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8"/>
  </p:notesMasterIdLst>
  <p:sldIdLst>
    <p:sldId id="324" r:id="rId2"/>
    <p:sldId id="282" r:id="rId3"/>
    <p:sldId id="312" r:id="rId4"/>
    <p:sldId id="334" r:id="rId5"/>
    <p:sldId id="335" r:id="rId6"/>
    <p:sldId id="336" r:id="rId7"/>
    <p:sldId id="337" r:id="rId8"/>
    <p:sldId id="330" r:id="rId9"/>
    <p:sldId id="338" r:id="rId10"/>
    <p:sldId id="332" r:id="rId11"/>
    <p:sldId id="331" r:id="rId12"/>
    <p:sldId id="339" r:id="rId13"/>
    <p:sldId id="326" r:id="rId14"/>
    <p:sldId id="298" r:id="rId15"/>
    <p:sldId id="321" r:id="rId16"/>
    <p:sldId id="276" r:id="rId17"/>
  </p:sldIdLst>
  <p:sldSz cx="12192000" cy="6858000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857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1714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2571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3429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42862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51435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600075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685800" algn="ctr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38" b="1" i="0" u="none" strike="noStrike" cap="all" spc="0" normalizeH="0" baseline="0">
        <a:ln>
          <a:noFill/>
        </a:ln>
        <a:solidFill>
          <a:srgbClr val="515252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5147E-C5A7-4C7A-9C1B-921666B01A53}" v="632" dt="2022-12-14T16:07:47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974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9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 Parker" userId="f95b376b-db39-42c9-b7c2-68a48307e17e" providerId="ADAL" clId="{FA55147E-C5A7-4C7A-9C1B-921666B01A53}"/>
    <pc:docChg chg="undo custSel addSld delSld modSld">
      <pc:chgData name="Ron Parker" userId="f95b376b-db39-42c9-b7c2-68a48307e17e" providerId="ADAL" clId="{FA55147E-C5A7-4C7A-9C1B-921666B01A53}" dt="2022-12-14T16:10:22.130" v="4039" actId="20577"/>
      <pc:docMkLst>
        <pc:docMk/>
      </pc:docMkLst>
      <pc:sldChg chg="modSp del modAnim">
        <pc:chgData name="Ron Parker" userId="f95b376b-db39-42c9-b7c2-68a48307e17e" providerId="ADAL" clId="{FA55147E-C5A7-4C7A-9C1B-921666B01A53}" dt="2022-12-13T20:54:36.091" v="1484" actId="47"/>
        <pc:sldMkLst>
          <pc:docMk/>
          <pc:sldMk cId="3203998315" sldId="257"/>
        </pc:sldMkLst>
        <pc:spChg chg="mod">
          <ac:chgData name="Ron Parker" userId="f95b376b-db39-42c9-b7c2-68a48307e17e" providerId="ADAL" clId="{FA55147E-C5A7-4C7A-9C1B-921666B01A53}" dt="2022-12-13T19:43:02.176" v="1446" actId="2710"/>
          <ac:spMkLst>
            <pc:docMk/>
            <pc:sldMk cId="3203998315" sldId="257"/>
            <ac:spMk id="3" creationId="{80DB1F84-B956-F4B7-E9B4-ACD01E2218A3}"/>
          </ac:spMkLst>
        </pc:spChg>
      </pc:sldChg>
      <pc:sldChg chg="modSp del mod">
        <pc:chgData name="Ron Parker" userId="f95b376b-db39-42c9-b7c2-68a48307e17e" providerId="ADAL" clId="{FA55147E-C5A7-4C7A-9C1B-921666B01A53}" dt="2022-12-13T20:54:36.091" v="1484" actId="47"/>
        <pc:sldMkLst>
          <pc:docMk/>
          <pc:sldMk cId="2108991010" sldId="258"/>
        </pc:sldMkLst>
        <pc:spChg chg="mod">
          <ac:chgData name="Ron Parker" userId="f95b376b-db39-42c9-b7c2-68a48307e17e" providerId="ADAL" clId="{FA55147E-C5A7-4C7A-9C1B-921666B01A53}" dt="2022-12-13T19:30:17.148" v="639" actId="27636"/>
          <ac:spMkLst>
            <pc:docMk/>
            <pc:sldMk cId="2108991010" sldId="258"/>
            <ac:spMk id="3" creationId="{6D524939-0E48-06B2-F36B-48E11FD73F7E}"/>
          </ac:spMkLst>
        </pc:spChg>
      </pc:sldChg>
      <pc:sldChg chg="modSp del mod">
        <pc:chgData name="Ron Parker" userId="f95b376b-db39-42c9-b7c2-68a48307e17e" providerId="ADAL" clId="{FA55147E-C5A7-4C7A-9C1B-921666B01A53}" dt="2022-12-13T20:54:36.091" v="1484" actId="47"/>
        <pc:sldMkLst>
          <pc:docMk/>
          <pc:sldMk cId="4185088181" sldId="259"/>
        </pc:sldMkLst>
        <pc:spChg chg="mod">
          <ac:chgData name="Ron Parker" userId="f95b376b-db39-42c9-b7c2-68a48307e17e" providerId="ADAL" clId="{FA55147E-C5A7-4C7A-9C1B-921666B01A53}" dt="2022-12-13T19:31:52.935" v="748" actId="6549"/>
          <ac:spMkLst>
            <pc:docMk/>
            <pc:sldMk cId="4185088181" sldId="259"/>
            <ac:spMk id="3" creationId="{2A64D8DF-4748-B8E1-0B07-05F178986D62}"/>
          </ac:spMkLst>
        </pc:spChg>
      </pc:sldChg>
      <pc:sldChg chg="modSp mod">
        <pc:chgData name="Ron Parker" userId="f95b376b-db39-42c9-b7c2-68a48307e17e" providerId="ADAL" clId="{FA55147E-C5A7-4C7A-9C1B-921666B01A53}" dt="2022-12-13T21:06:59.160" v="2525" actId="20577"/>
        <pc:sldMkLst>
          <pc:docMk/>
          <pc:sldMk cId="314897310" sldId="282"/>
        </pc:sldMkLst>
        <pc:spChg chg="mod">
          <ac:chgData name="Ron Parker" userId="f95b376b-db39-42c9-b7c2-68a48307e17e" providerId="ADAL" clId="{FA55147E-C5A7-4C7A-9C1B-921666B01A53}" dt="2022-12-13T21:06:59.160" v="2525" actId="20577"/>
          <ac:spMkLst>
            <pc:docMk/>
            <pc:sldMk cId="314897310" sldId="282"/>
            <ac:spMk id="3" creationId="{DF35F742-3752-4ECD-84DD-DDF15B612781}"/>
          </ac:spMkLst>
        </pc:spChg>
      </pc:sldChg>
      <pc:sldChg chg="modSp mod">
        <pc:chgData name="Ron Parker" userId="f95b376b-db39-42c9-b7c2-68a48307e17e" providerId="ADAL" clId="{FA55147E-C5A7-4C7A-9C1B-921666B01A53}" dt="2022-12-14T16:10:22.130" v="4039" actId="20577"/>
        <pc:sldMkLst>
          <pc:docMk/>
          <pc:sldMk cId="1776105730" sldId="298"/>
        </pc:sldMkLst>
        <pc:spChg chg="mod">
          <ac:chgData name="Ron Parker" userId="f95b376b-db39-42c9-b7c2-68a48307e17e" providerId="ADAL" clId="{FA55147E-C5A7-4C7A-9C1B-921666B01A53}" dt="2022-12-14T16:10:22.130" v="4039" actId="20577"/>
          <ac:spMkLst>
            <pc:docMk/>
            <pc:sldMk cId="1776105730" sldId="298"/>
            <ac:spMk id="3" creationId="{D27E0441-E3A9-464F-8C5E-175BF8E333D8}"/>
          </ac:spMkLst>
        </pc:spChg>
      </pc:sldChg>
      <pc:sldChg chg="modSp mod">
        <pc:chgData name="Ron Parker" userId="f95b376b-db39-42c9-b7c2-68a48307e17e" providerId="ADAL" clId="{FA55147E-C5A7-4C7A-9C1B-921666B01A53}" dt="2022-12-13T18:22:00.459" v="585" actId="15"/>
        <pc:sldMkLst>
          <pc:docMk/>
          <pc:sldMk cId="1085003297" sldId="312"/>
        </pc:sldMkLst>
        <pc:spChg chg="mod">
          <ac:chgData name="Ron Parker" userId="f95b376b-db39-42c9-b7c2-68a48307e17e" providerId="ADAL" clId="{FA55147E-C5A7-4C7A-9C1B-921666B01A53}" dt="2022-12-13T18:22:00.459" v="585" actId="15"/>
          <ac:spMkLst>
            <pc:docMk/>
            <pc:sldMk cId="1085003297" sldId="312"/>
            <ac:spMk id="3" creationId="{CA9A0FB6-19AD-4871-981F-DB1FC318C709}"/>
          </ac:spMkLst>
        </pc:spChg>
      </pc:sldChg>
      <pc:sldChg chg="modSp mod">
        <pc:chgData name="Ron Parker" userId="f95b376b-db39-42c9-b7c2-68a48307e17e" providerId="ADAL" clId="{FA55147E-C5A7-4C7A-9C1B-921666B01A53}" dt="2022-12-13T17:33:30.047" v="6" actId="20577"/>
        <pc:sldMkLst>
          <pc:docMk/>
          <pc:sldMk cId="2258714818" sldId="324"/>
        </pc:sldMkLst>
        <pc:spChg chg="mod">
          <ac:chgData name="Ron Parker" userId="f95b376b-db39-42c9-b7c2-68a48307e17e" providerId="ADAL" clId="{FA55147E-C5A7-4C7A-9C1B-921666B01A53}" dt="2022-12-13T17:33:30.047" v="6" actId="20577"/>
          <ac:spMkLst>
            <pc:docMk/>
            <pc:sldMk cId="2258714818" sldId="324"/>
            <ac:spMk id="4" creationId="{445D52C2-7BEF-4B83-A347-A5FE8B75496E}"/>
          </ac:spMkLst>
        </pc:spChg>
      </pc:sldChg>
      <pc:sldChg chg="del">
        <pc:chgData name="Ron Parker" userId="f95b376b-db39-42c9-b7c2-68a48307e17e" providerId="ADAL" clId="{FA55147E-C5A7-4C7A-9C1B-921666B01A53}" dt="2022-12-13T18:03:27.238" v="48" actId="47"/>
        <pc:sldMkLst>
          <pc:docMk/>
          <pc:sldMk cId="2379038619" sldId="327"/>
        </pc:sldMkLst>
      </pc:sldChg>
      <pc:sldChg chg="del">
        <pc:chgData name="Ron Parker" userId="f95b376b-db39-42c9-b7c2-68a48307e17e" providerId="ADAL" clId="{FA55147E-C5A7-4C7A-9C1B-921666B01A53}" dt="2022-12-13T18:04:21.418" v="50" actId="47"/>
        <pc:sldMkLst>
          <pc:docMk/>
          <pc:sldMk cId="2017024963" sldId="329"/>
        </pc:sldMkLst>
      </pc:sldChg>
      <pc:sldChg chg="addSp delSp modSp mod">
        <pc:chgData name="Ron Parker" userId="f95b376b-db39-42c9-b7c2-68a48307e17e" providerId="ADAL" clId="{FA55147E-C5A7-4C7A-9C1B-921666B01A53}" dt="2022-12-13T21:05:12.706" v="2485" actId="22"/>
        <pc:sldMkLst>
          <pc:docMk/>
          <pc:sldMk cId="2718120430" sldId="330"/>
        </pc:sldMkLst>
        <pc:spChg chg="mod">
          <ac:chgData name="Ron Parker" userId="f95b376b-db39-42c9-b7c2-68a48307e17e" providerId="ADAL" clId="{FA55147E-C5A7-4C7A-9C1B-921666B01A53}" dt="2022-12-13T18:04:31.299" v="69" actId="20577"/>
          <ac:spMkLst>
            <pc:docMk/>
            <pc:sldMk cId="2718120430" sldId="330"/>
            <ac:spMk id="2" creationId="{9979BAF7-661A-59EC-58D2-6AFA0B2092FB}"/>
          </ac:spMkLst>
        </pc:spChg>
        <pc:spChg chg="del">
          <ac:chgData name="Ron Parker" userId="f95b376b-db39-42c9-b7c2-68a48307e17e" providerId="ADAL" clId="{FA55147E-C5A7-4C7A-9C1B-921666B01A53}" dt="2022-12-13T18:03:44.336" v="49" actId="478"/>
          <ac:spMkLst>
            <pc:docMk/>
            <pc:sldMk cId="2718120430" sldId="330"/>
            <ac:spMk id="3" creationId="{A1D14227-2672-1EF3-9B95-C6346C1ABFE1}"/>
          </ac:spMkLst>
        </pc:spChg>
        <pc:spChg chg="add del">
          <ac:chgData name="Ron Parker" userId="f95b376b-db39-42c9-b7c2-68a48307e17e" providerId="ADAL" clId="{FA55147E-C5A7-4C7A-9C1B-921666B01A53}" dt="2022-12-13T21:05:12.706" v="2485" actId="22"/>
          <ac:spMkLst>
            <pc:docMk/>
            <pc:sldMk cId="2718120430" sldId="330"/>
            <ac:spMk id="4" creationId="{B63176A0-A81F-50C8-3B2A-34BFEA2CB82B}"/>
          </ac:spMkLst>
        </pc:spChg>
        <pc:spChg chg="add mod">
          <ac:chgData name="Ron Parker" userId="f95b376b-db39-42c9-b7c2-68a48307e17e" providerId="ADAL" clId="{FA55147E-C5A7-4C7A-9C1B-921666B01A53}" dt="2022-12-13T21:01:48.192" v="2377" actId="5793"/>
          <ac:spMkLst>
            <pc:docMk/>
            <pc:sldMk cId="2718120430" sldId="330"/>
            <ac:spMk id="5" creationId="{3B0879CA-97C0-3265-E589-1CEBDB08DAB6}"/>
          </ac:spMkLst>
        </pc:spChg>
      </pc:sldChg>
      <pc:sldChg chg="addSp modSp new mod">
        <pc:chgData name="Ron Parker" userId="f95b376b-db39-42c9-b7c2-68a48307e17e" providerId="ADAL" clId="{FA55147E-C5A7-4C7A-9C1B-921666B01A53}" dt="2022-12-14T16:08:02.413" v="4025" actId="1076"/>
        <pc:sldMkLst>
          <pc:docMk/>
          <pc:sldMk cId="1703720675" sldId="332"/>
        </pc:sldMkLst>
        <pc:spChg chg="mod">
          <ac:chgData name="Ron Parker" userId="f95b376b-db39-42c9-b7c2-68a48307e17e" providerId="ADAL" clId="{FA55147E-C5A7-4C7A-9C1B-921666B01A53}" dt="2022-12-13T18:05:02.596" v="120" actId="20577"/>
          <ac:spMkLst>
            <pc:docMk/>
            <pc:sldMk cId="1703720675" sldId="332"/>
            <ac:spMk id="2" creationId="{96BBDBA4-CF7D-74DF-8C78-B060026ED651}"/>
          </ac:spMkLst>
        </pc:spChg>
        <pc:spChg chg="mod">
          <ac:chgData name="Ron Parker" userId="f95b376b-db39-42c9-b7c2-68a48307e17e" providerId="ADAL" clId="{FA55147E-C5A7-4C7A-9C1B-921666B01A53}" dt="2022-12-14T16:07:55.348" v="4024" actId="1076"/>
          <ac:spMkLst>
            <pc:docMk/>
            <pc:sldMk cId="1703720675" sldId="332"/>
            <ac:spMk id="3" creationId="{D1DE422B-45F0-A156-4516-B0597356165D}"/>
          </ac:spMkLst>
        </pc:spChg>
        <pc:picChg chg="add mod">
          <ac:chgData name="Ron Parker" userId="f95b376b-db39-42c9-b7c2-68a48307e17e" providerId="ADAL" clId="{FA55147E-C5A7-4C7A-9C1B-921666B01A53}" dt="2022-12-14T16:08:02.413" v="4025" actId="1076"/>
          <ac:picMkLst>
            <pc:docMk/>
            <pc:sldMk cId="1703720675" sldId="332"/>
            <ac:picMk id="4" creationId="{815C3ADF-83BC-DE65-7522-7B26E6D8D455}"/>
          </ac:picMkLst>
        </pc:picChg>
      </pc:sldChg>
      <pc:sldChg chg="modSp new del mod">
        <pc:chgData name="Ron Parker" userId="f95b376b-db39-42c9-b7c2-68a48307e17e" providerId="ADAL" clId="{FA55147E-C5A7-4C7A-9C1B-921666B01A53}" dt="2022-12-13T20:54:36.091" v="1484" actId="47"/>
        <pc:sldMkLst>
          <pc:docMk/>
          <pc:sldMk cId="1043515435" sldId="333"/>
        </pc:sldMkLst>
        <pc:spChg chg="mod">
          <ac:chgData name="Ron Parker" userId="f95b376b-db39-42c9-b7c2-68a48307e17e" providerId="ADAL" clId="{FA55147E-C5A7-4C7A-9C1B-921666B01A53}" dt="2022-12-13T19:31:25.902" v="732" actId="20577"/>
          <ac:spMkLst>
            <pc:docMk/>
            <pc:sldMk cId="1043515435" sldId="333"/>
            <ac:spMk id="2" creationId="{13D011FD-15D8-9A26-49A9-07E4E80E243E}"/>
          </ac:spMkLst>
        </pc:spChg>
        <pc:spChg chg="mod">
          <ac:chgData name="Ron Parker" userId="f95b376b-db39-42c9-b7c2-68a48307e17e" providerId="ADAL" clId="{FA55147E-C5A7-4C7A-9C1B-921666B01A53}" dt="2022-12-13T19:32:24.359" v="823" actId="15"/>
          <ac:spMkLst>
            <pc:docMk/>
            <pc:sldMk cId="1043515435" sldId="333"/>
            <ac:spMk id="3" creationId="{7357D0BC-0B4B-DC38-A6C4-A218277D76D1}"/>
          </ac:spMkLst>
        </pc:spChg>
      </pc:sldChg>
      <pc:sldChg chg="modSp mod">
        <pc:chgData name="Ron Parker" userId="f95b376b-db39-42c9-b7c2-68a48307e17e" providerId="ADAL" clId="{FA55147E-C5A7-4C7A-9C1B-921666B01A53}" dt="2022-12-14T16:01:56.891" v="3866" actId="20577"/>
        <pc:sldMkLst>
          <pc:docMk/>
          <pc:sldMk cId="1256028813" sldId="337"/>
        </pc:sldMkLst>
        <pc:spChg chg="mod">
          <ac:chgData name="Ron Parker" userId="f95b376b-db39-42c9-b7c2-68a48307e17e" providerId="ADAL" clId="{FA55147E-C5A7-4C7A-9C1B-921666B01A53}" dt="2022-12-14T16:01:56.891" v="3866" actId="20577"/>
          <ac:spMkLst>
            <pc:docMk/>
            <pc:sldMk cId="1256028813" sldId="337"/>
            <ac:spMk id="3" creationId="{7357D0BC-0B4B-DC38-A6C4-A218277D76D1}"/>
          </ac:spMkLst>
        </pc:spChg>
      </pc:sldChg>
      <pc:sldChg chg="modSp new mod">
        <pc:chgData name="Ron Parker" userId="f95b376b-db39-42c9-b7c2-68a48307e17e" providerId="ADAL" clId="{FA55147E-C5A7-4C7A-9C1B-921666B01A53}" dt="2022-12-13T21:42:22.092" v="3163" actId="20577"/>
        <pc:sldMkLst>
          <pc:docMk/>
          <pc:sldMk cId="3967488070" sldId="338"/>
        </pc:sldMkLst>
        <pc:spChg chg="mod">
          <ac:chgData name="Ron Parker" userId="f95b376b-db39-42c9-b7c2-68a48307e17e" providerId="ADAL" clId="{FA55147E-C5A7-4C7A-9C1B-921666B01A53}" dt="2022-12-13T21:05:49.737" v="2523" actId="27636"/>
          <ac:spMkLst>
            <pc:docMk/>
            <pc:sldMk cId="3967488070" sldId="338"/>
            <ac:spMk id="2" creationId="{0870C404-75A6-4893-B82A-3AC0546F9FC7}"/>
          </ac:spMkLst>
        </pc:spChg>
        <pc:spChg chg="mod">
          <ac:chgData name="Ron Parker" userId="f95b376b-db39-42c9-b7c2-68a48307e17e" providerId="ADAL" clId="{FA55147E-C5A7-4C7A-9C1B-921666B01A53}" dt="2022-12-13T21:42:22.092" v="3163" actId="20577"/>
          <ac:spMkLst>
            <pc:docMk/>
            <pc:sldMk cId="3967488070" sldId="338"/>
            <ac:spMk id="3" creationId="{72822170-88D6-929D-AF73-8C1290493F07}"/>
          </ac:spMkLst>
        </pc:spChg>
      </pc:sldChg>
      <pc:sldChg chg="modSp new mod">
        <pc:chgData name="Ron Parker" userId="f95b376b-db39-42c9-b7c2-68a48307e17e" providerId="ADAL" clId="{FA55147E-C5A7-4C7A-9C1B-921666B01A53}" dt="2022-12-14T01:17:00.182" v="3863" actId="20577"/>
        <pc:sldMkLst>
          <pc:docMk/>
          <pc:sldMk cId="584313629" sldId="339"/>
        </pc:sldMkLst>
        <pc:spChg chg="mod">
          <ac:chgData name="Ron Parker" userId="f95b376b-db39-42c9-b7c2-68a48307e17e" providerId="ADAL" clId="{FA55147E-C5A7-4C7A-9C1B-921666B01A53}" dt="2022-12-13T21:43:19.885" v="3210" actId="20577"/>
          <ac:spMkLst>
            <pc:docMk/>
            <pc:sldMk cId="584313629" sldId="339"/>
            <ac:spMk id="2" creationId="{6C52B36D-C303-DAF1-1B0D-04A3570D9884}"/>
          </ac:spMkLst>
        </pc:spChg>
        <pc:spChg chg="mod">
          <ac:chgData name="Ron Parker" userId="f95b376b-db39-42c9-b7c2-68a48307e17e" providerId="ADAL" clId="{FA55147E-C5A7-4C7A-9C1B-921666B01A53}" dt="2022-12-14T01:17:00.182" v="3863" actId="20577"/>
          <ac:spMkLst>
            <pc:docMk/>
            <pc:sldMk cId="584313629" sldId="339"/>
            <ac:spMk id="3" creationId="{435AB734-CC2A-C621-D2CA-B994984F57D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45F0F-FDE8-48B2-9906-EF60D1FA60F3}" type="datetimeFigureOut">
              <a:rPr lang="en-US" smtClean="0"/>
              <a:t>2022-12-14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3D8B-F330-4A9D-929B-7C222D072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4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93872" y="1722920"/>
            <a:ext cx="6934200" cy="15544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defRPr sz="3733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3877087"/>
            <a:ext cx="69342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277400"/>
            <a:ext cx="69342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830F321-87BB-1449-98EA-0DDE4B9DB9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1B4769E-C9C2-4B44-BE10-AB35D51BF2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98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ROPP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16323" y="0"/>
            <a:ext cx="5075676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100864CA-6E58-439E-8194-65F1560D42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13188AC0-C894-4729-AEF7-89DF69E54A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89726E0-7DC6-1846-AE6D-FAE9C79DDE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630112" y="2330285"/>
            <a:ext cx="6558088" cy="727231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800" b="1">
                <a:solidFill>
                  <a:srgbClr val="181F2D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0112" y="3243257"/>
            <a:ext cx="6558088" cy="163654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chemeClr val="tx1"/>
                </a:solidFill>
                <a:latin typeface="+mn-lt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171A38-97DD-4F7E-B0FC-095A26BDF8CD}"/>
              </a:ext>
            </a:extLst>
          </p:cNvPr>
          <p:cNvSpPr/>
          <p:nvPr/>
        </p:nvSpPr>
        <p:spPr>
          <a:xfrm>
            <a:off x="3672058" y="5196441"/>
            <a:ext cx="3820887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LinkedIn</a:t>
            </a:r>
          </a:p>
          <a:p>
            <a:pPr algn="l"/>
            <a:r>
              <a:rPr lang="en-CA" sz="1333" b="0" cap="none" dirty="0">
                <a:solidFill>
                  <a:srgbClr val="181F2D"/>
                </a:solidFill>
              </a:rPr>
              <a:t>linkedin.com/company/canada-health-infoway/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38D203-AF26-46CF-A577-C5AB104B2482}"/>
              </a:ext>
            </a:extLst>
          </p:cNvPr>
          <p:cNvSpPr/>
          <p:nvPr/>
        </p:nvSpPr>
        <p:spPr>
          <a:xfrm>
            <a:off x="3672057" y="5997493"/>
            <a:ext cx="2982664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1333" b="1" dirty="0">
                <a:solidFill>
                  <a:srgbClr val="181F2D"/>
                </a:solidFill>
              </a:rPr>
              <a:t>Let’s Connect on Twitter</a:t>
            </a:r>
          </a:p>
          <a:p>
            <a:pPr algn="l"/>
            <a:r>
              <a:rPr kumimoji="0" lang="en-CA" sz="1333" b="0" i="0" u="none" strike="noStrike" cap="none" spc="0" normalizeH="0" baseline="0" dirty="0">
                <a:ln>
                  <a:noFill/>
                </a:ln>
                <a:solidFill>
                  <a:srgbClr val="181F2D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@infoway</a:t>
            </a:r>
            <a:endParaRPr lang="en-CA" sz="1333" b="0" cap="none" dirty="0">
              <a:solidFill>
                <a:srgbClr val="181F2D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44F3E43-1555-4380-8581-55C414910EFF}"/>
              </a:ext>
            </a:extLst>
          </p:cNvPr>
          <p:cNvSpPr/>
          <p:nvPr/>
        </p:nvSpPr>
        <p:spPr>
          <a:xfrm>
            <a:off x="1138533" y="5191188"/>
            <a:ext cx="2059328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infoway-inforoute.ca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5D811F-C4B6-4F8C-B415-49F6EDD14031}"/>
              </a:ext>
            </a:extLst>
          </p:cNvPr>
          <p:cNvSpPr/>
          <p:nvPr/>
        </p:nvSpPr>
        <p:spPr>
          <a:xfrm>
            <a:off x="630113" y="6009242"/>
            <a:ext cx="2655961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sz="1333" b="1" dirty="0">
                <a:solidFill>
                  <a:srgbClr val="181F2D"/>
                </a:solidFill>
              </a:rPr>
              <a:t>VISIT OUR SURVEY WEBSITE</a:t>
            </a:r>
          </a:p>
          <a:p>
            <a:pPr algn="r"/>
            <a:r>
              <a:rPr lang="en-CA" sz="1333" b="0" cap="none" dirty="0">
                <a:solidFill>
                  <a:srgbClr val="181F2D"/>
                </a:solidFill>
              </a:rPr>
              <a:t>insights.infoway-inforoute.ca/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B0A8F1-F1B1-4F13-A717-B7BBB3241E4A}"/>
              </a:ext>
            </a:extLst>
          </p:cNvPr>
          <p:cNvCxnSpPr>
            <a:cxnSpLocks/>
          </p:cNvCxnSpPr>
          <p:nvPr/>
        </p:nvCxnSpPr>
        <p:spPr>
          <a:xfrm>
            <a:off x="3434959" y="5108684"/>
            <a:ext cx="0" cy="1558005"/>
          </a:xfrm>
          <a:prstGeom prst="line">
            <a:avLst/>
          </a:prstGeom>
          <a:noFill/>
          <a:ln w="19050" cap="flat">
            <a:solidFill>
              <a:srgbClr val="181F2D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11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AF5554A-CFEA-9347-870C-38F3A545E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54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rp logo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2407C80-0394-1B45-B6CA-84CC785D82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358592" y="1292485"/>
            <a:ext cx="6822665" cy="109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84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326F0D-4633-44B6-A39B-9B846E9C336D}" type="datetimeFigureOut">
              <a:rPr lang="en-CA" smtClean="0"/>
              <a:t>2022-12-14</a:t>
            </a:fld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68788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HL7 Can - Thank you With 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6D52D56-48F0-469B-9E80-F128E40663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92624" y="1888323"/>
            <a:ext cx="5025768" cy="905933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317492" indent="0">
              <a:buNone/>
              <a:defRPr/>
            </a:lvl2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9ADFD2E0-1988-4932-A29A-AB888B12065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409226" y="6008847"/>
            <a:ext cx="492783" cy="341376"/>
          </a:xfrm>
          <a:prstGeom prst="rect">
            <a:avLst/>
          </a:prstGeom>
        </p:spPr>
        <p:txBody>
          <a:bodyPr anchor="ctr"/>
          <a:lstStyle>
            <a:lvl1pPr>
              <a:defRPr sz="1333" b="0" i="0">
                <a:solidFill>
                  <a:schemeClr val="bg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+mn-cs"/>
                <a:sym typeface="Helvetica Neue"/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55E878-3A9C-49A4-8469-E27C7C081E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92624" y="2799130"/>
            <a:ext cx="5025768" cy="1426763"/>
          </a:xfrm>
        </p:spPr>
        <p:txBody>
          <a:bodyPr>
            <a:normAutofit/>
          </a:bodyPr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3260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93873" y="2578955"/>
            <a:ext cx="5907404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defRPr sz="48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20EE707-9BB9-4C47-9266-66B2AC3EA9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1333168"/>
            <a:ext cx="969443" cy="5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12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762000" y="2022764"/>
            <a:ext cx="4318000" cy="155448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733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62000" y="4247129"/>
            <a:ext cx="4318000" cy="20998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Tx/>
              <a:buNone/>
              <a:defRPr sz="2133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C79EAFE0-671A-4AB5-9421-FBBCE1866F06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762000" y="3722031"/>
            <a:ext cx="4318000" cy="59968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181F2D"/>
                </a:solidFill>
                <a:latin typeface="+mn-lt"/>
                <a:ea typeface="Helvetica Neue Light" panose="02000403000000020004" pitchFamily="2" charset="0"/>
              </a:defRPr>
            </a:lvl1pPr>
            <a:lvl2pPr marL="0" indent="114297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2pPr>
            <a:lvl3pPr marL="0" indent="228594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3pPr>
            <a:lvl4pPr marL="0" indent="342891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2400" b="0" i="0">
                <a:solidFill>
                  <a:srgbClr val="FFFFFF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red logo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477F427-F351-1C4E-96C4-5296762E2B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830" b="42185"/>
          <a:stretch/>
        </p:blipFill>
        <p:spPr>
          <a:xfrm>
            <a:off x="491779" y="653982"/>
            <a:ext cx="3952239" cy="63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3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 u="none" strike="noStrike" cap="none" spc="0" baseline="0" dirty="0">
                <a:ln>
                  <a:noFill/>
                </a:ln>
                <a:solidFill>
                  <a:srgbClr val="181F2D"/>
                </a:solidFill>
                <a:uFillTx/>
                <a:latin typeface="+mj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21B22-0792-4CA5-806B-00E245A923B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899" y="1780032"/>
            <a:ext cx="1019154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172D3A-AAC6-43D9-A879-6CD7A562FA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E6D9C31-E9F5-477F-9B2D-9E0D4BDC47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43215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77900" y="512064"/>
            <a:ext cx="1019154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05812C-D12C-4B79-B7B0-47A61E42D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9" y="1780032"/>
            <a:ext cx="10191547" cy="426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181F2D"/>
                </a:solidFill>
              </a:defRPr>
            </a:lvl1pPr>
            <a:lvl2pPr marL="317492" indent="0">
              <a:buNone/>
              <a:defRPr sz="2133">
                <a:solidFill>
                  <a:srgbClr val="181F2D"/>
                </a:solidFill>
              </a:defRPr>
            </a:lvl2pPr>
            <a:lvl3pPr marL="634984" indent="0">
              <a:buNone/>
              <a:defRPr sz="1867">
                <a:solidFill>
                  <a:srgbClr val="181F2D"/>
                </a:solidFill>
              </a:defRPr>
            </a:lvl3pPr>
            <a:lvl4pPr marL="952476" indent="0">
              <a:buNone/>
              <a:defRPr sz="1867">
                <a:solidFill>
                  <a:srgbClr val="181F2D"/>
                </a:solidFill>
              </a:defRPr>
            </a:lvl4pPr>
            <a:lvl5pPr marL="1269968" indent="0">
              <a:buNone/>
              <a:defRPr sz="1867"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6F3C5C-961C-4423-B1FF-E32FC83E4A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62BB8D-42D4-4B44-9A76-51373BF95A8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CA" dirty="0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33872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4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39" name="Body Level One…"/>
          <p:cNvSpPr txBox="1">
            <a:spLocks noGrp="1"/>
          </p:cNvSpPr>
          <p:nvPr>
            <p:ph type="body" idx="1"/>
          </p:nvPr>
        </p:nvSpPr>
        <p:spPr>
          <a:xfrm>
            <a:off x="977900" y="2324635"/>
            <a:ext cx="10191545" cy="3796764"/>
          </a:xfrm>
          <a:prstGeom prst="rect">
            <a:avLst/>
          </a:prstGeom>
        </p:spPr>
        <p:txBody>
          <a:bodyPr anchor="t">
            <a:noAutofit/>
          </a:bodyPr>
          <a:lstStyle>
            <a:lvl1pPr marL="613818" indent="-613818">
              <a:lnSpc>
                <a:spcPct val="130000"/>
              </a:lnSpc>
              <a:spcBef>
                <a:spcPts val="0"/>
              </a:spcBef>
              <a:buClr>
                <a:srgbClr val="E02D3A"/>
              </a:buClr>
              <a:buSzTx/>
              <a:buFont typeface="+mj-lt"/>
              <a:buAutoNum type="arabicPeriod"/>
              <a:defRPr sz="2400">
                <a:solidFill>
                  <a:srgbClr val="181F2D"/>
                </a:solidFill>
                <a:latin typeface="+mn-lt"/>
              </a:defRPr>
            </a:lvl1pPr>
            <a:lvl2pPr marL="912261" indent="-298443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2133">
                <a:solidFill>
                  <a:srgbClr val="181F2D"/>
                </a:solidFill>
                <a:latin typeface="+mn-lt"/>
              </a:defRPr>
            </a:lvl2pPr>
            <a:lvl3pPr marL="1219170" indent="-298443" defTabSz="431789">
              <a:lnSpc>
                <a:spcPct val="130000"/>
              </a:lnSpc>
              <a:spcBef>
                <a:spcPts val="0"/>
              </a:spcBef>
              <a:buSzTx/>
              <a:buFont typeface="Arial" panose="020B0604020202020204" pitchFamily="34" charset="0"/>
              <a:buChar char="•"/>
              <a:defRPr sz="1867">
                <a:solidFill>
                  <a:srgbClr val="181F2D"/>
                </a:solidFill>
                <a:latin typeface="+mn-lt"/>
              </a:defRPr>
            </a:lvl3pPr>
            <a:lvl4pPr marL="609585" indent="342891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4pPr>
            <a:lvl5pPr marL="0" indent="457189">
              <a:lnSpc>
                <a:spcPct val="130000"/>
              </a:lnSpc>
              <a:spcBef>
                <a:spcPts val="0"/>
              </a:spcBef>
              <a:buSzTx/>
              <a:buNone/>
              <a:defRPr sz="1867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BAA267D-646B-42C6-A9CD-6BAFDA882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7898" y="1780032"/>
            <a:ext cx="10191545" cy="5446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rgbClr val="181F2D"/>
                </a:solidFill>
              </a:defRPr>
            </a:lvl1pPr>
            <a:lvl2pPr marL="317492" indent="0">
              <a:buNone/>
              <a:defRPr/>
            </a:lvl2pPr>
            <a:lvl3pPr marL="634984" indent="0">
              <a:buNone/>
              <a:defRPr/>
            </a:lvl3pPr>
            <a:lvl4pPr marL="952476" indent="0">
              <a:buNone/>
              <a:defRPr/>
            </a:lvl4pPr>
            <a:lvl5pPr marL="1269968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9C97EF-7BD4-4119-94E4-6C783B4D3E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0289C22-0B97-4A69-B42C-3059CFFEF4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98179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Al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>
            <a:spLocks noGrp="1"/>
          </p:cNvSpPr>
          <p:nvPr>
            <p:ph type="title"/>
          </p:nvPr>
        </p:nvSpPr>
        <p:spPr>
          <a:xfrm>
            <a:off x="977899" y="512064"/>
            <a:ext cx="10191547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43F9C-2B95-4EB4-B43D-897CDCBE0D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77901" y="1778001"/>
            <a:ext cx="4769892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109F0-8496-4318-80EF-A444125651B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73672" y="1778000"/>
            <a:ext cx="4911187" cy="42672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  <a:lvl2pPr>
              <a:defRPr>
                <a:solidFill>
                  <a:srgbClr val="181F2D"/>
                </a:solidFill>
              </a:defRPr>
            </a:lvl2pPr>
            <a:lvl3pPr>
              <a:defRPr>
                <a:solidFill>
                  <a:srgbClr val="181F2D"/>
                </a:solidFill>
              </a:defRPr>
            </a:lvl3pPr>
            <a:lvl4pPr>
              <a:defRPr>
                <a:solidFill>
                  <a:srgbClr val="181F2D"/>
                </a:solidFill>
              </a:defRPr>
            </a:lvl4pPr>
            <a:lvl5pPr>
              <a:defRPr>
                <a:solidFill>
                  <a:srgbClr val="181F2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A4EBAB-DE80-4B25-951E-84CBE8F63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C67B9066-CAB2-445E-9D55-B312616CD4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1031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181F2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</p:spTree>
    <p:extLst>
      <p:ext uri="{BB962C8B-B14F-4D97-AF65-F5344CB8AC3E}">
        <p14:creationId xmlns:p14="http://schemas.microsoft.com/office/powerpoint/2010/main" val="311633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FRAM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B8C854-3B3D-42AD-9797-2DCFFFD9D6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5F11B2D-AA48-490D-A860-BA8D8DD253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28108" y="6413712"/>
            <a:ext cx="2438400" cy="195072"/>
          </a:xfrm>
        </p:spPr>
        <p:txBody>
          <a:bodyPr/>
          <a:lstStyle/>
          <a:p>
            <a:r>
              <a:rPr lang="en-CA" dirty="0"/>
              <a:t>©2021 Canada Health Infoway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4A08D6-0C0B-48E2-B98D-F8B8BA612A3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181F2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85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75360" y="512064"/>
            <a:ext cx="10194085" cy="63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C05E6A-587B-465C-94D9-65A931B8C2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5360" y="1780032"/>
            <a:ext cx="10194085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©2018 Canada Health Infoway">
            <a:extLst>
              <a:ext uri="{FF2B5EF4-FFF2-40B4-BE49-F238E27FC236}">
                <a16:creationId xmlns:a16="http://schemas.microsoft.com/office/drawing/2014/main" id="{DC8229DB-C643-4C6E-A4BB-33D5C2A79B9B}"/>
              </a:ext>
            </a:extLst>
          </p:cNvPr>
          <p:cNvSpPr txBox="1"/>
          <p:nvPr/>
        </p:nvSpPr>
        <p:spPr>
          <a:xfrm>
            <a:off x="328108" y="6360918"/>
            <a:ext cx="1946216" cy="194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r" defTabSz="457200">
              <a:defRPr sz="2100" b="0" cap="none">
                <a:solidFill>
                  <a:srgbClr val="000000"/>
                </a:solidFill>
              </a:defRPr>
            </a:lvl1pPr>
          </a:lstStyle>
          <a:p>
            <a:endParaRPr sz="933" b="0" i="0" dirty="0"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C3A846-9A3E-4E78-A290-30942D29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28109" y="5996742"/>
            <a:ext cx="52434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rgbClr val="181F2D"/>
                </a:solidFill>
              </a:defRPr>
            </a:lvl1pPr>
          </a:lstStyle>
          <a:p>
            <a:fld id="{83A694DF-0F9A-49A0-9FA5-29EEBB210996}" type="slidenum">
              <a:rPr lang="en-CA" smtClean="0"/>
              <a:t>‹#›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E08CFF-7BA4-4FF3-A24E-133C63B994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08" y="6413712"/>
            <a:ext cx="2438400" cy="1950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©2022 Canada Health Infoway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135846-E460-4558-B9C1-CB8EEC24249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41558" b="41558"/>
          <a:stretch/>
        </p:blipFill>
        <p:spPr>
          <a:xfrm>
            <a:off x="9279852" y="6180635"/>
            <a:ext cx="2560213" cy="433607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B3FA0AA-C3D0-448D-B86F-45912EB6058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455" y="6272501"/>
            <a:ext cx="714800" cy="3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98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1" r:id="rId13"/>
    <p:sldLayoutId id="214748373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 dirty="0">
          <a:ln>
            <a:noFill/>
          </a:ln>
          <a:solidFill>
            <a:srgbClr val="181F2D"/>
          </a:solidFill>
          <a:uFillTx/>
          <a:latin typeface="+mj-lt"/>
          <a:ea typeface="+mn-ea"/>
          <a:cs typeface="+mn-cs"/>
          <a:sym typeface="Helvetica Neue"/>
        </a:defRPr>
      </a:lvl1pPr>
      <a:lvl2pPr marL="0" marR="0" indent="11429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228594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342891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457189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571486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685783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800080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914377" algn="l" defTabSz="41274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rgbClr val="515252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56026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1pPr>
      <a:lvl2pPr marL="573010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2133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2pPr>
      <a:lvl3pPr marL="889994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3pPr>
      <a:lvl4pPr marL="1206978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US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4pPr>
      <a:lvl5pPr marL="1523962" marR="0" indent="-253994" algn="l" defTabSz="412740" eaLnBrk="1" latinLnBrk="0" hangingPunct="1">
        <a:lnSpc>
          <a:spcPct val="130000"/>
        </a:lnSpc>
        <a:spcBef>
          <a:spcPts val="400"/>
        </a:spcBef>
        <a:spcAft>
          <a:spcPts val="400"/>
        </a:spcAft>
        <a:buClrTx/>
        <a:buSzPct val="100000"/>
        <a:buFontTx/>
        <a:buChar char="•"/>
        <a:tabLst/>
        <a:defRPr lang="en-CA" sz="1867" b="0" i="0" u="none" strike="noStrike" cap="none" spc="0" baseline="0" dirty="0">
          <a:ln>
            <a:noFill/>
          </a:ln>
          <a:solidFill>
            <a:srgbClr val="181F2D"/>
          </a:solidFill>
          <a:uFillTx/>
          <a:latin typeface="+mn-lt"/>
          <a:ea typeface="+mn-ea"/>
          <a:cs typeface="+mn-cs"/>
          <a:sym typeface="Helvetica Neue"/>
        </a:defRPr>
      </a:lvl5pPr>
      <a:lvl6pPr marL="1746207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6pPr>
      <a:lvl7pPr marL="2063699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7pPr>
      <a:lvl8pPr marL="2381191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8pPr>
      <a:lvl9pPr marL="2698683" marR="0" indent="-158747" algn="l" defTabSz="412740" eaLnBrk="1" latinLnBrk="0" hangingPunct="1">
        <a:lnSpc>
          <a:spcPct val="150000"/>
        </a:lnSpc>
        <a:spcBef>
          <a:spcPts val="2600"/>
        </a:spcBef>
        <a:spcAft>
          <a:spcPts val="0"/>
        </a:spcAft>
        <a:buClrTx/>
        <a:buSzPct val="75000"/>
        <a:buFontTx/>
        <a:buChar char="•"/>
        <a:tabLst/>
        <a:defRPr sz="1300" b="0" i="0" u="none" strike="noStrike" cap="none" spc="0" baseline="0">
          <a:ln>
            <a:noFill/>
          </a:ln>
          <a:solidFill>
            <a:srgbClr val="717172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1429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228594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342891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457189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571486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685783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800080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914377" algn="ctr" defTabSz="41274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central.infoway-inforoute.ca/en/forum/296-sex-and-gender/4777-hl7-canada-filter-for-gender-harmony-tickets-in-hl7-jira#8237" TargetMode="External"/><Relationship Id="rId2" Type="http://schemas.openxmlformats.org/officeDocument/2006/relationships/hyperlink" Target="https://jira.hl7.org/issues/?filter=19892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90EC-0D29-4D0F-AF17-B0014C9E7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Canada Council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D52C2-7BEF-4B83-A347-A5FE8B75496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CA" dirty="0"/>
              <a:t>Monthly meeting Dec 13</a:t>
            </a:r>
            <a:r>
              <a:rPr lang="en-CA" baseline="30000" dirty="0"/>
              <a:t>th</a:t>
            </a:r>
            <a:r>
              <a:rPr lang="en-CA" dirty="0"/>
              <a:t>, 2022</a:t>
            </a:r>
          </a:p>
          <a:p>
            <a:r>
              <a:rPr lang="en-CA" dirty="0"/>
              <a:t>1:00 PM EDT</a:t>
            </a:r>
          </a:p>
          <a:p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DB8C-C8B3-4E70-BE07-13C49DCAE6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871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BDBA4-CF7D-74DF-8C78-B060026E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HL7 Jan Ballot Package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E422B-45F0-A156-4516-B05973561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957" y="1146048"/>
            <a:ext cx="10194085" cy="4267200"/>
          </a:xfrm>
        </p:spPr>
        <p:txBody>
          <a:bodyPr/>
          <a:lstStyle/>
          <a:p>
            <a:r>
              <a:rPr lang="en-CA" dirty="0"/>
              <a:t>HL7 Jan ballot package has been posted to Infocentral, with ballot comments due Tuesday Jan 10</a:t>
            </a:r>
            <a:r>
              <a:rPr lang="en-CA" baseline="30000" dirty="0"/>
              <a:t>th</a:t>
            </a:r>
            <a:r>
              <a:rPr lang="en-CA" dirty="0"/>
              <a:t> 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C3ADF-83BC-DE65-7522-7B26E6D8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598" y="2251941"/>
            <a:ext cx="821055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2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A862D-C8F6-B08B-D7B6-CDEC12D65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Upcoming HL7 Canada Council Election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CABE1-C7E9-0F40-D663-03EBCFE02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Harsh and Sheridan are finishing their terms this year and their positions will be up for election</a:t>
            </a:r>
          </a:p>
          <a:p>
            <a:r>
              <a:rPr lang="en-US" dirty="0"/>
              <a:t>Nomination period will open in January 2023</a:t>
            </a:r>
          </a:p>
          <a:p>
            <a:r>
              <a:rPr lang="en-US" dirty="0"/>
              <a:t>Election period mid-January to mid-February</a:t>
            </a:r>
          </a:p>
          <a:p>
            <a:r>
              <a:rPr lang="en-US" dirty="0"/>
              <a:t>Results announced in mid-February with elected members beginning their terms in March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9800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2B36D-C303-DAF1-1B0D-04A3570D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January 2023 HL7 Working Group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5AB734-CC2A-C621-D2CA-B994984F5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Henderson, Nevada “near” Las Vegas Jan 14</a:t>
            </a:r>
            <a:r>
              <a:rPr lang="en-CA" baseline="30000" dirty="0"/>
              <a:t>th</a:t>
            </a:r>
            <a:r>
              <a:rPr lang="en-CA" dirty="0"/>
              <a:t> to Jan 20</a:t>
            </a:r>
            <a:r>
              <a:rPr lang="en-CA" baseline="30000" dirty="0"/>
              <a:t>th</a:t>
            </a:r>
            <a:r>
              <a:rPr lang="en-CA" dirty="0"/>
              <a:t> </a:t>
            </a:r>
          </a:p>
          <a:p>
            <a:r>
              <a:rPr lang="en-CA" dirty="0"/>
              <a:t>Ron, Joanie, Elliot, and Sheridan will be there (some mostly for the connectathon) plus the usual Canadians acting in other capacities at the WGM</a:t>
            </a:r>
          </a:p>
          <a:p>
            <a:r>
              <a:rPr lang="en-CA" dirty="0"/>
              <a:t>Propose to have a Sunday Jan 15</a:t>
            </a:r>
            <a:r>
              <a:rPr lang="en-CA" baseline="30000" dirty="0"/>
              <a:t>th</a:t>
            </a:r>
            <a:r>
              <a:rPr lang="en-CA" dirty="0"/>
              <a:t> evening joint dinner for Canadian participants</a:t>
            </a:r>
          </a:p>
          <a:p>
            <a:r>
              <a:rPr lang="en-CA" dirty="0"/>
              <a:t>We will start an email RSVP thread for those attending the WGM and make a reservation somewhere near the WGM site</a:t>
            </a:r>
          </a:p>
          <a:p>
            <a:pPr marL="203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4313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6DFA-0E52-F194-84AD-FF64538B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Business?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D0B5E-0D09-1A05-9C82-7C17F7A52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9475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6585-AB08-42FA-9F7F-DAB85FFBF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 Next?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E0441-E3A9-464F-8C5E-175BF8E33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/>
              <a:t>Jan 3</a:t>
            </a:r>
            <a:r>
              <a:rPr lang="en-US" baseline="30000" dirty="0"/>
              <a:t>rd</a:t>
            </a:r>
            <a:r>
              <a:rPr lang="en-US" dirty="0"/>
              <a:t> – HL7 Canada Community Meeting</a:t>
            </a:r>
          </a:p>
          <a:p>
            <a:pPr lvl="1"/>
            <a:r>
              <a:rPr lang="en-US"/>
              <a:t>Jan 12</a:t>
            </a:r>
            <a:r>
              <a:rPr lang="en-US" baseline="30000"/>
              <a:t>th</a:t>
            </a:r>
            <a:r>
              <a:rPr lang="en-US"/>
              <a:t> </a:t>
            </a:r>
            <a:r>
              <a:rPr lang="en-US" dirty="0"/>
              <a:t>– HL7 Canada Council Meeting</a:t>
            </a:r>
          </a:p>
        </p:txBody>
      </p:sp>
    </p:spTree>
    <p:extLst>
      <p:ext uri="{BB962C8B-B14F-4D97-AF65-F5344CB8AC3E}">
        <p14:creationId xmlns:p14="http://schemas.microsoft.com/office/powerpoint/2010/main" val="1776105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17AF4-DCBE-4691-BD68-52775C26B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2965898"/>
            <a:ext cx="10194085" cy="633984"/>
          </a:xfrm>
        </p:spPr>
        <p:txBody>
          <a:bodyPr/>
          <a:lstStyle/>
          <a:p>
            <a:r>
              <a:rPr lang="en-CA" dirty="0"/>
              <a:t>Adjournment – Thanks for Being Here</a:t>
            </a:r>
          </a:p>
        </p:txBody>
      </p:sp>
    </p:spTree>
    <p:extLst>
      <p:ext uri="{BB962C8B-B14F-4D97-AF65-F5344CB8AC3E}">
        <p14:creationId xmlns:p14="http://schemas.microsoft.com/office/powerpoint/2010/main" val="399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D6FC2-AE86-9DF3-2696-5F43EE9369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94454-E020-43DA-8DE3-DCE9020172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CA" dirty="0"/>
              <a:t>ron@parkerdhc.com</a:t>
            </a:r>
          </a:p>
        </p:txBody>
      </p:sp>
    </p:spTree>
    <p:extLst>
      <p:ext uri="{BB962C8B-B14F-4D97-AF65-F5344CB8AC3E}">
        <p14:creationId xmlns:p14="http://schemas.microsoft.com/office/powerpoint/2010/main" val="269926148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DA0DA-0130-448C-B676-FF26B30B3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Agenda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5F742-3752-4ECD-84DD-DDF15B612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359" y="1780032"/>
            <a:ext cx="9091353" cy="4267200"/>
          </a:xfrm>
        </p:spPr>
        <p:txBody>
          <a:bodyPr>
            <a:normAutofit fontScale="70000" lnSpcReduction="20000"/>
          </a:bodyPr>
          <a:lstStyle/>
          <a:p>
            <a:pPr marL="459232" indent="-457200">
              <a:buFont typeface="+mj-lt"/>
              <a:buAutoNum type="arabicPeriod"/>
            </a:pPr>
            <a:r>
              <a:rPr lang="en-CA" dirty="0"/>
              <a:t>Welcome</a:t>
            </a:r>
          </a:p>
          <a:p>
            <a:pPr marL="459232" indent="-457200">
              <a:buFont typeface="+mj-lt"/>
              <a:buAutoNum type="arabicPeriod"/>
            </a:pPr>
            <a:r>
              <a:rPr lang="en-CA" dirty="0"/>
              <a:t>Canadian FHIR Baseline Working Group Report</a:t>
            </a:r>
          </a:p>
          <a:p>
            <a:pPr lvl="1"/>
            <a:r>
              <a:rPr lang="en-CA" dirty="0"/>
              <a:t>Defining “Baseline” vs “Core”</a:t>
            </a:r>
          </a:p>
          <a:p>
            <a:pPr marL="459232" indent="-457200">
              <a:buFont typeface="+mj-lt"/>
              <a:buAutoNum type="arabicPeriod"/>
            </a:pPr>
            <a:r>
              <a:rPr lang="en-CA" dirty="0"/>
              <a:t>Update on Draft 2023-24 HL7 Affiliate Agreement</a:t>
            </a:r>
          </a:p>
          <a:p>
            <a:pPr marL="459232" indent="-457200">
              <a:buFont typeface="+mj-lt"/>
              <a:buAutoNum type="arabicPeriod"/>
            </a:pPr>
            <a:r>
              <a:rPr lang="en-US" dirty="0"/>
              <a:t>HL7 Late September Ballot Disposition Feedback</a:t>
            </a:r>
          </a:p>
          <a:p>
            <a:pPr marL="459232" indent="-457200">
              <a:buFont typeface="+mj-lt"/>
              <a:buAutoNum type="arabicPeriod"/>
            </a:pPr>
            <a:r>
              <a:rPr lang="en-CA" dirty="0"/>
              <a:t>Jan 2023 HL7 Ballot Package</a:t>
            </a:r>
          </a:p>
          <a:p>
            <a:pPr marL="459232" indent="-457200">
              <a:buFont typeface="+mj-lt"/>
              <a:buAutoNum type="arabicPeriod"/>
            </a:pPr>
            <a:r>
              <a:rPr lang="en-CA" dirty="0"/>
              <a:t>Upcoming HL7 Canada Council Elections</a:t>
            </a:r>
          </a:p>
          <a:p>
            <a:pPr marL="459232" indent="-457200">
              <a:buFont typeface="+mj-lt"/>
              <a:buAutoNum type="arabicPeriod"/>
            </a:pPr>
            <a:r>
              <a:rPr lang="en-CA" dirty="0"/>
              <a:t>January Working Group Meeting</a:t>
            </a:r>
          </a:p>
          <a:p>
            <a:pPr marL="459232" indent="-457200">
              <a:buFont typeface="+mj-lt"/>
              <a:buAutoNum type="arabicPeriod"/>
            </a:pPr>
            <a:r>
              <a:rPr lang="en-CA" dirty="0"/>
              <a:t>Move Jan 2023 HL7 Canada Council call meeting</a:t>
            </a:r>
          </a:p>
          <a:p>
            <a:pPr marL="459232" indent="-457200">
              <a:buFont typeface="+mj-lt"/>
              <a:buAutoNum type="arabicPeriod"/>
            </a:pPr>
            <a:r>
              <a:rPr lang="en-CA" dirty="0"/>
              <a:t>Other business?</a:t>
            </a:r>
          </a:p>
          <a:p>
            <a:pPr marL="459232" indent="-457200">
              <a:buFont typeface="+mj-lt"/>
              <a:buAutoNum type="arabicPeriod"/>
            </a:pPr>
            <a:r>
              <a:rPr lang="en-CA" dirty="0"/>
              <a:t>Next meeting and adjournment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9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9D09C-7E4B-49C2-A996-8494DC39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Canadian FHIR Baseline Working Group Report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A0FB6-19AD-4871-981F-DB1FC318C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32" indent="0">
              <a:spcBef>
                <a:spcPts val="0"/>
              </a:spcBef>
              <a:buNone/>
            </a:pPr>
            <a:r>
              <a:rPr lang="en-CA" dirty="0"/>
              <a:t>Sheridan Cook</a:t>
            </a:r>
          </a:p>
          <a:p>
            <a:pPr marL="2032" indent="0">
              <a:spcBef>
                <a:spcPts val="0"/>
              </a:spcBef>
              <a:buNone/>
            </a:pPr>
            <a:r>
              <a:rPr lang="en-CA" dirty="0"/>
              <a:t>Recent focus: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CA" dirty="0"/>
              <a:t>Working with current initiatives around the common data set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CA" dirty="0"/>
              <a:t>Use of baseline as part of “core”</a:t>
            </a:r>
          </a:p>
          <a:p>
            <a:pPr lvl="1">
              <a:spcBef>
                <a:spcPts val="0"/>
              </a:spcBef>
              <a:buFontTx/>
              <a:buChar char="-"/>
            </a:pPr>
            <a:r>
              <a:rPr lang="en-CA" dirty="0"/>
              <a:t>Clarification of “baseline” versus “core”</a:t>
            </a:r>
          </a:p>
          <a:p>
            <a:pPr marL="2032" indent="0">
              <a:spcBef>
                <a:spcPts val="0"/>
              </a:spcBef>
              <a:buNone/>
            </a:pPr>
            <a:r>
              <a:rPr lang="en-CA" dirty="0"/>
              <a:t>Call coming up with </a:t>
            </a:r>
            <a:r>
              <a:rPr lang="en-CA" dirty="0" err="1"/>
              <a:t>Firely</a:t>
            </a:r>
            <a:endParaRPr lang="en-CA" dirty="0"/>
          </a:p>
          <a:p>
            <a:pPr lvl="1">
              <a:spcBef>
                <a:spcPts val="0"/>
              </a:spcBef>
            </a:pPr>
            <a:r>
              <a:rPr lang="en-CA" dirty="0"/>
              <a:t>Regarding use of the product in terms of packaging content for FHIR implementers	</a:t>
            </a:r>
          </a:p>
        </p:txBody>
      </p:sp>
    </p:spTree>
    <p:extLst>
      <p:ext uri="{BB962C8B-B14F-4D97-AF65-F5344CB8AC3E}">
        <p14:creationId xmlns:p14="http://schemas.microsoft.com/office/powerpoint/2010/main" val="108500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0F57-8BA1-BDDA-FAA9-8E85607BB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FHIR – Baseline vs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B1F84-B956-F4B7-E9B4-ACD01E221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Both are a form of standardization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Baseline at concept representation level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Core is within a particular use context   </a:t>
            </a:r>
            <a:endParaRPr lang="en-CA" sz="16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“Baseline”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Normative at the concept representation level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This is where profiling of FHIR Resources is done to be aligned with a realm’s health informatics concepts (e.g. how are “patient” or “encounter” represented?)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Baseline is implementation guidance that is the starting point from which to derive standards for a wide range of use cases.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“Core”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Derived from a Baseline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Implementation guidance for a range of commonly-used use cases intended to be consistently implemented (normative) within a given governance jurisdiction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Core may begin with a limited scope, that will grow over time based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 particular Core standard that is appropriate for a certain use case may not be sufficient for other use cases and should not be considered reusable outside of the specific use case</a:t>
            </a:r>
          </a:p>
        </p:txBody>
      </p:sp>
    </p:spTree>
    <p:extLst>
      <p:ext uri="{BB962C8B-B14F-4D97-AF65-F5344CB8AC3E}">
        <p14:creationId xmlns:p14="http://schemas.microsoft.com/office/powerpoint/2010/main" val="86646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7E29-36EC-0E72-B97E-6DFACEF10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Baseline vs CA Baseline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4D8DF-4748-B8E1-0B07-05F178986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US Baseline</a:t>
            </a:r>
          </a:p>
          <a:p>
            <a:pPr lvl="1"/>
            <a:r>
              <a:rPr lang="en-CA" dirty="0"/>
              <a:t>Doesn’t exist</a:t>
            </a:r>
          </a:p>
          <a:p>
            <a:pPr lvl="1"/>
            <a:r>
              <a:rPr lang="en-US" dirty="0"/>
              <a:t>US Realm has agreed that a more general baseline would be useful, but no one has put effort into it other than to log when initiatives have a business need to “break” US Core.</a:t>
            </a:r>
          </a:p>
          <a:p>
            <a:r>
              <a:rPr lang="en-US" dirty="0"/>
              <a:t>CA Baseline</a:t>
            </a:r>
          </a:p>
          <a:p>
            <a:pPr lvl="1"/>
            <a:r>
              <a:rPr lang="en-US" dirty="0"/>
              <a:t>Has begun, but is not comprehensive (yet)</a:t>
            </a:r>
          </a:p>
          <a:p>
            <a:pPr lvl="1"/>
            <a:r>
              <a:rPr lang="en-US" dirty="0"/>
              <a:t>Grass roots evolution based on consolidation of existing initiatives, harmonizing concept representation</a:t>
            </a:r>
          </a:p>
          <a:p>
            <a:pPr lvl="1"/>
            <a:r>
              <a:rPr lang="en-US" dirty="0"/>
              <a:t>Informed by other international work </a:t>
            </a:r>
          </a:p>
          <a:p>
            <a:pPr lvl="1"/>
            <a:r>
              <a:rPr lang="en-US" dirty="0"/>
              <a:t>IMHO: This is where CA data model mapping to FHIR needs to be done</a:t>
            </a:r>
          </a:p>
          <a:p>
            <a:endParaRPr lang="en-US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73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6871-5347-F8A4-9153-A5AA6309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Core vs CA Core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24939-0E48-06B2-F36B-48E11FD73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US Core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US Core (which grew out of Argonaut) is focused on implementing USCDI, and that is its (narrower) scope.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FHIR US core was designed to consider just clinical needs not administrative, financial or other domains, so it isn't the right starting point for a hierarchy of derived IGs.</a:t>
            </a:r>
          </a:p>
          <a:p>
            <a:pPr>
              <a:spcBef>
                <a:spcPts val="600"/>
              </a:spcBef>
            </a:pPr>
            <a:r>
              <a:rPr lang="en-US" dirty="0"/>
              <a:t>CA Core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Based on business priorities that bring focus to standardization for a particular use case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CA baseline team did look at US Core when doing the initial baseline analysis.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There is a recently published AU Core that Canada should look at closely.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For CA Core, it is important to know what is defining the scope. 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60020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011FD-15D8-9A26-49A9-07E4E80E2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Standardizing on “Baseline” and “Core”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7D0BC-0B4B-DC38-A6C4-A218277D7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CA" dirty="0"/>
              <a:t>Discussion:</a:t>
            </a:r>
          </a:p>
          <a:p>
            <a:pPr lvl="1"/>
            <a:r>
              <a:rPr lang="en-CA" dirty="0"/>
              <a:t>It does not appear there are definitions for these two terms in HL7, and when used interchangeably, create confusion</a:t>
            </a:r>
          </a:p>
          <a:p>
            <a:r>
              <a:rPr lang="en-CA" dirty="0"/>
              <a:t>Proposed approach for clarification (not necessarily in sequence):</a:t>
            </a:r>
          </a:p>
          <a:p>
            <a:pPr lvl="1"/>
            <a:r>
              <a:rPr lang="en-CA" dirty="0"/>
              <a:t>HL7 Canada will propose the definitions provided here and will post them to chat.FHIR.org for discussion</a:t>
            </a:r>
          </a:p>
          <a:p>
            <a:pPr lvl="1"/>
            <a:r>
              <a:rPr lang="en-CA" dirty="0"/>
              <a:t>These definitions will also be reviewed with </a:t>
            </a:r>
          </a:p>
          <a:p>
            <a:pPr lvl="1"/>
            <a:r>
              <a:rPr lang="en-CA" dirty="0"/>
              <a:t>At the Jan 2023 meeting, HL7 International Council members will be asked to review the definitions and relate their own understanding</a:t>
            </a:r>
          </a:p>
          <a:p>
            <a:pPr lvl="1"/>
            <a:r>
              <a:rPr lang="en-CA" dirty="0"/>
              <a:t>HL7 Canada and / or HL7 Intl Council will ask TSC to define these concepts formally</a:t>
            </a:r>
          </a:p>
          <a:p>
            <a:pPr marL="319016" lvl="1" indent="0">
              <a:buNone/>
            </a:pPr>
            <a:endParaRPr lang="en-CA" dirty="0"/>
          </a:p>
          <a:p>
            <a:pPr lvl="1"/>
            <a:endParaRPr lang="en-CA" dirty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602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9BAF7-661A-59EC-58D2-6AFA0B209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Update - Draft 2023-24 Affiliate Agreement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0879CA-97C0-3265-E589-1CEBDB08D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As of today (Dec 13</a:t>
            </a:r>
            <a:r>
              <a:rPr lang="en-CA" baseline="30000" dirty="0"/>
              <a:t>th</a:t>
            </a:r>
            <a:r>
              <a:rPr lang="en-CA" dirty="0"/>
              <a:t>) the HL7 Executive Management Committee is awaiting further feedback from HL7 FHIR Product Director</a:t>
            </a:r>
          </a:p>
          <a:p>
            <a:pPr lvl="1"/>
            <a:r>
              <a:rPr lang="en-CA" dirty="0"/>
              <a:t>As a result this was not on the agenda for the Dec 12</a:t>
            </a:r>
            <a:r>
              <a:rPr lang="en-CA" baseline="30000" dirty="0"/>
              <a:t>th</a:t>
            </a:r>
            <a:r>
              <a:rPr lang="en-CA" dirty="0"/>
              <a:t> Board of Directors meeting</a:t>
            </a:r>
          </a:p>
          <a:p>
            <a:r>
              <a:rPr lang="en-CA" dirty="0"/>
              <a:t>If we cannot get agreement on the existing draft wording, then:</a:t>
            </a:r>
          </a:p>
          <a:p>
            <a:pPr lvl="1"/>
            <a:r>
              <a:rPr lang="en-CA" dirty="0"/>
              <a:t>Resolving this may be deferred into January</a:t>
            </a:r>
          </a:p>
          <a:p>
            <a:pPr lvl="1"/>
            <a:r>
              <a:rPr lang="en-CA" dirty="0"/>
              <a:t>A version of the draft that is agreeable may be provided as the template for 2023/24</a:t>
            </a:r>
          </a:p>
          <a:p>
            <a:pPr lvl="1"/>
            <a:r>
              <a:rPr lang="en-CA" dirty="0"/>
              <a:t>HL7 Canada may negotiate individually with HL7 International before our renewal date, which is March 31</a:t>
            </a:r>
            <a:r>
              <a:rPr lang="en-CA" baseline="30000" dirty="0"/>
              <a:t>st, </a:t>
            </a:r>
            <a:r>
              <a:rPr lang="en-CA" dirty="0"/>
              <a:t>2023</a:t>
            </a:r>
          </a:p>
          <a:p>
            <a:pPr marL="2032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8120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C404-75A6-4893-B82A-3AC0546F9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HL7 Late September Ballot Disposition Feedback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170-88D6-929D-AF73-8C1290493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CA" dirty="0"/>
              <a:t>Joanie has produced a </a:t>
            </a:r>
            <a:r>
              <a:rPr lang="en-CA" dirty="0">
                <a:hlinkClick r:id="rId2"/>
              </a:rPr>
              <a:t>JIRA “filter” </a:t>
            </a:r>
            <a:r>
              <a:rPr lang="en-CA" dirty="0"/>
              <a:t>to consolidate the JIRA tickets related to HL7 Canada comments on the late September Sex and Gender ballot</a:t>
            </a:r>
          </a:p>
          <a:p>
            <a:r>
              <a:rPr lang="en-CA" dirty="0"/>
              <a:t>This has been </a:t>
            </a:r>
            <a:r>
              <a:rPr lang="en-CA" dirty="0">
                <a:hlinkClick r:id="rId3"/>
              </a:rPr>
              <a:t>posted to the Sex and Gender forum </a:t>
            </a:r>
            <a:r>
              <a:rPr lang="en-CA" dirty="0"/>
              <a:t>for use by anyone with an HL7 Jira account</a:t>
            </a:r>
          </a:p>
          <a:p>
            <a:r>
              <a:rPr lang="en-CA" dirty="0"/>
              <a:t>All comments will be expected to be dispositioned by appropriate HL7 working groups by the next Working Group Meeting</a:t>
            </a:r>
          </a:p>
          <a:p>
            <a:r>
              <a:rPr lang="en-CA" dirty="0"/>
              <a:t>Ballot commenters can respond to questions or dispositions using the anonymous process already defined.</a:t>
            </a:r>
          </a:p>
        </p:txBody>
      </p:sp>
    </p:spTree>
    <p:extLst>
      <p:ext uri="{BB962C8B-B14F-4D97-AF65-F5344CB8AC3E}">
        <p14:creationId xmlns:p14="http://schemas.microsoft.com/office/powerpoint/2010/main" val="3967488070"/>
      </p:ext>
    </p:extLst>
  </p:cSld>
  <p:clrMapOvr>
    <a:masterClrMapping/>
  </p:clrMapOvr>
</p:sld>
</file>

<file path=ppt/theme/theme1.xml><?xml version="1.0" encoding="utf-8"?>
<a:theme xmlns:a="http://schemas.openxmlformats.org/drawingml/2006/main" name="Canada Health Infoway">
  <a:themeElements>
    <a:clrScheme name="INFOWAY UPDATED 2021">
      <a:dk1>
        <a:srgbClr val="000000"/>
      </a:dk1>
      <a:lt1>
        <a:srgbClr val="FFFFFF"/>
      </a:lt1>
      <a:dk2>
        <a:srgbClr val="E02E3B"/>
      </a:dk2>
      <a:lt2>
        <a:srgbClr val="D8D8D8"/>
      </a:lt2>
      <a:accent1>
        <a:srgbClr val="E02E3B"/>
      </a:accent1>
      <a:accent2>
        <a:srgbClr val="1CA600"/>
      </a:accent2>
      <a:accent3>
        <a:srgbClr val="0094B7"/>
      </a:accent3>
      <a:accent4>
        <a:srgbClr val="4B1D56"/>
      </a:accent4>
      <a:accent5>
        <a:srgbClr val="A4DB99"/>
      </a:accent5>
      <a:accent6>
        <a:srgbClr val="66BFD4"/>
      </a:accent6>
      <a:hlink>
        <a:srgbClr val="E02E3B"/>
      </a:hlink>
      <a:folHlink>
        <a:srgbClr val="E02E3B"/>
      </a:folHlink>
    </a:clrScheme>
    <a:fontScheme name="Canada Health Infoway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>
            <a:solidFill>
              <a:srgbClr val="FFFFFF"/>
            </a:solidFill>
            <a:ea typeface="Helvetica Neue Light"/>
            <a:cs typeface="Helvetica Neue Light"/>
            <a:sym typeface="Helvetica Neue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825500">
          <a:defRPr sz="1600" b="0" cap="none" dirty="0" smtClean="0"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2021-12-07 HL7 Intl Canada Community Call</Template>
  <TotalTime>7935</TotalTime>
  <Words>984</Words>
  <Application>Microsoft Office PowerPoint</Application>
  <PresentationFormat>Widescreen</PresentationFormat>
  <Paragraphs>94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Helvetica Neue Light</vt:lpstr>
      <vt:lpstr>Canada Health Infoway</vt:lpstr>
      <vt:lpstr>HL7 Canada Council</vt:lpstr>
      <vt:lpstr>Agenda</vt:lpstr>
      <vt:lpstr>Canadian FHIR Baseline Working Group Report</vt:lpstr>
      <vt:lpstr>FHIR – Baseline vs Core</vt:lpstr>
      <vt:lpstr>US Baseline vs CA Baseline</vt:lpstr>
      <vt:lpstr>US Core vs CA Core</vt:lpstr>
      <vt:lpstr>Standardizing on “Baseline” and “Core” Definitions</vt:lpstr>
      <vt:lpstr>Update - Draft 2023-24 Affiliate Agreement</vt:lpstr>
      <vt:lpstr>HL7 Late September Ballot Disposition Feedback</vt:lpstr>
      <vt:lpstr>HL7 Jan Ballot Package</vt:lpstr>
      <vt:lpstr>Upcoming HL7 Canada Council Election Cycle</vt:lpstr>
      <vt:lpstr>January 2023 HL7 Working Group Meeting</vt:lpstr>
      <vt:lpstr>Other Business?</vt:lpstr>
      <vt:lpstr>Up Next? </vt:lpstr>
      <vt:lpstr>Adjournment – Thanks for Being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HL7 Canada Community</dc:title>
  <dc:creator>Ron Parker</dc:creator>
  <cp:lastModifiedBy>Ron Parker</cp:lastModifiedBy>
  <cp:revision>237</cp:revision>
  <dcterms:created xsi:type="dcterms:W3CDTF">2018-08-07T12:31:32Z</dcterms:created>
  <dcterms:modified xsi:type="dcterms:W3CDTF">2022-12-14T16:10:29Z</dcterms:modified>
</cp:coreProperties>
</file>