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 id="2147483661" r:id="rId6"/>
    <p:sldMasterId id="2147483685" r:id="rId7"/>
    <p:sldMasterId id="2147483755" r:id="rId8"/>
  </p:sldMasterIdLst>
  <p:notesMasterIdLst>
    <p:notesMasterId r:id="rId25"/>
  </p:notesMasterIdLst>
  <p:sldIdLst>
    <p:sldId id="256" r:id="rId9"/>
    <p:sldId id="313" r:id="rId10"/>
    <p:sldId id="2147480980" r:id="rId11"/>
    <p:sldId id="324" r:id="rId12"/>
    <p:sldId id="2147474894" r:id="rId13"/>
    <p:sldId id="2147474895" r:id="rId14"/>
    <p:sldId id="2147474896" r:id="rId15"/>
    <p:sldId id="2147474911" r:id="rId16"/>
    <p:sldId id="2147480977" r:id="rId17"/>
    <p:sldId id="2147474769" r:id="rId18"/>
    <p:sldId id="2147480979" r:id="rId19"/>
    <p:sldId id="2147480992" r:id="rId20"/>
    <p:sldId id="2147480993" r:id="rId21"/>
    <p:sldId id="2147480981" r:id="rId22"/>
    <p:sldId id="336" r:id="rId23"/>
    <p:sldId id="338" r:id="rId24"/>
  </p:sldIdLst>
  <p:sldSz cx="9144000" cy="5943600"/>
  <p:notesSz cx="6858000" cy="9144000"/>
  <p:embeddedFontLst>
    <p:embeddedFont>
      <p:font typeface="Helvetica" panose="020B0604020202020204" pitchFamily="34" charset="0"/>
      <p:regular r:id="rId26"/>
      <p:bold r:id="rId27"/>
      <p:italic r:id="rId28"/>
      <p:boldItalic r:id="rId29"/>
    </p:embeddedFont>
    <p:embeddedFont>
      <p:font typeface="Helvetica Neue Light" panose="020B060402020202020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
      <p:font typeface="Segoe UI Historic" panose="020B0502040204020203" pitchFamily="34" charset="0"/>
      <p:regular r:id="rId38"/>
    </p:embeddedFont>
    <p:embeddedFont>
      <p:font typeface="Work Sans"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1/5j1Z4xdjTFaff/SAgUmvEtXu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D0005-0E1A-A225-7496-59E46A62A984}" name="Jennifer Lawson" initials="JL" userId="S::JLawson@cihi.ca::4daae18f-25d6-4ef5-a946-f0ee583d64ae" providerId="AD"/>
  <p188:author id="{F866982A-C5BF-F3D8-27EC-2DE022496396}" name="Alyssa Bryan" initials="AB" userId="S::ABryan@cihi.ca::9949f6cc-57d0-426c-bb43-6b26476720f4" providerId="AD"/>
  <p188:author id="{0653263A-7BE5-A544-741B-EED82020359C}" name="Jennifer Lawson" initials="JL" userId="S::jlawson@cihi.ca::4daae18f-25d6-4ef5-a946-f0ee583d64ae" providerId="AD"/>
  <p188:author id="{AD6C8AEA-267E-0147-74A2-F7D18DCECF65}" name="Brooke Carroll" initials="BC" userId="S::BCarroll@cihi.ca::282468c9-6fe4-44d2-aafb-0b8cce322f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3518"/>
    <a:srgbClr val="00A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059C9-7A58-45FA-9AA0-9B22D18086BD}" v="4594" dt="2024-12-11T17:54:39.301"/>
    <p1510:client id="{F4707CBB-CD2B-4528-A67C-C42AD8ADE4DE}" v="815" dt="2024-12-11T15:50:22.177"/>
  </p1510:revLst>
</p1510:revInfo>
</file>

<file path=ppt/tableStyles.xml><?xml version="1.0" encoding="utf-8"?>
<a:tblStyleLst xmlns:a="http://schemas.openxmlformats.org/drawingml/2006/main" def="{B2A4382F-CAB0-4629-B1BA-8C671CB8BB92}">
  <a:tblStyle styleId="{B2A4382F-CAB0-4629-B1BA-8C671CB8BB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44"/>
      </p:cViewPr>
      <p:guideLst>
        <p:guide orient="horz" pos="1873"/>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3.xml"/><Relationship Id="rId34" Type="http://schemas.openxmlformats.org/officeDocument/2006/relationships/font" Target="fonts/font9.fntdata"/><Relationship Id="rId42"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font" Target="fonts/font4.fntdata"/><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3.fntdata"/><Relationship Id="rId36" Type="http://schemas.openxmlformats.org/officeDocument/2006/relationships/font" Target="fonts/font11.fntdata"/><Relationship Id="rId57"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56" Type="http://schemas.microsoft.com/office/2015/10/relationships/revisionInfo" Target="revisionInfo.xml"/><Relationship Id="rId8" Type="http://schemas.openxmlformats.org/officeDocument/2006/relationships/slideMaster" Target="slideMasters/slideMaster5.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2.xml"/><Relationship Id="rId41" Type="http://schemas.openxmlformats.org/officeDocument/2006/relationships/font" Target="fonts/font16.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image.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a:t>Other standards/tools compared – Telus Health Equity Questionnaire, Ontario Guidance for Collection and Use of Sociodemographic Data, and Gravity as well. </a:t>
            </a:r>
          </a:p>
          <a:p>
            <a:pPr lvl="0"/>
            <a:endParaRPr lang="en-CA"/>
          </a:p>
          <a:p>
            <a:pPr lvl="0"/>
            <a:r>
              <a:rPr lang="en-CA"/>
              <a:t>Priority data elements were found across multiple standards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65781-425E-41D6-8AA7-758F8583D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58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Blue fill with asterisk = Frontend</a:t>
            </a:r>
          </a:p>
          <a:p>
            <a:r>
              <a:rPr lang="en-CA"/>
              <a:t>White fill = Backend (none for SDOH)</a:t>
            </a:r>
          </a:p>
          <a:p>
            <a:r>
              <a:rPr lang="en-CA"/>
              <a:t>Essential = CACDI element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544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Not shown here, but Service Language – no value sets in draft V1, but is stable and has appropriate recommended value set for review with value sets working group. Ready for draft V2 Sept 2025</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165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Examples of others missing or key that are in Framework currently</a:t>
            </a:r>
          </a:p>
          <a:p>
            <a:pPr>
              <a:buFont typeface="Arial" panose="020B0604020202020204" pitchFamily="34" charset="0"/>
              <a:buChar char="•"/>
            </a:pPr>
            <a:r>
              <a:rPr lang="en-CA"/>
              <a:t>Access to medication</a:t>
            </a:r>
          </a:p>
          <a:p>
            <a:pPr>
              <a:buFont typeface="Arial" panose="020B0604020202020204" pitchFamily="34" charset="0"/>
              <a:buChar char="•"/>
            </a:pPr>
            <a:r>
              <a:rPr lang="en-CA"/>
              <a:t>Access to internet</a:t>
            </a:r>
          </a:p>
          <a:p>
            <a:pPr>
              <a:buFont typeface="Arial" panose="020B0604020202020204" pitchFamily="34" charset="0"/>
              <a:buChar char="•"/>
            </a:pPr>
            <a:r>
              <a:rPr lang="en-CA"/>
              <a:t>Access to a phone</a:t>
            </a:r>
          </a:p>
          <a:p>
            <a:pPr>
              <a:buFont typeface="Arial" panose="020B0604020202020204" pitchFamily="34" charset="0"/>
              <a:buChar char="•"/>
            </a:pPr>
            <a:r>
              <a:rPr lang="en-CA"/>
              <a:t>Access to utilities</a:t>
            </a:r>
          </a:p>
          <a:p>
            <a:pPr>
              <a:buFont typeface="Arial" panose="020B0604020202020204" pitchFamily="34" charset="0"/>
              <a:buChar char="•"/>
            </a:pPr>
            <a:r>
              <a:rPr lang="en-CA"/>
              <a:t>Access to child care</a:t>
            </a:r>
          </a:p>
          <a:p>
            <a:pPr>
              <a:buFont typeface="Arial" panose="020B0604020202020204" pitchFamily="34" charset="0"/>
              <a:buChar char="•"/>
            </a:pPr>
            <a:r>
              <a:rPr lang="en-CA"/>
              <a:t>Experience with interpersonal violence</a:t>
            </a:r>
          </a:p>
          <a:p>
            <a:pPr>
              <a:buFont typeface="Arial" panose="020B0604020202020204" pitchFamily="34" charset="0"/>
              <a:buChar char="•"/>
            </a:pPr>
            <a:r>
              <a:rPr lang="en-CA"/>
              <a:t>Legal history</a:t>
            </a:r>
          </a:p>
          <a:p>
            <a:pPr>
              <a:buFont typeface="Arial" panose="020B0604020202020204" pitchFamily="34" charset="0"/>
              <a:buChar char="•"/>
            </a:pPr>
            <a:r>
              <a:rPr lang="en-CA"/>
              <a:t>Housing condition</a:t>
            </a:r>
          </a:p>
          <a:p>
            <a:pPr>
              <a:buFont typeface="Arial" panose="020B0604020202020204" pitchFamily="34" charset="0"/>
              <a:buChar char="•"/>
            </a:pPr>
            <a:r>
              <a:rPr lang="en-CA"/>
              <a:t>Household income</a:t>
            </a:r>
          </a:p>
          <a:p>
            <a:pPr>
              <a:buFont typeface="Arial" panose="020B0604020202020204" pitchFamily="34" charset="0"/>
              <a:buChar char="•"/>
            </a:pPr>
            <a:r>
              <a:rPr lang="en-CA"/>
              <a:t>Time since arrival in Canada</a:t>
            </a:r>
          </a:p>
          <a:p>
            <a:pPr>
              <a:buFont typeface="Arial" panose="020B0604020202020204" pitchFamily="34" charset="0"/>
              <a:buChar char="•"/>
            </a:pPr>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522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34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455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a:t>As mentioned earlier, CIHI is working towards defining what data needs to be transmitted between systems. A product that stems from this work is the Pan Canadian Health Data Content Framework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244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purpose of the pan Canadian health data content framework is </a:t>
            </a:r>
            <a:r>
              <a:rPr lang="en-CA" sz="1200">
                <a:latin typeface="+mn-lt"/>
                <a:cs typeface="Arial"/>
              </a:rPr>
              <a:t>to improve data quality and consistency of health data, leading to more trust and use of the data for patient safety through </a:t>
            </a:r>
            <a:r>
              <a:rPr lang="en-US" sz="1200">
                <a:latin typeface="+mn-lt"/>
                <a:cs typeface="Arial"/>
              </a:rPr>
              <a:t>defining and standardizing data to ensure meaningful exchange and interpretation. This will be  </a:t>
            </a:r>
            <a:r>
              <a:rPr lang="en-US" sz="1200" err="1">
                <a:latin typeface="+mn-lt"/>
                <a:cs typeface="Arial"/>
              </a:rPr>
              <a:t>the“source</a:t>
            </a:r>
            <a:r>
              <a:rPr lang="en-US" sz="1200">
                <a:latin typeface="+mn-lt"/>
                <a:cs typeface="Arial"/>
              </a:rPr>
              <a:t> of truth” that will define foundational data for health care delivery and management across all health sectors.  </a:t>
            </a:r>
            <a:endParaRPr lang="en-CA"/>
          </a:p>
        </p:txBody>
      </p:sp>
    </p:spTree>
    <p:extLst>
      <p:ext uri="{BB962C8B-B14F-4D97-AF65-F5344CB8AC3E}">
        <p14:creationId xmlns:p14="http://schemas.microsoft.com/office/powerpoint/2010/main" val="388980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Scope of the framework is for both primary and secondary use of the data. CIHI traditionally developed standards for secondary use (which is health system management) (#3) but scope of framework is broader than that. Content of framework is to help inform clinical care and operational planning, quality improvement, health system use and population/public health initiatives.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96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805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I want to introduce the </a:t>
            </a:r>
            <a:r>
              <a:rPr lang="en-US" b="0"/>
              <a:t>Draft Canadian Core Data for Interoperability or the CACDI in context of other standards products</a:t>
            </a:r>
          </a:p>
          <a:p>
            <a:r>
              <a:rPr lang="en-US" sz="1200" b="0">
                <a:solidFill>
                  <a:srgbClr val="FF0000"/>
                </a:solidFill>
              </a:rPr>
              <a:t>The pan-Canadian Health Data Content Framework is considered the comprehensive set of health information that has been identified for standardized collection and sharing</a:t>
            </a:r>
            <a:endParaRPr lang="en-US"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the CACDI </a:t>
            </a:r>
            <a:r>
              <a:rPr lang="en-US" sz="1200" b="0">
                <a:solidFill>
                  <a:srgbClr val="365254"/>
                </a:solidFill>
              </a:rPr>
              <a:t>is the </a:t>
            </a:r>
            <a:r>
              <a:rPr lang="en-US" sz="1200" b="0">
                <a:solidFill>
                  <a:srgbClr val="FF0000"/>
                </a:solidFill>
              </a:rPr>
              <a:t>“essential” portion of the Framework’s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FF0000"/>
                </a:solidFill>
              </a:rPr>
              <a:t>It</a:t>
            </a:r>
            <a:r>
              <a:rPr lang="en-US" sz="1200" b="0">
                <a:solidFill>
                  <a:srgbClr val="365254"/>
                </a:solidFill>
              </a:rPr>
              <a:t> composes the minimum data required to support standardized information capture and enable its meaningful exchange.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The CACDI informs the CA Core+ which is the draft Canadian HL7 FHIR specification led by Canada Health Infoway and which  describes the rules for packaging the CACDI data for transfer from one system to another, or </a:t>
            </a:r>
            <a:r>
              <a:rPr lang="en-US" sz="1200" b="0">
                <a:solidFill>
                  <a:srgbClr val="365254"/>
                </a:solidFill>
              </a:rPr>
              <a:t>in other words the </a:t>
            </a:r>
            <a:r>
              <a:rPr lang="en-US" sz="1200" b="0">
                <a:solidFill>
                  <a:srgbClr val="FF0000"/>
                </a:solidFill>
              </a:rPr>
              <a:t>“how”</a:t>
            </a:r>
            <a:r>
              <a:rPr lang="en-US" sz="1200" b="0">
                <a:solidFill>
                  <a:srgbClr val="365254"/>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365254"/>
                </a:solidFill>
                <a:cs typeface="Calibri"/>
              </a:rPr>
              <a:t>The CACDI represents a first for Canada demonstrating our commitment to forming and publishing products that will help </a:t>
            </a:r>
            <a:r>
              <a:rPr lang="en-US" sz="1800" b="0" i="0" u="none" strike="noStrike">
                <a:solidFill>
                  <a:srgbClr val="000000"/>
                </a:solidFill>
                <a:effectLst/>
                <a:latin typeface="Calibri" panose="020F0502020204030204" pitchFamily="34" charset="0"/>
              </a:rPr>
              <a:t>enable pan-Canadian, interoperable health data exchange</a:t>
            </a:r>
            <a:endParaRPr lang="en-US" b="0">
              <a:cs typeface="Calibri"/>
            </a:endParaRPr>
          </a:p>
          <a:p>
            <a:endParaRPr lang="en-CA"/>
          </a:p>
        </p:txBody>
      </p:sp>
      <p:sp>
        <p:nvSpPr>
          <p:cNvPr id="4" name="Slide Number Placeholder 3"/>
          <p:cNvSpPr>
            <a:spLocks noGrp="1"/>
          </p:cNvSpPr>
          <p:nvPr>
            <p:ph type="sldNum" sz="quarter" idx="5"/>
          </p:nvPr>
        </p:nvSpPr>
        <p:spPr/>
        <p:txBody>
          <a:bodyPr/>
          <a:lstStyle/>
          <a:p>
            <a:fld id="{DEFAB41C-FD90-4738-AB93-EE25286F6313}" type="slidenum">
              <a:rPr lang="en-CA" smtClean="0"/>
              <a:t>9</a:t>
            </a:fld>
            <a:endParaRPr lang="en-CA"/>
          </a:p>
        </p:txBody>
      </p:sp>
    </p:spTree>
    <p:extLst>
      <p:ext uri="{BB962C8B-B14F-4D97-AF65-F5344CB8AC3E}">
        <p14:creationId xmlns:p14="http://schemas.microsoft.com/office/powerpoint/2010/main" val="3983706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696913"/>
            <a:ext cx="5362575" cy="3486150"/>
          </a:xfrm>
        </p:spPr>
      </p:sp>
      <p:sp>
        <p:nvSpPr>
          <p:cNvPr id="3" name="Notes Placeholder 2"/>
          <p:cNvSpPr>
            <a:spLocks noGrp="1"/>
          </p:cNvSpPr>
          <p:nvPr>
            <p:ph type="body" idx="1"/>
          </p:nvPr>
        </p:nvSpPr>
        <p:spPr/>
        <p:txBody>
          <a:bodyPr>
            <a:normAutofit fontScale="55000" lnSpcReduction="20000"/>
          </a:bodyPr>
          <a:lstStyle/>
          <a:p>
            <a:r>
              <a:rPr lang="en-CA"/>
              <a:t>At CIHI, we follow 4 steps to developing data standards - Through all of this, important to ensure broad engagement and consultation. </a:t>
            </a:r>
          </a:p>
          <a:p>
            <a:endParaRPr lang="en-CA"/>
          </a:p>
          <a:p>
            <a:r>
              <a:rPr lang="en-CA"/>
              <a:t>Step 1 is identify system needs and periodically evaluate standards for relevance and to support emerging priority areas such as equity and COVID-19.</a:t>
            </a:r>
          </a:p>
          <a:p>
            <a:r>
              <a:rPr lang="en-CA"/>
              <a:t>Step 2 is develop and implement. Once needs have been identified, then we collaborate with key partners to develop and implement the standard, which includes defined data elements and value sets.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a:t>Step 3 is publish. </a:t>
            </a:r>
            <a:r>
              <a:rPr lang="en-US" sz="1200">
                <a:solidFill>
                  <a:schemeClr val="accent2"/>
                </a:solidFill>
              </a:rPr>
              <a:t>The new or modified standard is published with supporting documentation. This may include user manuals, data dictionaries and coding resources such as training guides, specific coding directions, FAQs, infographics/data visualizations and job aids.</a:t>
            </a:r>
            <a:endParaRPr lang="en-CA"/>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a:t>Step 4 is support uptake. So closely working with provinces, territories, and other health organizations and vendors to ensure that the standards are adopted properly and implemented.</a:t>
            </a:r>
          </a:p>
          <a:p>
            <a:endParaRPr lang="en-CA"/>
          </a:p>
          <a:p>
            <a:endParaRPr lang="en-CA"/>
          </a:p>
          <a:p>
            <a:endParaRPr lang="en-CA"/>
          </a:p>
          <a:p>
            <a:r>
              <a:rPr lang="en-CA"/>
              <a:t>Step 1: Continuous scanning of needs, some areas that are continuously evolving such as equity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a:solidFill>
                  <a:schemeClr val="accent2"/>
                </a:solidFill>
              </a:rPr>
              <a:t>Identify system need / Periodic evaluation:</a:t>
            </a:r>
            <a:br>
              <a:rPr lang="en-US" sz="1200">
                <a:solidFill>
                  <a:schemeClr val="accent2"/>
                </a:solidFill>
              </a:rPr>
            </a:br>
            <a:r>
              <a:rPr lang="en-US" sz="1200">
                <a:solidFill>
                  <a:schemeClr val="accent2"/>
                </a:solidFill>
              </a:rPr>
              <a:t>Determine new standards or modifications to existing standards that are needed to support emerging priority health system areas. Examples: equity, COVID-19.</a:t>
            </a:r>
            <a:br>
              <a:rPr lang="en-US" sz="1200">
                <a:solidFill>
                  <a:schemeClr val="accent2"/>
                </a:solidFill>
              </a:rPr>
            </a:br>
            <a:br>
              <a:rPr lang="en-US" sz="800">
                <a:solidFill>
                  <a:schemeClr val="accent2"/>
                </a:solidFill>
              </a:rPr>
            </a:br>
            <a:r>
              <a:rPr lang="en-US" sz="1200">
                <a:solidFill>
                  <a:schemeClr val="accent2"/>
                </a:solidFill>
              </a:rPr>
              <a:t>Periodically evaluate standards for relevance.</a:t>
            </a:r>
          </a:p>
          <a:p>
            <a:endParaRPr lang="en-CA"/>
          </a:p>
          <a:p>
            <a:r>
              <a:rPr lang="en-CA"/>
              <a:t>Step 2: once we have identified needs, we will collaborate with key partners to develop and implement standard, with defined core data elements, value sets and code systems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a:solidFill>
                  <a:schemeClr val="accent2"/>
                </a:solidFill>
              </a:rPr>
              <a:t>Develop and implement </a:t>
            </a:r>
            <a:br>
              <a:rPr lang="en-US" sz="1200">
                <a:solidFill>
                  <a:schemeClr val="accent2"/>
                </a:solidFill>
              </a:rPr>
            </a:br>
            <a:r>
              <a:rPr lang="en-CA" sz="1200">
                <a:solidFill>
                  <a:schemeClr val="accent2"/>
                </a:solidFill>
              </a:rPr>
              <a:t>In collaboration with key partners and based on the input gathered through the consultations, </a:t>
            </a:r>
            <a:r>
              <a:rPr lang="en-US" sz="1200">
                <a:solidFill>
                  <a:schemeClr val="accent2"/>
                </a:solidFill>
              </a:rPr>
              <a:t>a standard is developed and implemented with defined core data elements,  value sets and code systems, which may vary based on care setting.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a:t>Step 3: Once developed, publish….</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a:solidFill>
                  <a:schemeClr val="accent2"/>
                </a:solidFill>
              </a:rPr>
              <a:t>Publish</a:t>
            </a:r>
            <a:br>
              <a:rPr lang="en-US" sz="1200">
                <a:solidFill>
                  <a:schemeClr val="accent2"/>
                </a:solidFill>
              </a:rPr>
            </a:br>
            <a:r>
              <a:rPr lang="en-US" sz="1200">
                <a:solidFill>
                  <a:schemeClr val="accent2"/>
                </a:solidFill>
              </a:rPr>
              <a:t>The new or modified standard is published with supporting documentation. This may include user manuals, data dictionaries and coding resources such as training guides, specific coding directions, FAQs, infographics/data visualizations and job aids.</a:t>
            </a:r>
          </a:p>
          <a:p>
            <a:endParaRPr lang="en-CA"/>
          </a:p>
          <a:p>
            <a:r>
              <a:rPr lang="en-CA"/>
              <a:t>Step 4: Lastly, supporting intake: we work closely with P/Ts and other health orgs and vendors to make sure that the standards are adopted properly and implemented. Importance of ongoing support and training (e.g. support for data submission or conformance testing)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a:solidFill>
                  <a:schemeClr val="accent2"/>
                </a:solidFill>
              </a:rPr>
              <a:t>Support uptake</a:t>
            </a:r>
            <a:br>
              <a:rPr lang="en-US" sz="1200">
                <a:solidFill>
                  <a:schemeClr val="accent2"/>
                </a:solidFill>
              </a:rPr>
            </a:br>
            <a:r>
              <a:rPr lang="en-US" sz="1200">
                <a:solidFill>
                  <a:schemeClr val="accent2"/>
                </a:solidFill>
              </a:rPr>
              <a:t>Provincial/territorial jurisdictions, other health-related organizations, and vendors receive ongoing support for the implementation</a:t>
            </a:r>
            <a:r>
              <a:rPr lang="en-CA" sz="1200">
                <a:solidFill>
                  <a:schemeClr val="accent2"/>
                </a:solidFill>
              </a:rPr>
              <a:t> of the standard in their systems and vendor solutions. This includes </a:t>
            </a:r>
            <a:r>
              <a:rPr lang="en-US" sz="1200">
                <a:solidFill>
                  <a:schemeClr val="accent2"/>
                </a:solidFill>
              </a:rPr>
              <a:t>the tools to build capacity through training, including on data literacy, to troubleshoot data submissions and the support for conformance testing.</a:t>
            </a:r>
          </a:p>
          <a:p>
            <a:endParaRPr lang="en-CA"/>
          </a:p>
          <a:p>
            <a:r>
              <a:rPr lang="en-CA"/>
              <a:t>There is also a need for ongoing maintenance – for example, if there are changes to the standard, these need to be conveyed as well.</a:t>
            </a:r>
          </a:p>
          <a:p>
            <a:endParaRPr lang="en-CA"/>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a:t>Broad engagement and consultation through each of these steps is important to ensure that the interest-holders are involved.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a:solidFill>
                  <a:schemeClr val="accent2"/>
                </a:solidFill>
              </a:rPr>
              <a:t>Consult at pan-Canadian level:</a:t>
            </a:r>
            <a:br>
              <a:rPr lang="en-CA" sz="1200">
                <a:solidFill>
                  <a:schemeClr val="accent2"/>
                </a:solidFill>
              </a:rPr>
            </a:br>
            <a:br>
              <a:rPr lang="en-CA" sz="900">
                <a:solidFill>
                  <a:schemeClr val="accent2"/>
                </a:solidFill>
              </a:rPr>
            </a:br>
            <a:r>
              <a:rPr lang="en-CA" sz="1200">
                <a:solidFill>
                  <a:schemeClr val="accent2"/>
                </a:solidFill>
              </a:rPr>
              <a:t>Pan-Canadian level consultations with federal organizations, provinces and territories, clinicians, researchers, health delivery organizations, expert working groups, professional associations, patients, indigenous representatives, communities and international groups to understand information needs that inform the development of new standards or modifications to existing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p>
          <a:p>
            <a:endParaRPr lang="en-CA"/>
          </a:p>
        </p:txBody>
      </p:sp>
      <p:sp>
        <p:nvSpPr>
          <p:cNvPr id="4" name="Slide Number Placeholder 3"/>
          <p:cNvSpPr>
            <a:spLocks noGrp="1"/>
          </p:cNvSpPr>
          <p:nvPr>
            <p:ph type="sldNum" sz="quarter" idx="5"/>
          </p:nvPr>
        </p:nvSpPr>
        <p:spPr/>
        <p:txBody>
          <a:bodyPr/>
          <a:lstStyle/>
          <a:p>
            <a:fld id="{DEFAB41C-FD90-4738-AB93-EE25286F6313}" type="slidenum">
              <a:rPr lang="en-CA" smtClean="0"/>
              <a:t>10</a:t>
            </a:fld>
            <a:endParaRPr lang="en-CA"/>
          </a:p>
        </p:txBody>
      </p:sp>
    </p:spTree>
    <p:extLst>
      <p:ext uri="{BB962C8B-B14F-4D97-AF65-F5344CB8AC3E}">
        <p14:creationId xmlns:p14="http://schemas.microsoft.com/office/powerpoint/2010/main" val="2905471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3991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extBox 5"/>
          <p:cNvSpPr txBox="1"/>
          <p:nvPr userDrawn="1"/>
        </p:nvSpPr>
        <p:spPr bwMode="blackWhite">
          <a:xfrm>
            <a:off x="0" y="5375260"/>
            <a:ext cx="7812360" cy="572126"/>
          </a:xfrm>
          <a:prstGeom prst="rect">
            <a:avLst/>
          </a:prstGeom>
          <a:solidFill>
            <a:srgbClr val="00A199"/>
          </a:solidFill>
        </p:spPr>
        <p:txBody>
          <a:bodyPr wrap="square" lIns="72000" tIns="108000" rIns="198000" bIns="108000" rtlCol="0" anchor="ctr" anchorCtr="0">
            <a:noAutofit/>
          </a:bodyPr>
          <a:lstStyle/>
          <a:p>
            <a:pPr algn="r">
              <a:tabLst>
                <a:tab pos="1257300" algn="l"/>
              </a:tabLst>
            </a:pPr>
            <a:endParaRPr lang="en-CA" sz="1400">
              <a:solidFill>
                <a:schemeClr val="bg1"/>
              </a:solidFill>
            </a:endParaRPr>
          </a:p>
        </p:txBody>
      </p:sp>
      <p:sp>
        <p:nvSpPr>
          <p:cNvPr id="13" name="TextBox 12"/>
          <p:cNvSpPr txBox="1"/>
          <p:nvPr userDrawn="1"/>
        </p:nvSpPr>
        <p:spPr bwMode="black">
          <a:xfrm>
            <a:off x="5131614" y="5457341"/>
            <a:ext cx="2608738" cy="307777"/>
          </a:xfrm>
          <a:prstGeom prst="rect">
            <a:avLst/>
          </a:prstGeom>
          <a:noFill/>
        </p:spPr>
        <p:txBody>
          <a:bodyPr wrap="square" rtlCol="0">
            <a:spAutoFit/>
          </a:bodyPr>
          <a:lstStyle/>
          <a:p>
            <a:pPr algn="r">
              <a:tabLst>
                <a:tab pos="1257300" algn="l"/>
              </a:tabLst>
            </a:pPr>
            <a:r>
              <a:rPr lang="en-CA" sz="1400">
                <a:solidFill>
                  <a:schemeClr val="bg1"/>
                </a:solidFill>
              </a:rPr>
              <a:t>   cihi.ca</a:t>
            </a:r>
            <a:r>
              <a:rPr lang="en-US" sz="1400">
                <a:solidFill>
                  <a:schemeClr val="bg1"/>
                </a:solidFill>
              </a:rPr>
              <a:t>	</a:t>
            </a:r>
            <a:r>
              <a:rPr lang="en-CA" sz="1400">
                <a:solidFill>
                  <a:schemeClr val="bg1"/>
                </a:solidFill>
              </a:rPr>
              <a:t>@</a:t>
            </a:r>
            <a:r>
              <a:rPr lang="en-CA" sz="1400" err="1">
                <a:solidFill>
                  <a:schemeClr val="bg1"/>
                </a:solidFill>
              </a:rPr>
              <a:t>cihi_icis</a:t>
            </a:r>
            <a:endParaRPr lang="en-CA" sz="1400">
              <a:solidFill>
                <a:schemeClr val="bg1"/>
              </a:solidFill>
            </a:endParaRPr>
          </a:p>
        </p:txBody>
      </p:sp>
      <p:sp>
        <p:nvSpPr>
          <p:cNvPr id="2" name="Title 1"/>
          <p:cNvSpPr>
            <a:spLocks noGrp="1"/>
          </p:cNvSpPr>
          <p:nvPr>
            <p:ph type="title" hasCustomPrompt="1"/>
          </p:nvPr>
        </p:nvSpPr>
        <p:spPr>
          <a:xfrm>
            <a:off x="1291640" y="2067005"/>
            <a:ext cx="6335176" cy="468141"/>
          </a:xfrm>
        </p:spPr>
        <p:txBody>
          <a:bodyPr wrap="square" lIns="0" tIns="0" rIns="0" bIns="0" anchor="b" anchorCtr="0">
            <a:spAutoFit/>
          </a:bodyPr>
          <a:lstStyle>
            <a:lvl1pPr algn="l">
              <a:lnSpc>
                <a:spcPts val="3600"/>
              </a:lnSpc>
              <a:defRPr sz="3600" b="1">
                <a:solidFill>
                  <a:srgbClr val="365254"/>
                </a:solidFill>
              </a:defRPr>
            </a:lvl1pPr>
          </a:lstStyle>
          <a:p>
            <a:r>
              <a:rPr lang="en-US"/>
              <a:t>Click to edit title</a:t>
            </a:r>
            <a:endParaRPr lang="en-CA"/>
          </a:p>
        </p:txBody>
      </p:sp>
      <p:sp>
        <p:nvSpPr>
          <p:cNvPr id="7" name="TextBox 6"/>
          <p:cNvSpPr txBox="1"/>
          <p:nvPr userDrawn="1"/>
        </p:nvSpPr>
        <p:spPr>
          <a:xfrm>
            <a:off x="1290112" y="4241373"/>
            <a:ext cx="6336704" cy="215444"/>
          </a:xfrm>
          <a:prstGeom prst="rect">
            <a:avLst/>
          </a:prstGeom>
          <a:noFill/>
        </p:spPr>
        <p:txBody>
          <a:bodyPr wrap="square" lIns="0" tIns="0" rIns="0" bIns="0" rtlCol="0" anchor="b" anchorCtr="0">
            <a:spAutoFit/>
          </a:bodyPr>
          <a:lstStyle/>
          <a:p>
            <a:r>
              <a:rPr lang="en-CA" sz="140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279784" y="5529410"/>
            <a:ext cx="2275992" cy="269304"/>
          </a:xfrm>
          <a:prstGeom prst="rect">
            <a:avLst/>
          </a:prstGeom>
          <a:noFill/>
        </p:spPr>
        <p:txBody>
          <a:bodyPr wrap="square" lIns="0" tIns="0" rIns="0" bIns="0" numCol="1" spcCol="36000" anchor="ctr" anchorCtr="0">
            <a:spAutoFit/>
          </a:bodyPr>
          <a:lstStyle>
            <a:lvl1pPr marL="0" indent="0" algn="l">
              <a:buNone/>
              <a:tabLst>
                <a:tab pos="182563" algn="l"/>
                <a:tab pos="2422525" algn="l"/>
              </a:tabLst>
              <a:defRPr sz="1800" b="0">
                <a:solidFill>
                  <a:schemeClr val="bg1"/>
                </a:solidFill>
              </a:defRPr>
            </a:lvl1pPr>
            <a:lvl2pPr marL="457200" indent="0">
              <a:buNone/>
              <a:defRPr>
                <a:solidFill>
                  <a:srgbClr val="FF0000"/>
                </a:solidFill>
              </a:defRPr>
            </a:lvl2pPr>
            <a:lvl3pPr marL="914400" indent="0">
              <a:buNone/>
              <a:defRPr>
                <a:solidFill>
                  <a:srgbClr val="FF0000"/>
                </a:solidFill>
              </a:defRPr>
            </a:lvl3pPr>
            <a:lvl4pPr marL="1371600" indent="0">
              <a:buNone/>
              <a:defRPr>
                <a:solidFill>
                  <a:srgbClr val="FF0000"/>
                </a:solidFill>
              </a:defRPr>
            </a:lvl4pPr>
            <a:lvl5pPr marL="1828800"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2871726" y="5529409"/>
            <a:ext cx="2392714" cy="269304"/>
          </a:xfrm>
          <a:prstGeom prst="rect">
            <a:avLst/>
          </a:prstGeom>
          <a:noFill/>
        </p:spPr>
        <p:txBody>
          <a:bodyPr wrap="square" lIns="0" tIns="0" rIns="0" bIns="0" numCol="1" spcCol="36000" anchor="ctr" anchorCtr="0">
            <a:spAutoFit/>
          </a:bodyPr>
          <a:lstStyle>
            <a:lvl1pPr marL="0" indent="0" algn="r">
              <a:buNone/>
              <a:tabLst>
                <a:tab pos="182563" algn="l"/>
                <a:tab pos="2422525" algn="l"/>
              </a:tabLst>
              <a:defRPr sz="1800" b="0">
                <a:solidFill>
                  <a:schemeClr val="bg1"/>
                </a:solidFill>
              </a:defRPr>
            </a:lvl1pPr>
            <a:lvl2pPr marL="457200" indent="0">
              <a:buNone/>
              <a:defRPr>
                <a:solidFill>
                  <a:srgbClr val="FF0000"/>
                </a:solidFill>
              </a:defRPr>
            </a:lvl2pPr>
            <a:lvl3pPr marL="914400" indent="0">
              <a:buNone/>
              <a:defRPr>
                <a:solidFill>
                  <a:srgbClr val="FF0000"/>
                </a:solidFill>
              </a:defRPr>
            </a:lvl3pPr>
            <a:lvl4pPr marL="1371600" indent="0">
              <a:buNone/>
              <a:defRPr>
                <a:solidFill>
                  <a:srgbClr val="FF0000"/>
                </a:solidFill>
              </a:defRPr>
            </a:lvl4pPr>
            <a:lvl5pPr marL="1828800"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294330" y="2639766"/>
            <a:ext cx="6332487" cy="276486"/>
          </a:xfrm>
          <a:prstGeom prst="rect">
            <a:avLst/>
          </a:prstGeom>
        </p:spPr>
        <p:txBody>
          <a:bodyPr wrap="square" lIns="0" tIns="0" rIns="0" bIns="0">
            <a:spAutoFit/>
          </a:bodyPr>
          <a:lstStyle>
            <a:lvl1pPr marL="0" marR="0" indent="0" algn="l" defTabSz="914400"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77784"/>
                </a:solidFill>
              </a:defRPr>
            </a:lvl1pPr>
            <a:lvl2pPr marL="457200" indent="0">
              <a:buNone/>
              <a:defRPr sz="2200">
                <a:solidFill>
                  <a:srgbClr val="14838E"/>
                </a:solidFill>
              </a:defRPr>
            </a:lvl2pPr>
            <a:lvl3pPr marL="914400" indent="0">
              <a:buNone/>
              <a:defRPr sz="2200">
                <a:solidFill>
                  <a:srgbClr val="14838E"/>
                </a:solidFill>
              </a:defRPr>
            </a:lvl3pPr>
            <a:lvl4pPr marL="1371600" indent="0">
              <a:buNone/>
              <a:defRPr sz="2200">
                <a:solidFill>
                  <a:srgbClr val="14838E"/>
                </a:solidFill>
              </a:defRPr>
            </a:lvl4pPr>
            <a:lvl5pPr marL="1828800" indent="0">
              <a:buNone/>
              <a:defRPr sz="2200">
                <a:solidFill>
                  <a:srgbClr val="14838E"/>
                </a:solidFill>
              </a:defRPr>
            </a:lvl5pPr>
          </a:lstStyle>
          <a:p>
            <a:pPr marL="0" marR="0" lvl="0" indent="0" algn="l" defTabSz="914400"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8001000" y="5408312"/>
            <a:ext cx="990600" cy="469249"/>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6481418" y="5592557"/>
            <a:ext cx="178815" cy="166400"/>
          </a:xfrm>
          <a:prstGeom prst="rect">
            <a:avLst/>
          </a:prstGeom>
        </p:spPr>
      </p:pic>
    </p:spTree>
    <p:extLst>
      <p:ext uri="{BB962C8B-B14F-4D97-AF65-F5344CB8AC3E}">
        <p14:creationId xmlns:p14="http://schemas.microsoft.com/office/powerpoint/2010/main" val="305715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8660" y="1583659"/>
            <a:ext cx="7200000" cy="679289"/>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111838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with headers — Slide title</a:t>
            </a:r>
            <a:endParaRPr lang="en-CA"/>
          </a:p>
        </p:txBody>
      </p:sp>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10"/>
          <p:cNvSpPr>
            <a:spLocks noGrp="1"/>
          </p:cNvSpPr>
          <p:nvPr>
            <p:ph type="body" sz="quarter" idx="14" hasCustomPrompt="1"/>
          </p:nvPr>
        </p:nvSpPr>
        <p:spPr>
          <a:xfrm>
            <a:off x="712146" y="1590267"/>
            <a:ext cx="7200000" cy="1128129"/>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75" indent="-176213">
              <a:lnSpc>
                <a:spcPts val="2100"/>
              </a:lnSpc>
              <a:spcBef>
                <a:spcPts val="600"/>
              </a:spcBef>
              <a:spcAft>
                <a:spcPts val="600"/>
              </a:spcAft>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244821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2 column content — Slide title</a:t>
            </a:r>
            <a:endParaRPr lang="en-CA"/>
          </a:p>
        </p:txBody>
      </p:sp>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9286" y="1583659"/>
            <a:ext cx="3600000" cy="679289"/>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
        <p:nvSpPr>
          <p:cNvPr id="6" name="Text Placeholder 10"/>
          <p:cNvSpPr>
            <a:spLocks noGrp="1"/>
          </p:cNvSpPr>
          <p:nvPr>
            <p:ph type="body" sz="quarter" idx="11" hasCustomPrompt="1"/>
          </p:nvPr>
        </p:nvSpPr>
        <p:spPr>
          <a:xfrm>
            <a:off x="4688961" y="1583659"/>
            <a:ext cx="3600000" cy="679289"/>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1200868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ntent slide with header">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2-column content  with headers — Slide title</a:t>
            </a:r>
            <a:endParaRPr lang="en-CA"/>
          </a:p>
        </p:txBody>
      </p:sp>
      <p:sp>
        <p:nvSpPr>
          <p:cNvPr id="22" name="Text Placeholder 10"/>
          <p:cNvSpPr>
            <a:spLocks noGrp="1"/>
          </p:cNvSpPr>
          <p:nvPr>
            <p:ph type="body" sz="quarter" idx="14" hasCustomPrompt="1"/>
          </p:nvPr>
        </p:nvSpPr>
        <p:spPr>
          <a:xfrm>
            <a:off x="712146" y="1590267"/>
            <a:ext cx="3600000" cy="1128129"/>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75" indent="-176213">
              <a:lnSpc>
                <a:spcPts val="2100"/>
              </a:lnSpc>
              <a:spcBef>
                <a:spcPts val="600"/>
              </a:spcBef>
              <a:spcAft>
                <a:spcPts val="600"/>
              </a:spcAft>
              <a:buClr>
                <a:srgbClr val="365254"/>
              </a:buClr>
              <a:buSzPct val="100000"/>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Header </a:t>
            </a:r>
          </a:p>
          <a:p>
            <a:pPr lvl="1"/>
            <a:r>
              <a:rPr lang="en-US"/>
              <a:t>Bullet 1</a:t>
            </a:r>
          </a:p>
          <a:p>
            <a:pPr lvl="2"/>
            <a:r>
              <a:rPr lang="en-US"/>
              <a:t>Bullet 2</a:t>
            </a:r>
          </a:p>
        </p:txBody>
      </p:sp>
      <p:sp>
        <p:nvSpPr>
          <p:cNvPr id="23" name="Text Placeholder 10"/>
          <p:cNvSpPr>
            <a:spLocks noGrp="1"/>
          </p:cNvSpPr>
          <p:nvPr>
            <p:ph type="body" sz="quarter" idx="15" hasCustomPrompt="1"/>
          </p:nvPr>
        </p:nvSpPr>
        <p:spPr>
          <a:xfrm>
            <a:off x="4688961" y="1590267"/>
            <a:ext cx="3600000" cy="1128129"/>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75" indent="-176213">
              <a:lnSpc>
                <a:spcPts val="2100"/>
              </a:lnSpc>
              <a:spcBef>
                <a:spcPts val="600"/>
              </a:spcBef>
              <a:spcAft>
                <a:spcPts val="600"/>
              </a:spcAft>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2132935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Title only layout — Slide title</a:t>
            </a:r>
          </a:p>
        </p:txBody>
      </p:sp>
    </p:spTree>
    <p:extLst>
      <p:ext uri="{BB962C8B-B14F-4D97-AF65-F5344CB8AC3E}">
        <p14:creationId xmlns:p14="http://schemas.microsoft.com/office/powerpoint/2010/main" val="679282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Tree>
    <p:extLst>
      <p:ext uri="{BB962C8B-B14F-4D97-AF65-F5344CB8AC3E}">
        <p14:creationId xmlns:p14="http://schemas.microsoft.com/office/powerpoint/2010/main" val="2973778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4067944" y="2369072"/>
            <a:ext cx="4320000" cy="1205458"/>
          </a:xfrm>
          <a:prstGeom prst="rect">
            <a:avLst/>
          </a:prstGeom>
          <a:noFill/>
        </p:spPr>
        <p:txBody>
          <a:bodyPr wrap="square" lIns="0" tIns="0" rIns="0" bIns="0" anchor="ctr" anchorCtr="0">
            <a:spAutoFit/>
          </a:bodyPr>
          <a:lstStyle>
            <a:lvl1pPr marL="228594" indent="-228594">
              <a:lnSpc>
                <a:spcPts val="3500"/>
              </a:lnSpc>
              <a:spcBef>
                <a:spcPts val="0"/>
              </a:spcBef>
              <a:spcAft>
                <a:spcPts val="1200"/>
              </a:spcAft>
              <a:buClr>
                <a:srgbClr val="00A199"/>
              </a:buClr>
              <a:buFont typeface="Calibri" panose="020F0502020204030204" pitchFamily="34" charset="0"/>
              <a:buChar char=" "/>
              <a:defRPr sz="3500" b="0">
                <a:solidFill>
                  <a:srgbClr val="365254"/>
                </a:solidFill>
              </a:defRPr>
            </a:lvl1pPr>
            <a:lvl2pPr marL="228594" indent="-228594">
              <a:lnSpc>
                <a:spcPts val="2300"/>
              </a:lnSpc>
              <a:spcBef>
                <a:spcPts val="0"/>
              </a:spcBef>
              <a:spcAft>
                <a:spcPts val="600"/>
              </a:spcAft>
              <a:buClr>
                <a:srgbClr val="00A199"/>
              </a:buClr>
              <a:buFont typeface="Calibri" panose="020F0502020204030204" pitchFamily="34" charset="0"/>
              <a:buChar char=" "/>
              <a:defRPr sz="2200" baseline="0">
                <a:solidFill>
                  <a:srgbClr val="177784"/>
                </a:solidFill>
              </a:defRPr>
            </a:lvl2pPr>
            <a:lvl3pPr marL="228594" indent="-228594">
              <a:lnSpc>
                <a:spcPts val="18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14" name="Content Placeholder 18"/>
          <p:cNvSpPr>
            <a:spLocks noGrp="1"/>
          </p:cNvSpPr>
          <p:nvPr>
            <p:ph sz="quarter" idx="13" hasCustomPrompt="1"/>
          </p:nvPr>
        </p:nvSpPr>
        <p:spPr>
          <a:xfrm>
            <a:off x="683568" y="1640453"/>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3412611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259654"/>
          </a:xfrm>
          <a:prstGeom prst="rect">
            <a:avLst/>
          </a:prstGeom>
          <a:solidFill>
            <a:srgbClr val="00A199"/>
          </a:solidFill>
        </p:spPr>
        <p:txBody>
          <a:bodyPr wrap="square" lIns="180000" tIns="522000" rIns="0" bIns="522000">
            <a:spAutoFit/>
          </a:bodyPr>
          <a:lstStyle>
            <a:lvl1pPr marL="228594" indent="-228594">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594" indent="-228594">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594" indent="-228594">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3" y="425334"/>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2138146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149525" y="1973289"/>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4448609" y="2737666"/>
            <a:ext cx="3600000" cy="1131592"/>
          </a:xfrm>
          <a:prstGeom prst="rect">
            <a:avLst/>
          </a:prstGeom>
        </p:spPr>
        <p:txBody>
          <a:bodyPr wrap="square" lIns="0" tIns="0" rIns="0" bIns="0" anchor="ctr" anchorCtr="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Arial" panose="020B0604020202020204" pitchFamily="34" charset="0"/>
              <a:buChar char="•"/>
              <a:defRPr sz="1700" b="0">
                <a:solidFill>
                  <a:schemeClr val="tx1"/>
                </a:solidFill>
              </a:defRPr>
            </a:lvl2pPr>
            <a:lvl3pPr marL="355591" indent="-182558">
              <a:lnSpc>
                <a:spcPts val="2100"/>
              </a:lnSpc>
              <a:spcBef>
                <a:spcPts val="600"/>
              </a:spcBef>
              <a:spcAft>
                <a:spcPts val="600"/>
              </a:spcAft>
              <a:buFont typeface="Arial" panose="020B060402020202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322596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733425" y="443789"/>
            <a:ext cx="662939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400"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733424" y="1542694"/>
            <a:ext cx="6629400" cy="369824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300"/>
              </a:spcBef>
              <a:spcAft>
                <a:spcPts val="0"/>
              </a:spcAft>
              <a:buClr>
                <a:schemeClr val="dk1"/>
              </a:buClr>
              <a:buSzPts val="1800"/>
              <a:buFont typeface="Arial"/>
              <a:buNone/>
              <a:defRPr sz="1800">
                <a:solidFill>
                  <a:schemeClr val="dk1"/>
                </a:solidFill>
              </a:defRPr>
            </a:lvl1pPr>
            <a:lvl2pPr marL="914400" lvl="1" indent="-228600" algn="l">
              <a:lnSpc>
                <a:spcPct val="130000"/>
              </a:lnSpc>
              <a:spcBef>
                <a:spcPts val="300"/>
              </a:spcBef>
              <a:spcAft>
                <a:spcPts val="0"/>
              </a:spcAft>
              <a:buClr>
                <a:schemeClr val="dk1"/>
              </a:buClr>
              <a:buSzPts val="1600"/>
              <a:buFont typeface="Arial"/>
              <a:buNone/>
              <a:defRPr sz="1600">
                <a:solidFill>
                  <a:schemeClr val="dk1"/>
                </a:solidFill>
              </a:defRPr>
            </a:lvl2pPr>
            <a:lvl3pPr marL="1371600" lvl="2" indent="-228600" algn="l">
              <a:lnSpc>
                <a:spcPct val="130000"/>
              </a:lnSpc>
              <a:spcBef>
                <a:spcPts val="300"/>
              </a:spcBef>
              <a:spcAft>
                <a:spcPts val="0"/>
              </a:spcAft>
              <a:buClr>
                <a:schemeClr val="dk1"/>
              </a:buClr>
              <a:buSzPts val="1400"/>
              <a:buFont typeface="Arial"/>
              <a:buNone/>
              <a:defRPr sz="1400">
                <a:solidFill>
                  <a:schemeClr val="dk1"/>
                </a:solidFill>
              </a:defRPr>
            </a:lvl3pPr>
            <a:lvl4pPr marL="1828800" lvl="3" indent="-228600" algn="l">
              <a:lnSpc>
                <a:spcPct val="130000"/>
              </a:lnSpc>
              <a:spcBef>
                <a:spcPts val="300"/>
              </a:spcBef>
              <a:spcAft>
                <a:spcPts val="0"/>
              </a:spcAft>
              <a:buClr>
                <a:schemeClr val="dk1"/>
              </a:buClr>
              <a:buSzPts val="1400"/>
              <a:buFont typeface="Arial"/>
              <a:buNone/>
              <a:defRPr sz="1400">
                <a:solidFill>
                  <a:schemeClr val="dk1"/>
                </a:solidFill>
              </a:defRPr>
            </a:lvl4pPr>
            <a:lvl5pPr marL="2286000" lvl="4" indent="-228600" algn="l">
              <a:lnSpc>
                <a:spcPct val="130000"/>
              </a:lnSpc>
              <a:spcBef>
                <a:spcPts val="300"/>
              </a:spcBef>
              <a:spcAft>
                <a:spcPts val="0"/>
              </a:spcAft>
              <a:buClr>
                <a:schemeClr val="dk1"/>
              </a:buClr>
              <a:buSzPts val="1400"/>
              <a:buFont typeface="Arial"/>
              <a:buNone/>
              <a:defRPr sz="1400">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44" name="Google Shape;44;p29"/>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1366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ual content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2664" y="1549565"/>
            <a:ext cx="4068000" cy="1374796"/>
          </a:xfrm>
          <a:prstGeom prst="rect">
            <a:avLst/>
          </a:prstGeom>
          <a:solidFill>
            <a:srgbClr val="14838E"/>
          </a:solidFill>
        </p:spPr>
        <p:txBody>
          <a:bodyPr wrap="square" lIns="288000" tIns="522000" rIns="720000" bIns="522000" anchor="t" anchorCtr="0">
            <a:spAutoFit/>
          </a:bodyPr>
          <a:lstStyle>
            <a:lvl1pPr marL="228594" indent="-228594">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594" indent="-228594">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594" indent="-228594">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Sidebar text</a:t>
            </a:r>
          </a:p>
        </p:txBody>
      </p:sp>
      <p:sp>
        <p:nvSpPr>
          <p:cNvPr id="6"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10" name="Text Placeholder 10"/>
          <p:cNvSpPr>
            <a:spLocks noGrp="1"/>
          </p:cNvSpPr>
          <p:nvPr>
            <p:ph type="body" sz="quarter" idx="15" hasCustomPrompt="1"/>
          </p:nvPr>
        </p:nvSpPr>
        <p:spPr>
          <a:xfrm>
            <a:off x="4448609" y="1558372"/>
            <a:ext cx="3600000" cy="1105944"/>
          </a:xfrm>
          <a:prstGeom prst="rect">
            <a:avLst/>
          </a:prstGeom>
        </p:spPr>
        <p:txBody>
          <a:bodyPr wrap="square" lIns="0" tIns="0" rIns="0" bIns="0">
            <a:spAutoFit/>
          </a:bodyPr>
          <a:lstStyle>
            <a:lvl1pPr marL="182558" marR="0" indent="-182558" algn="l" defTabSz="914378" rtl="0" eaLnBrk="1" fontAlgn="auto" latinLnBrk="0" hangingPunct="1">
              <a:lnSpc>
                <a:spcPts val="2100"/>
              </a:lnSpc>
              <a:spcBef>
                <a:spcPts val="600"/>
              </a:spcBef>
              <a:spcAft>
                <a:spcPts val="600"/>
              </a:spcAft>
              <a:buClrTx/>
              <a:buSzTx/>
              <a:buFont typeface="Calibri" panose="020F0502020204030204" pitchFamily="34" charset="0"/>
              <a:buChar char="•"/>
              <a:tabLst/>
              <a:defRPr sz="1700" b="0" baseline="0">
                <a:solidFill>
                  <a:schemeClr val="tx1"/>
                </a:solidFill>
              </a:defRPr>
            </a:lvl1pPr>
            <a:lvl2pPr marL="182558" indent="-176209">
              <a:lnSpc>
                <a:spcPts val="2100"/>
              </a:lnSpc>
              <a:spcBef>
                <a:spcPts val="600"/>
              </a:spcBef>
              <a:spcAft>
                <a:spcPts val="600"/>
              </a:spcAft>
              <a:buClrTx/>
              <a:buFont typeface="Calibri" panose="020F0502020204030204" pitchFamily="34" charset="0"/>
              <a:buChar char="•"/>
              <a:defRPr sz="1700" b="0">
                <a:solidFill>
                  <a:schemeClr val="tx1"/>
                </a:solidFill>
              </a:defRPr>
            </a:lvl2pPr>
            <a:lvl3pPr marL="182558" indent="-176209">
              <a:lnSpc>
                <a:spcPts val="2100"/>
              </a:lnSpc>
              <a:spcBef>
                <a:spcPts val="600"/>
              </a:spcBef>
              <a:spcAft>
                <a:spcPts val="600"/>
              </a:spcAft>
              <a:buClrTx/>
              <a:buFont typeface="Calibri" panose="020F050202020403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Bullet 1</a:t>
            </a:r>
          </a:p>
          <a:p>
            <a:pPr lvl="1"/>
            <a:r>
              <a:rPr lang="en-US"/>
              <a:t>Bullet 2</a:t>
            </a:r>
          </a:p>
          <a:p>
            <a:pPr lvl="2"/>
            <a:r>
              <a:rPr lang="en-US"/>
              <a:t>Bullet 3</a:t>
            </a:r>
          </a:p>
        </p:txBody>
      </p:sp>
    </p:spTree>
    <p:extLst>
      <p:ext uri="{BB962C8B-B14F-4D97-AF65-F5344CB8AC3E}">
        <p14:creationId xmlns:p14="http://schemas.microsoft.com/office/powerpoint/2010/main" val="598535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3900304" y="1946705"/>
            <a:ext cx="5243696" cy="1797860"/>
          </a:xfrm>
          <a:prstGeom prst="rect">
            <a:avLst/>
          </a:prstGeom>
          <a:solidFill>
            <a:srgbClr val="00A199"/>
          </a:solidFill>
        </p:spPr>
        <p:txBody>
          <a:bodyPr wrap="square" lIns="288000" tIns="522000" rIns="1260000" bIns="522000" anchor="ctr" anchorCtr="0">
            <a:spAutoFit/>
          </a:bodyPr>
          <a:lstStyle>
            <a:lvl1pPr marL="228594" indent="-228594">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594" indent="-228594">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594" indent="-228594">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683568" y="1640453"/>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1503902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sual Break 02">
    <p:bg>
      <p:bgPr>
        <a:solidFill>
          <a:srgbClr val="EDF7F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3473450" cy="5943600"/>
          </a:xfrm>
          <a:prstGeom prst="rect">
            <a:avLst/>
          </a:prstGeom>
          <a:solidFill>
            <a:srgbClr val="CF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10"/>
          <p:cNvSpPr>
            <a:spLocks noGrp="1"/>
          </p:cNvSpPr>
          <p:nvPr>
            <p:ph type="body" sz="quarter" idx="14" hasCustomPrompt="1"/>
          </p:nvPr>
        </p:nvSpPr>
        <p:spPr>
          <a:xfrm>
            <a:off x="4448609" y="1057989"/>
            <a:ext cx="3600000" cy="1141210"/>
          </a:xfrm>
          <a:prstGeom prst="rect">
            <a:avLst/>
          </a:prstGeom>
        </p:spPr>
        <p:txBody>
          <a:bodyPr wrap="square" lIns="0" tIns="0" rIns="0" bIns="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Arial" panose="020B0604020202020204" pitchFamily="34" charset="0"/>
              <a:buChar char="•"/>
              <a:defRPr sz="1700" b="0">
                <a:solidFill>
                  <a:schemeClr val="tx1"/>
                </a:solidFill>
              </a:defRPr>
            </a:lvl2pPr>
            <a:lvl3pPr marL="355591" indent="-182558">
              <a:lnSpc>
                <a:spcPts val="2200"/>
              </a:lnSpc>
              <a:spcBef>
                <a:spcPts val="600"/>
              </a:spcBef>
              <a:spcAft>
                <a:spcPts val="600"/>
              </a:spcAft>
              <a:buFont typeface="Arial" panose="020B060402020202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Visual break — Header text </a:t>
            </a:r>
          </a:p>
          <a:p>
            <a:pPr lvl="1"/>
            <a:r>
              <a:rPr lang="en-US"/>
              <a:t>Bullet 1</a:t>
            </a:r>
          </a:p>
          <a:p>
            <a:pPr lvl="2"/>
            <a:r>
              <a:rPr lang="en-US"/>
              <a:t>Bullet 2</a:t>
            </a:r>
          </a:p>
        </p:txBody>
      </p:sp>
      <p:sp>
        <p:nvSpPr>
          <p:cNvPr id="10" name="Content Placeholder 18"/>
          <p:cNvSpPr>
            <a:spLocks noGrp="1"/>
          </p:cNvSpPr>
          <p:nvPr>
            <p:ph sz="quarter" idx="13" hasCustomPrompt="1"/>
          </p:nvPr>
        </p:nvSpPr>
        <p:spPr>
          <a:xfrm>
            <a:off x="683568" y="1640453"/>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1028181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4067944" y="2369071"/>
            <a:ext cx="4320000" cy="1205458"/>
          </a:xfrm>
          <a:prstGeom prst="rect">
            <a:avLst/>
          </a:prstGeom>
          <a:noFill/>
        </p:spPr>
        <p:txBody>
          <a:bodyPr wrap="square" lIns="0" tIns="0" rIns="0" bIns="0" anchor="ctr" anchorCtr="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a:solidFill>
                  <a:srgbClr val="365254"/>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rgbClr val="177784"/>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14" name="Content Placeholder 18"/>
          <p:cNvSpPr>
            <a:spLocks noGrp="1"/>
          </p:cNvSpPr>
          <p:nvPr>
            <p:ph sz="quarter" idx="13" hasCustomPrompt="1"/>
          </p:nvPr>
        </p:nvSpPr>
        <p:spPr>
          <a:xfrm>
            <a:off x="683568" y="1640452"/>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310410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259654"/>
          </a:xfrm>
          <a:prstGeom prst="rect">
            <a:avLst/>
          </a:prstGeom>
          <a:solidFill>
            <a:srgbClr val="00A199"/>
          </a:solidFill>
        </p:spPr>
        <p:txBody>
          <a:bodyPr wrap="square" lIns="180000" tIns="522000" rIns="0" bIns="52200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2" y="425333"/>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2541395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149524" y="1973289"/>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4448609" y="2737666"/>
            <a:ext cx="3600000" cy="1131592"/>
          </a:xfrm>
          <a:prstGeom prst="rect">
            <a:avLst/>
          </a:prstGeom>
        </p:spPr>
        <p:txBody>
          <a:bodyPr wrap="square" lIns="0" tIns="0" rIns="0" bIns="0" anchor="ctr" anchorCtr="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75" indent="-176213">
              <a:lnSpc>
                <a:spcPts val="2100"/>
              </a:lnSpc>
              <a:spcBef>
                <a:spcPts val="600"/>
              </a:spcBef>
              <a:spcAft>
                <a:spcPts val="600"/>
              </a:spcAft>
              <a:buFont typeface="Arial" panose="020B0604020202020204" pitchFamily="34" charset="0"/>
              <a:buChar char="•"/>
              <a:defRPr sz="1700" b="0">
                <a:solidFill>
                  <a:schemeClr val="tx1"/>
                </a:solidFill>
              </a:defRPr>
            </a:lvl2pPr>
            <a:lvl3pPr marL="355600" indent="-182563">
              <a:lnSpc>
                <a:spcPts val="2100"/>
              </a:lnSpc>
              <a:spcBef>
                <a:spcPts val="600"/>
              </a:spcBef>
              <a:spcAft>
                <a:spcPts val="600"/>
              </a:spcAft>
              <a:buFont typeface="Arial" panose="020B060402020202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2907762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isual content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2664" y="1549565"/>
            <a:ext cx="4068000" cy="1374796"/>
          </a:xfrm>
          <a:prstGeom prst="rect">
            <a:avLst/>
          </a:prstGeom>
          <a:solidFill>
            <a:srgbClr val="14838E"/>
          </a:solidFill>
        </p:spPr>
        <p:txBody>
          <a:bodyPr wrap="square" lIns="288000" tIns="522000" rIns="720000" bIns="522000" anchor="t" anchorCtr="0">
            <a:spAutoFit/>
          </a:bodyPr>
          <a:lstStyle>
            <a:lvl1pPr marL="228600" indent="-228600">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600" indent="-228600">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600" indent="-228600">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a:t>Sidebar text</a:t>
            </a:r>
          </a:p>
        </p:txBody>
      </p:sp>
      <p:sp>
        <p:nvSpPr>
          <p:cNvPr id="6"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10" name="Text Placeholder 10"/>
          <p:cNvSpPr>
            <a:spLocks noGrp="1"/>
          </p:cNvSpPr>
          <p:nvPr>
            <p:ph type="body" sz="quarter" idx="15" hasCustomPrompt="1"/>
          </p:nvPr>
        </p:nvSpPr>
        <p:spPr>
          <a:xfrm>
            <a:off x="4448609" y="1558371"/>
            <a:ext cx="3600000" cy="1105944"/>
          </a:xfrm>
          <a:prstGeom prst="rect">
            <a:avLst/>
          </a:prstGeom>
        </p:spPr>
        <p:txBody>
          <a:bodyPr wrap="square" lIns="0" tIns="0" rIns="0" bIns="0">
            <a:spAutoFit/>
          </a:bodyPr>
          <a:lstStyle>
            <a:lvl1pPr marL="182563" marR="0" indent="-182563" algn="l" defTabSz="914400" rtl="0" eaLnBrk="1" fontAlgn="auto" latinLnBrk="0" hangingPunct="1">
              <a:lnSpc>
                <a:spcPts val="2100"/>
              </a:lnSpc>
              <a:spcBef>
                <a:spcPts val="600"/>
              </a:spcBef>
              <a:spcAft>
                <a:spcPts val="600"/>
              </a:spcAft>
              <a:buClrTx/>
              <a:buSzTx/>
              <a:buFont typeface="Calibri" panose="020F0502020204030204" pitchFamily="34" charset="0"/>
              <a:buChar char="•"/>
              <a:tabLst/>
              <a:defRPr sz="1700" b="0" baseline="0">
                <a:solidFill>
                  <a:schemeClr val="tx1"/>
                </a:solidFill>
              </a:defRPr>
            </a:lvl1pPr>
            <a:lvl2pPr marL="182563" indent="-176213">
              <a:lnSpc>
                <a:spcPts val="2100"/>
              </a:lnSpc>
              <a:spcBef>
                <a:spcPts val="600"/>
              </a:spcBef>
              <a:spcAft>
                <a:spcPts val="600"/>
              </a:spcAft>
              <a:buClrTx/>
              <a:buFont typeface="Calibri" panose="020F0502020204030204" pitchFamily="34" charset="0"/>
              <a:buChar char="•"/>
              <a:defRPr sz="1700" b="0">
                <a:solidFill>
                  <a:schemeClr val="tx1"/>
                </a:solidFill>
              </a:defRPr>
            </a:lvl2pPr>
            <a:lvl3pPr marL="182563" indent="-176213">
              <a:lnSpc>
                <a:spcPts val="2100"/>
              </a:lnSpc>
              <a:spcBef>
                <a:spcPts val="600"/>
              </a:spcBef>
              <a:spcAft>
                <a:spcPts val="600"/>
              </a:spcAft>
              <a:buClrTx/>
              <a:buFont typeface="Calibri" panose="020F050202020403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Bullet 1</a:t>
            </a:r>
          </a:p>
          <a:p>
            <a:pPr lvl="1"/>
            <a:r>
              <a:rPr lang="en-US"/>
              <a:t>Bullet 2</a:t>
            </a:r>
          </a:p>
          <a:p>
            <a:pPr lvl="2"/>
            <a:r>
              <a:rPr lang="en-US"/>
              <a:t>Bullet 3</a:t>
            </a:r>
          </a:p>
        </p:txBody>
      </p:sp>
    </p:spTree>
    <p:extLst>
      <p:ext uri="{BB962C8B-B14F-4D97-AF65-F5344CB8AC3E}">
        <p14:creationId xmlns:p14="http://schemas.microsoft.com/office/powerpoint/2010/main" val="1573576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3900304" y="1946704"/>
            <a:ext cx="5243696" cy="1797860"/>
          </a:xfrm>
          <a:prstGeom prst="rect">
            <a:avLst/>
          </a:prstGeom>
          <a:solidFill>
            <a:srgbClr val="00A199"/>
          </a:solidFill>
        </p:spPr>
        <p:txBody>
          <a:bodyPr wrap="square" lIns="288000" tIns="522000" rIns="1260000" bIns="522000" anchor="ctr" anchorCtr="0">
            <a:spAutoFit/>
          </a:bodyPr>
          <a:lstStyle>
            <a:lvl1pPr marL="228600" indent="-228600">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600" indent="-228600">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600" indent="-228600">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683568" y="1640452"/>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2297675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isual Break 02">
    <p:bg>
      <p:bgPr>
        <a:solidFill>
          <a:srgbClr val="EDF7F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3473450" cy="5943600"/>
          </a:xfrm>
          <a:prstGeom prst="rect">
            <a:avLst/>
          </a:prstGeom>
          <a:solidFill>
            <a:srgbClr val="CF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10"/>
          <p:cNvSpPr>
            <a:spLocks noGrp="1"/>
          </p:cNvSpPr>
          <p:nvPr>
            <p:ph type="body" sz="quarter" idx="14" hasCustomPrompt="1"/>
          </p:nvPr>
        </p:nvSpPr>
        <p:spPr>
          <a:xfrm>
            <a:off x="4448609" y="1057988"/>
            <a:ext cx="3600000" cy="1141210"/>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75" indent="-176213">
              <a:lnSpc>
                <a:spcPts val="2100"/>
              </a:lnSpc>
              <a:spcBef>
                <a:spcPts val="600"/>
              </a:spcBef>
              <a:spcAft>
                <a:spcPts val="600"/>
              </a:spcAft>
              <a:buFont typeface="Arial" panose="020B0604020202020204" pitchFamily="34" charset="0"/>
              <a:buChar char="•"/>
              <a:defRPr sz="1700" b="0">
                <a:solidFill>
                  <a:schemeClr val="tx1"/>
                </a:solidFill>
              </a:defRPr>
            </a:lvl2pPr>
            <a:lvl3pPr marL="355600" indent="-182563">
              <a:lnSpc>
                <a:spcPts val="2200"/>
              </a:lnSpc>
              <a:spcBef>
                <a:spcPts val="600"/>
              </a:spcBef>
              <a:spcAft>
                <a:spcPts val="600"/>
              </a:spcAft>
              <a:buFont typeface="Arial" panose="020B060402020202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Visual break — Header text </a:t>
            </a:r>
          </a:p>
          <a:p>
            <a:pPr lvl="1"/>
            <a:r>
              <a:rPr lang="en-US"/>
              <a:t>Bullet 1</a:t>
            </a:r>
          </a:p>
          <a:p>
            <a:pPr lvl="2"/>
            <a:r>
              <a:rPr lang="en-US"/>
              <a:t>Bullet 2</a:t>
            </a:r>
          </a:p>
        </p:txBody>
      </p:sp>
      <p:sp>
        <p:nvSpPr>
          <p:cNvPr id="10" name="Content Placeholder 18"/>
          <p:cNvSpPr>
            <a:spLocks noGrp="1"/>
          </p:cNvSpPr>
          <p:nvPr>
            <p:ph sz="quarter" idx="13" hasCustomPrompt="1"/>
          </p:nvPr>
        </p:nvSpPr>
        <p:spPr>
          <a:xfrm>
            <a:off x="683568" y="1640452"/>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521499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928" y="869997"/>
            <a:ext cx="3971552" cy="3948320"/>
          </a:xfrm>
          <a:prstGeom prst="rect">
            <a:avLst/>
          </a:prstGeom>
          <a:noFill/>
          <a:ln>
            <a:noFill/>
          </a:ln>
        </p:spPr>
      </p:pic>
    </p:spTree>
    <p:extLst>
      <p:ext uri="{BB962C8B-B14F-4D97-AF65-F5344CB8AC3E}">
        <p14:creationId xmlns:p14="http://schemas.microsoft.com/office/powerpoint/2010/main" val="176225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4802998"/>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435374"/>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Title only layout — Slide title</a:t>
            </a:r>
          </a:p>
        </p:txBody>
      </p:sp>
    </p:spTree>
    <p:extLst>
      <p:ext uri="{BB962C8B-B14F-4D97-AF65-F5344CB8AC3E}">
        <p14:creationId xmlns:p14="http://schemas.microsoft.com/office/powerpoint/2010/main" val="3411572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176" y="869997"/>
            <a:ext cx="3971057" cy="3948320"/>
          </a:xfrm>
          <a:prstGeom prst="rect">
            <a:avLst/>
          </a:prstGeom>
          <a:noFill/>
          <a:ln>
            <a:noFill/>
          </a:ln>
        </p:spPr>
      </p:pic>
    </p:spTree>
    <p:extLst>
      <p:ext uri="{BB962C8B-B14F-4D97-AF65-F5344CB8AC3E}">
        <p14:creationId xmlns:p14="http://schemas.microsoft.com/office/powerpoint/2010/main" val="2699313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5362855"/>
            <a:ext cx="755576" cy="58246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2416438"/>
            <a:ext cx="4975908" cy="804991"/>
          </a:xfrm>
          <a:prstGeom prst="rect">
            <a:avLst/>
          </a:prstGeom>
          <a:noFill/>
          <a:ln>
            <a:noFill/>
          </a:ln>
        </p:spPr>
      </p:pic>
      <p:sp>
        <p:nvSpPr>
          <p:cNvPr id="5" name="TextBox 4"/>
          <p:cNvSpPr txBox="1"/>
          <p:nvPr userDrawn="1"/>
        </p:nvSpPr>
        <p:spPr>
          <a:xfrm>
            <a:off x="7806123" y="5279059"/>
            <a:ext cx="1346844" cy="584775"/>
          </a:xfrm>
          <a:prstGeom prst="rect">
            <a:avLst/>
          </a:prstGeom>
          <a:noFill/>
        </p:spPr>
        <p:txBody>
          <a:bodyPr wrap="none" rtlCol="0">
            <a:spAutoFit/>
          </a:bodyPr>
          <a:lstStyle/>
          <a:p>
            <a:pPr algn="ctr"/>
            <a:r>
              <a:rPr lang="en-CA" sz="3200">
                <a:solidFill>
                  <a:srgbClr val="365254"/>
                </a:solidFill>
              </a:rPr>
              <a:t>cihi.ca</a:t>
            </a:r>
          </a:p>
        </p:txBody>
      </p:sp>
      <p:sp>
        <p:nvSpPr>
          <p:cNvPr id="7" name="TextBox 6"/>
          <p:cNvSpPr txBox="1"/>
          <p:nvPr userDrawn="1"/>
        </p:nvSpPr>
        <p:spPr bwMode="blackWhite">
          <a:xfrm>
            <a:off x="0" y="5373864"/>
            <a:ext cx="7822168"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240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8" y="5540280"/>
            <a:ext cx="266355" cy="249600"/>
          </a:xfrm>
          <a:prstGeom prst="rect">
            <a:avLst/>
          </a:prstGeom>
        </p:spPr>
      </p:pic>
    </p:spTree>
    <p:extLst>
      <p:ext uri="{BB962C8B-B14F-4D97-AF65-F5344CB8AC3E}">
        <p14:creationId xmlns:p14="http://schemas.microsoft.com/office/powerpoint/2010/main" val="1470375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5362855"/>
            <a:ext cx="755576" cy="58246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2416437"/>
            <a:ext cx="4975908" cy="804991"/>
          </a:xfrm>
          <a:prstGeom prst="rect">
            <a:avLst/>
          </a:prstGeom>
          <a:noFill/>
          <a:ln>
            <a:noFill/>
          </a:ln>
        </p:spPr>
      </p:pic>
      <p:sp>
        <p:nvSpPr>
          <p:cNvPr id="5" name="TextBox 4"/>
          <p:cNvSpPr txBox="1"/>
          <p:nvPr userDrawn="1"/>
        </p:nvSpPr>
        <p:spPr>
          <a:xfrm>
            <a:off x="7806122" y="5279059"/>
            <a:ext cx="1346844" cy="584775"/>
          </a:xfrm>
          <a:prstGeom prst="rect">
            <a:avLst/>
          </a:prstGeom>
          <a:noFill/>
        </p:spPr>
        <p:txBody>
          <a:bodyPr wrap="none" rtlCol="0">
            <a:spAutoFit/>
          </a:bodyPr>
          <a:lstStyle/>
          <a:p>
            <a:pPr algn="ctr"/>
            <a:r>
              <a:rPr lang="en-CA" sz="3200">
                <a:solidFill>
                  <a:srgbClr val="365254"/>
                </a:solidFill>
              </a:rPr>
              <a:t>cihi.ca</a:t>
            </a:r>
          </a:p>
        </p:txBody>
      </p:sp>
      <p:sp>
        <p:nvSpPr>
          <p:cNvPr id="7" name="TextBox 6"/>
          <p:cNvSpPr txBox="1"/>
          <p:nvPr userDrawn="1"/>
        </p:nvSpPr>
        <p:spPr bwMode="blackWhite">
          <a:xfrm>
            <a:off x="0" y="5373863"/>
            <a:ext cx="7822168" cy="572126"/>
          </a:xfrm>
          <a:prstGeom prst="rect">
            <a:avLst/>
          </a:prstGeom>
          <a:solidFill>
            <a:srgbClr val="00A199"/>
          </a:solidFill>
        </p:spPr>
        <p:txBody>
          <a:bodyPr wrap="square" lIns="72000" tIns="108000" rIns="198000" bIns="108000" rtlCol="0" anchor="ctr" anchorCtr="0">
            <a:noAutofit/>
          </a:bodyPr>
          <a:lstStyle/>
          <a:p>
            <a:pPr algn="r">
              <a:tabLst>
                <a:tab pos="1257300" algn="l"/>
              </a:tabLst>
            </a:pPr>
            <a:endParaRPr lang="en-CA" sz="140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7" y="5540280"/>
            <a:ext cx="266355" cy="249600"/>
          </a:xfrm>
          <a:prstGeom prst="rect">
            <a:avLst/>
          </a:prstGeom>
        </p:spPr>
      </p:pic>
    </p:spTree>
    <p:extLst>
      <p:ext uri="{BB962C8B-B14F-4D97-AF65-F5344CB8AC3E}">
        <p14:creationId xmlns:p14="http://schemas.microsoft.com/office/powerpoint/2010/main" val="3875491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 Column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bwMode="black">
          <a:xfrm>
            <a:off x="708660" y="1583661"/>
            <a:ext cx="7200000" cy="627992"/>
          </a:xfrm>
        </p:spPr>
        <p:txBody>
          <a:bodyPr wrap="square" lIns="0" tIns="0" rIns="0" bIns="0">
            <a:spAutoFit/>
          </a:bodyPr>
          <a:lstStyle>
            <a:lvl1pPr marL="182558" indent="-182558">
              <a:lnSpc>
                <a:spcPts val="1700"/>
              </a:lnSpc>
              <a:spcBef>
                <a:spcPts val="600"/>
              </a:spcBef>
              <a:spcAft>
                <a:spcPts val="600"/>
              </a:spcAft>
              <a:defRPr sz="1700" b="1" baseline="0">
                <a:solidFill>
                  <a:srgbClr val="365254"/>
                </a:solidFill>
              </a:defRPr>
            </a:lvl1pPr>
            <a:lvl2pPr marL="449252" indent="-182558">
              <a:lnSpc>
                <a:spcPts val="2100"/>
              </a:lnSpc>
              <a:spcBef>
                <a:spcPts val="600"/>
              </a:spcBef>
              <a:spcAft>
                <a:spcPts val="600"/>
              </a:spcAft>
              <a:buFont typeface="Calibri" panose="020F0502020204030204" pitchFamily="34" charset="0"/>
              <a:buChar char="‒"/>
              <a:defRPr sz="1600"/>
            </a:lvl2pPr>
            <a:lvl3pPr marL="449252" indent="-182558">
              <a:lnSpc>
                <a:spcPts val="2100"/>
              </a:lnSpc>
              <a:spcBef>
                <a:spcPts val="600"/>
              </a:spcBef>
              <a:spcAft>
                <a:spcPts val="600"/>
              </a:spcAft>
              <a:buFont typeface="Calibri" panose="020F0502020204030204" pitchFamily="34" charset="0"/>
              <a:buChar char="‒"/>
              <a:defRPr sz="1600" baseline="0"/>
            </a:lvl3pPr>
            <a:lvl4pPr marL="449252" indent="-182558">
              <a:lnSpc>
                <a:spcPts val="2100"/>
              </a:lnSpc>
              <a:spcBef>
                <a:spcPts val="600"/>
              </a:spcBef>
              <a:spcAft>
                <a:spcPts val="600"/>
              </a:spcAft>
              <a:buFont typeface="Calibri" panose="020F0502020204030204" pitchFamily="34" charset="0"/>
              <a:buChar char="‒"/>
              <a:defRPr sz="1600" baseline="0"/>
            </a:lvl4pPr>
            <a:lvl5pPr marL="449252" indent="-182558">
              <a:lnSpc>
                <a:spcPts val="2100"/>
              </a:lnSpc>
              <a:spcBef>
                <a:spcPts val="600"/>
              </a:spcBef>
              <a:spcAft>
                <a:spcPts val="600"/>
              </a:spcAft>
              <a:buFont typeface="Calibri" panose="020F0502020204030204" pitchFamily="34" charset="0"/>
              <a:buChar char="‒"/>
              <a:defRPr sz="1600" baseline="0"/>
            </a:lvl5pPr>
            <a:lvl6pPr marL="449252" indent="-182558">
              <a:lnSpc>
                <a:spcPts val="2100"/>
              </a:lnSpc>
              <a:spcBef>
                <a:spcPts val="600"/>
              </a:spcBef>
              <a:spcAft>
                <a:spcPts val="600"/>
              </a:spcAft>
              <a:buFont typeface="Calibri" panose="020F0502020204030204" pitchFamily="34" charset="0"/>
              <a:buChar char="‒"/>
              <a:defRPr sz="1600" baseline="0"/>
            </a:lvl6pPr>
            <a:lvl7pPr marL="449252" indent="-182558">
              <a:lnSpc>
                <a:spcPts val="2100"/>
              </a:lnSpc>
              <a:spcBef>
                <a:spcPts val="600"/>
              </a:spcBef>
              <a:spcAft>
                <a:spcPts val="600"/>
              </a:spcAft>
              <a:buFont typeface="Calibri" panose="020F0502020204030204" pitchFamily="34" charset="0"/>
              <a:buChar char="‒"/>
              <a:defRPr sz="1600"/>
            </a:lvl7pPr>
            <a:lvl8pPr marL="449252" indent="-182558">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0100" y="5508803"/>
            <a:ext cx="533400" cy="219155"/>
          </a:xfrm>
          <a:prstGeom prst="rect">
            <a:avLst/>
          </a:prstGeom>
        </p:spPr>
      </p:pic>
    </p:spTree>
    <p:extLst>
      <p:ext uri="{BB962C8B-B14F-4D97-AF65-F5344CB8AC3E}">
        <p14:creationId xmlns:p14="http://schemas.microsoft.com/office/powerpoint/2010/main" val="1755575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7200" y="508543"/>
            <a:ext cx="8229600" cy="378693"/>
          </a:xfrm>
        </p:spPr>
        <p:txBody>
          <a:bodyPr lIns="0" tIns="0" rIns="0" bIns="0"/>
          <a:lstStyle>
            <a:lvl1pPr>
              <a:defRPr sz="2100" b="1" i="0">
                <a:solidFill>
                  <a:schemeClr val="tx1"/>
                </a:solidFill>
                <a:latin typeface="Arial"/>
                <a:cs typeface="Arial"/>
              </a:defRPr>
            </a:lvl1pPr>
          </a:lstStyle>
          <a:p>
            <a:endParaRPr/>
          </a:p>
        </p:txBody>
      </p:sp>
      <p:sp>
        <p:nvSpPr>
          <p:cNvPr id="3" name="Holder 3"/>
          <p:cNvSpPr>
            <a:spLocks noGrp="1"/>
          </p:cNvSpPr>
          <p:nvPr>
            <p:ph type="body" idx="1"/>
          </p:nvPr>
        </p:nvSpPr>
        <p:spPr>
          <a:xfrm>
            <a:off x="693093" y="1583659"/>
            <a:ext cx="8229600" cy="252762"/>
          </a:xfrm>
        </p:spPr>
        <p:txBody>
          <a:bodyPr lIns="0" tIns="0" rIns="0" bIns="0"/>
          <a:lstStyle>
            <a:lvl1pPr>
              <a:defRPr sz="15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44331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18855B7-701C-40E3-BDF3-AFD1986B3EC7}"/>
              </a:ext>
            </a:extLst>
          </p:cNvPr>
          <p:cNvSpPr/>
          <p:nvPr/>
        </p:nvSpPr>
        <p:spPr>
          <a:xfrm>
            <a:off x="-3883" y="-8089"/>
            <a:ext cx="9150470" cy="195943"/>
          </a:xfrm>
          <a:custGeom>
            <a:avLst/>
            <a:gdLst>
              <a:gd name="connsiteX0" fmla="*/ 0 w 12200627"/>
              <a:gd name="connsiteY0" fmla="*/ 0 h 226088"/>
              <a:gd name="connsiteX1" fmla="*/ 12200628 w 12200627"/>
              <a:gd name="connsiteY1" fmla="*/ 0 h 226088"/>
              <a:gd name="connsiteX2" fmla="*/ 12200628 w 12200627"/>
              <a:gd name="connsiteY2" fmla="*/ 226088 h 226088"/>
              <a:gd name="connsiteX3" fmla="*/ 0 w 12200627"/>
              <a:gd name="connsiteY3" fmla="*/ 226088 h 226088"/>
              <a:gd name="connsiteX4" fmla="*/ 0 w 12200627"/>
              <a:gd name="connsiteY4" fmla="*/ 0 h 226088"/>
              <a:gd name="connsiteX5" fmla="*/ 0 w 12200627"/>
              <a:gd name="connsiteY5" fmla="*/ 0 h 22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0627" h="226088">
                <a:moveTo>
                  <a:pt x="0" y="0"/>
                </a:moveTo>
                <a:lnTo>
                  <a:pt x="12200628" y="0"/>
                </a:lnTo>
                <a:lnTo>
                  <a:pt x="12200628" y="226088"/>
                </a:lnTo>
                <a:lnTo>
                  <a:pt x="0" y="226088"/>
                </a:lnTo>
                <a:lnTo>
                  <a:pt x="0" y="0"/>
                </a:lnTo>
                <a:lnTo>
                  <a:pt x="0" y="0"/>
                </a:lnTo>
                <a:close/>
              </a:path>
            </a:pathLst>
          </a:custGeom>
          <a:solidFill>
            <a:srgbClr val="66C7C2"/>
          </a:solidFill>
          <a:ln w="12710" cap="flat">
            <a:noFill/>
            <a:prstDash val="solid"/>
            <a:miter/>
          </a:ln>
        </p:spPr>
        <p:txBody>
          <a:bodyPr rtlCol="0" anchor="ctr"/>
          <a:lstStyle/>
          <a:p>
            <a:endParaRPr lang="en-CA" sz="1800"/>
          </a:p>
        </p:txBody>
      </p:sp>
      <p:sp>
        <p:nvSpPr>
          <p:cNvPr id="7" name="Freeform: Shape 6">
            <a:extLst>
              <a:ext uri="{FF2B5EF4-FFF2-40B4-BE49-F238E27FC236}">
                <a16:creationId xmlns:a16="http://schemas.microsoft.com/office/drawing/2014/main" id="{4AA62B07-8647-4FA5-BB31-CCCD414B48D4}"/>
              </a:ext>
            </a:extLst>
          </p:cNvPr>
          <p:cNvSpPr/>
          <p:nvPr/>
        </p:nvSpPr>
        <p:spPr>
          <a:xfrm>
            <a:off x="-8748" y="-13488"/>
            <a:ext cx="9155430" cy="5954997"/>
          </a:xfrm>
          <a:custGeom>
            <a:avLst/>
            <a:gdLst>
              <a:gd name="connsiteX0" fmla="*/ 0 w 12207240"/>
              <a:gd name="connsiteY0" fmla="*/ 6871151 h 6871150"/>
              <a:gd name="connsiteX1" fmla="*/ 12207240 w 12207240"/>
              <a:gd name="connsiteY1" fmla="*/ 6871151 h 6871150"/>
              <a:gd name="connsiteX2" fmla="*/ 12207240 w 12207240"/>
              <a:gd name="connsiteY2" fmla="*/ 0 h 6871150"/>
              <a:gd name="connsiteX3" fmla="*/ 0 w 12207240"/>
              <a:gd name="connsiteY3" fmla="*/ 0 h 6871150"/>
              <a:gd name="connsiteX4" fmla="*/ 0 w 12207240"/>
              <a:gd name="connsiteY4" fmla="*/ 6871151 h 6871150"/>
              <a:gd name="connsiteX5" fmla="*/ 0 w 12207240"/>
              <a:gd name="connsiteY5" fmla="*/ 6871151 h 68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7240" h="6871150">
                <a:moveTo>
                  <a:pt x="0" y="6871151"/>
                </a:moveTo>
                <a:lnTo>
                  <a:pt x="12207240" y="6871151"/>
                </a:lnTo>
                <a:lnTo>
                  <a:pt x="12207240" y="0"/>
                </a:lnTo>
                <a:lnTo>
                  <a:pt x="0" y="0"/>
                </a:lnTo>
                <a:lnTo>
                  <a:pt x="0" y="6871151"/>
                </a:lnTo>
                <a:lnTo>
                  <a:pt x="0" y="6871151"/>
                </a:lnTo>
                <a:close/>
              </a:path>
            </a:pathLst>
          </a:custGeom>
          <a:noFill/>
          <a:ln w="12710" cap="flat">
            <a:noFill/>
            <a:prstDash val="solid"/>
            <a:miter/>
          </a:ln>
        </p:spPr>
        <p:txBody>
          <a:bodyPr rtlCol="0" anchor="ctr"/>
          <a:lstStyle/>
          <a:p>
            <a:endParaRPr lang="en-CA" sz="1800"/>
          </a:p>
        </p:txBody>
      </p:sp>
      <p:sp>
        <p:nvSpPr>
          <p:cNvPr id="9" name="Freeform: Shape 8">
            <a:extLst>
              <a:ext uri="{FF2B5EF4-FFF2-40B4-BE49-F238E27FC236}">
                <a16:creationId xmlns:a16="http://schemas.microsoft.com/office/drawing/2014/main" id="{4D8F334B-5163-4B04-8051-5D6C1FF0EC5B}"/>
              </a:ext>
            </a:extLst>
          </p:cNvPr>
          <p:cNvSpPr/>
          <p:nvPr/>
        </p:nvSpPr>
        <p:spPr>
          <a:xfrm>
            <a:off x="5198403" y="-13488"/>
            <a:ext cx="3948279" cy="5954997"/>
          </a:xfrm>
          <a:custGeom>
            <a:avLst/>
            <a:gdLst>
              <a:gd name="connsiteX0" fmla="*/ 0 w 5264372"/>
              <a:gd name="connsiteY0" fmla="*/ 6871151 h 6871150"/>
              <a:gd name="connsiteX1" fmla="*/ 5264372 w 5264372"/>
              <a:gd name="connsiteY1" fmla="*/ 6871151 h 6871150"/>
              <a:gd name="connsiteX2" fmla="*/ 5264372 w 5264372"/>
              <a:gd name="connsiteY2" fmla="*/ 0 h 6871150"/>
              <a:gd name="connsiteX3" fmla="*/ 0 w 5264372"/>
              <a:gd name="connsiteY3" fmla="*/ 0 h 6871150"/>
              <a:gd name="connsiteX4" fmla="*/ 0 w 5264372"/>
              <a:gd name="connsiteY4" fmla="*/ 6871151 h 6871150"/>
              <a:gd name="connsiteX5" fmla="*/ 0 w 5264372"/>
              <a:gd name="connsiteY5" fmla="*/ 6871151 h 68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4372" h="6871150">
                <a:moveTo>
                  <a:pt x="0" y="6871151"/>
                </a:moveTo>
                <a:lnTo>
                  <a:pt x="5264372" y="6871151"/>
                </a:lnTo>
                <a:lnTo>
                  <a:pt x="5264372" y="0"/>
                </a:lnTo>
                <a:lnTo>
                  <a:pt x="0" y="0"/>
                </a:lnTo>
                <a:lnTo>
                  <a:pt x="0" y="6871151"/>
                </a:lnTo>
                <a:lnTo>
                  <a:pt x="0" y="6871151"/>
                </a:lnTo>
                <a:close/>
              </a:path>
            </a:pathLst>
          </a:custGeom>
          <a:noFill/>
          <a:ln w="12710" cap="flat">
            <a:noFill/>
            <a:prstDash val="solid"/>
            <a:miter/>
          </a:ln>
        </p:spPr>
        <p:txBody>
          <a:bodyPr rtlCol="0" anchor="ctr"/>
          <a:lstStyle/>
          <a:p>
            <a:endParaRPr lang="en-CA" sz="1800"/>
          </a:p>
        </p:txBody>
      </p:sp>
      <p:sp>
        <p:nvSpPr>
          <p:cNvPr id="10" name="Freeform: Shape 9">
            <a:extLst>
              <a:ext uri="{FF2B5EF4-FFF2-40B4-BE49-F238E27FC236}">
                <a16:creationId xmlns:a16="http://schemas.microsoft.com/office/drawing/2014/main" id="{1681A054-E41F-4773-9F66-3E6D3FF17893}"/>
              </a:ext>
            </a:extLst>
          </p:cNvPr>
          <p:cNvSpPr/>
          <p:nvPr/>
        </p:nvSpPr>
        <p:spPr>
          <a:xfrm>
            <a:off x="-8748" y="-13488"/>
            <a:ext cx="9155430" cy="5954997"/>
          </a:xfrm>
          <a:custGeom>
            <a:avLst/>
            <a:gdLst>
              <a:gd name="connsiteX0" fmla="*/ 0 w 12207240"/>
              <a:gd name="connsiteY0" fmla="*/ 6871151 h 6871150"/>
              <a:gd name="connsiteX1" fmla="*/ 12207240 w 12207240"/>
              <a:gd name="connsiteY1" fmla="*/ 6871151 h 6871150"/>
              <a:gd name="connsiteX2" fmla="*/ 12207240 w 12207240"/>
              <a:gd name="connsiteY2" fmla="*/ 0 h 6871150"/>
              <a:gd name="connsiteX3" fmla="*/ 0 w 12207240"/>
              <a:gd name="connsiteY3" fmla="*/ 0 h 6871150"/>
              <a:gd name="connsiteX4" fmla="*/ 0 w 12207240"/>
              <a:gd name="connsiteY4" fmla="*/ 6871151 h 6871150"/>
              <a:gd name="connsiteX5" fmla="*/ 0 w 12207240"/>
              <a:gd name="connsiteY5" fmla="*/ 6871151 h 68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7240" h="6871150">
                <a:moveTo>
                  <a:pt x="0" y="6871151"/>
                </a:moveTo>
                <a:lnTo>
                  <a:pt x="12207240" y="6871151"/>
                </a:lnTo>
                <a:lnTo>
                  <a:pt x="12207240" y="0"/>
                </a:lnTo>
                <a:lnTo>
                  <a:pt x="0" y="0"/>
                </a:lnTo>
                <a:lnTo>
                  <a:pt x="0" y="6871151"/>
                </a:lnTo>
                <a:lnTo>
                  <a:pt x="0" y="6871151"/>
                </a:lnTo>
                <a:close/>
              </a:path>
            </a:pathLst>
          </a:custGeom>
          <a:noFill/>
          <a:ln w="12710" cap="flat">
            <a:noFill/>
            <a:prstDash val="solid"/>
            <a:miter/>
          </a:ln>
        </p:spPr>
        <p:txBody>
          <a:bodyPr rtlCol="0" anchor="ctr"/>
          <a:lstStyle/>
          <a:p>
            <a:endParaRPr lang="en-CA" sz="1800"/>
          </a:p>
        </p:txBody>
      </p:sp>
      <p:sp>
        <p:nvSpPr>
          <p:cNvPr id="15" name="Freeform: Shape 14">
            <a:extLst>
              <a:ext uri="{FF2B5EF4-FFF2-40B4-BE49-F238E27FC236}">
                <a16:creationId xmlns:a16="http://schemas.microsoft.com/office/drawing/2014/main" id="{4EDE1802-342D-4934-8014-26B8D89DF9AE}"/>
              </a:ext>
            </a:extLst>
          </p:cNvPr>
          <p:cNvSpPr/>
          <p:nvPr/>
        </p:nvSpPr>
        <p:spPr>
          <a:xfrm>
            <a:off x="-8748" y="-13488"/>
            <a:ext cx="9155430" cy="202334"/>
          </a:xfrm>
          <a:custGeom>
            <a:avLst/>
            <a:gdLst>
              <a:gd name="connsiteX0" fmla="*/ 0 w 12207240"/>
              <a:gd name="connsiteY0" fmla="*/ 0 h 233463"/>
              <a:gd name="connsiteX1" fmla="*/ 12207240 w 12207240"/>
              <a:gd name="connsiteY1" fmla="*/ 0 h 233463"/>
              <a:gd name="connsiteX2" fmla="*/ 12207240 w 12207240"/>
              <a:gd name="connsiteY2" fmla="*/ 233463 h 233463"/>
              <a:gd name="connsiteX3" fmla="*/ 0 w 12207240"/>
              <a:gd name="connsiteY3" fmla="*/ 233463 h 233463"/>
              <a:gd name="connsiteX4" fmla="*/ 0 w 12207240"/>
              <a:gd name="connsiteY4" fmla="*/ 0 h 233463"/>
              <a:gd name="connsiteX5" fmla="*/ 0 w 12207240"/>
              <a:gd name="connsiteY5" fmla="*/ 0 h 2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7240" h="233463">
                <a:moveTo>
                  <a:pt x="0" y="0"/>
                </a:moveTo>
                <a:lnTo>
                  <a:pt x="12207240" y="0"/>
                </a:lnTo>
                <a:lnTo>
                  <a:pt x="12207240" y="233463"/>
                </a:lnTo>
                <a:lnTo>
                  <a:pt x="0" y="233463"/>
                </a:lnTo>
                <a:lnTo>
                  <a:pt x="0" y="0"/>
                </a:lnTo>
                <a:lnTo>
                  <a:pt x="0" y="0"/>
                </a:lnTo>
                <a:close/>
              </a:path>
            </a:pathLst>
          </a:custGeom>
          <a:noFill/>
          <a:ln w="12710" cap="flat">
            <a:noFill/>
            <a:prstDash val="solid"/>
            <a:miter/>
          </a:ln>
        </p:spPr>
        <p:txBody>
          <a:bodyPr rtlCol="0" anchor="ctr"/>
          <a:lstStyle/>
          <a:p>
            <a:endParaRPr lang="en-CA" sz="1800"/>
          </a:p>
        </p:txBody>
      </p:sp>
      <p:sp>
        <p:nvSpPr>
          <p:cNvPr id="16" name="Freeform: Shape 15">
            <a:extLst>
              <a:ext uri="{FF2B5EF4-FFF2-40B4-BE49-F238E27FC236}">
                <a16:creationId xmlns:a16="http://schemas.microsoft.com/office/drawing/2014/main" id="{229025F5-D6AB-4808-86BB-F64FF8FBEB2D}"/>
              </a:ext>
            </a:extLst>
          </p:cNvPr>
          <p:cNvSpPr/>
          <p:nvPr/>
        </p:nvSpPr>
        <p:spPr>
          <a:xfrm>
            <a:off x="-8748" y="-13488"/>
            <a:ext cx="9155430" cy="5954997"/>
          </a:xfrm>
          <a:custGeom>
            <a:avLst/>
            <a:gdLst>
              <a:gd name="connsiteX0" fmla="*/ 0 w 12207240"/>
              <a:gd name="connsiteY0" fmla="*/ 6871151 h 6871150"/>
              <a:gd name="connsiteX1" fmla="*/ 12207240 w 12207240"/>
              <a:gd name="connsiteY1" fmla="*/ 6871151 h 6871150"/>
              <a:gd name="connsiteX2" fmla="*/ 12207240 w 12207240"/>
              <a:gd name="connsiteY2" fmla="*/ 0 h 6871150"/>
              <a:gd name="connsiteX3" fmla="*/ 0 w 12207240"/>
              <a:gd name="connsiteY3" fmla="*/ 0 h 6871150"/>
              <a:gd name="connsiteX4" fmla="*/ 0 w 12207240"/>
              <a:gd name="connsiteY4" fmla="*/ 6871151 h 6871150"/>
              <a:gd name="connsiteX5" fmla="*/ 0 w 12207240"/>
              <a:gd name="connsiteY5" fmla="*/ 6871151 h 68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7240" h="6871150">
                <a:moveTo>
                  <a:pt x="0" y="6871151"/>
                </a:moveTo>
                <a:lnTo>
                  <a:pt x="12207240" y="6871151"/>
                </a:lnTo>
                <a:lnTo>
                  <a:pt x="12207240" y="0"/>
                </a:lnTo>
                <a:lnTo>
                  <a:pt x="0" y="0"/>
                </a:lnTo>
                <a:lnTo>
                  <a:pt x="0" y="6871151"/>
                </a:lnTo>
                <a:lnTo>
                  <a:pt x="0" y="6871151"/>
                </a:lnTo>
                <a:close/>
              </a:path>
            </a:pathLst>
          </a:custGeom>
          <a:noFill/>
          <a:ln w="12710" cap="flat">
            <a:noFill/>
            <a:prstDash val="solid"/>
            <a:miter/>
          </a:ln>
        </p:spPr>
        <p:txBody>
          <a:bodyPr rtlCol="0" anchor="ctr"/>
          <a:lstStyle/>
          <a:p>
            <a:endParaRPr lang="en-CA" sz="1800"/>
          </a:p>
        </p:txBody>
      </p:sp>
      <p:sp>
        <p:nvSpPr>
          <p:cNvPr id="17" name="Freeform: Shape 16">
            <a:extLst>
              <a:ext uri="{FF2B5EF4-FFF2-40B4-BE49-F238E27FC236}">
                <a16:creationId xmlns:a16="http://schemas.microsoft.com/office/drawing/2014/main" id="{3DD5E76F-E682-4DF9-9362-48F0C408D03A}"/>
              </a:ext>
            </a:extLst>
          </p:cNvPr>
          <p:cNvSpPr/>
          <p:nvPr/>
        </p:nvSpPr>
        <p:spPr>
          <a:xfrm>
            <a:off x="5198403" y="-13488"/>
            <a:ext cx="3948279" cy="5954997"/>
          </a:xfrm>
          <a:custGeom>
            <a:avLst/>
            <a:gdLst>
              <a:gd name="connsiteX0" fmla="*/ 0 w 5264372"/>
              <a:gd name="connsiteY0" fmla="*/ 0 h 6871150"/>
              <a:gd name="connsiteX1" fmla="*/ 5264372 w 5264372"/>
              <a:gd name="connsiteY1" fmla="*/ 0 h 6871150"/>
              <a:gd name="connsiteX2" fmla="*/ 5264372 w 5264372"/>
              <a:gd name="connsiteY2" fmla="*/ 6871151 h 6871150"/>
              <a:gd name="connsiteX3" fmla="*/ 0 w 5264372"/>
              <a:gd name="connsiteY3" fmla="*/ 6871151 h 6871150"/>
              <a:gd name="connsiteX4" fmla="*/ 0 w 5264372"/>
              <a:gd name="connsiteY4" fmla="*/ 0 h 6871150"/>
              <a:gd name="connsiteX5" fmla="*/ 0 w 5264372"/>
              <a:gd name="connsiteY5" fmla="*/ 0 h 68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4372" h="6871150">
                <a:moveTo>
                  <a:pt x="0" y="0"/>
                </a:moveTo>
                <a:lnTo>
                  <a:pt x="5264372" y="0"/>
                </a:lnTo>
                <a:lnTo>
                  <a:pt x="5264372" y="6871151"/>
                </a:lnTo>
                <a:lnTo>
                  <a:pt x="0" y="6871151"/>
                </a:lnTo>
                <a:lnTo>
                  <a:pt x="0" y="0"/>
                </a:lnTo>
                <a:lnTo>
                  <a:pt x="0" y="0"/>
                </a:lnTo>
                <a:close/>
              </a:path>
            </a:pathLst>
          </a:custGeom>
          <a:noFill/>
          <a:ln w="12710" cap="flat">
            <a:noFill/>
            <a:prstDash val="solid"/>
            <a:miter/>
          </a:ln>
        </p:spPr>
        <p:txBody>
          <a:bodyPr rtlCol="0" anchor="ctr"/>
          <a:lstStyle/>
          <a:p>
            <a:endParaRPr lang="en-CA" sz="1800"/>
          </a:p>
        </p:txBody>
      </p:sp>
      <p:sp>
        <p:nvSpPr>
          <p:cNvPr id="19" name="Freeform: Shape 18">
            <a:extLst>
              <a:ext uri="{FF2B5EF4-FFF2-40B4-BE49-F238E27FC236}">
                <a16:creationId xmlns:a16="http://schemas.microsoft.com/office/drawing/2014/main" id="{3B0BCF05-2842-4C1A-BFB2-4B7321F5E28B}"/>
              </a:ext>
            </a:extLst>
          </p:cNvPr>
          <p:cNvSpPr/>
          <p:nvPr/>
        </p:nvSpPr>
        <p:spPr>
          <a:xfrm>
            <a:off x="7625260" y="-8089"/>
            <a:ext cx="1520564" cy="195832"/>
          </a:xfrm>
          <a:custGeom>
            <a:avLst/>
            <a:gdLst>
              <a:gd name="connsiteX0" fmla="*/ 2026415 w 2027419"/>
              <a:gd name="connsiteY0" fmla="*/ -271 h 225960"/>
              <a:gd name="connsiteX1" fmla="*/ 464396 w 2027419"/>
              <a:gd name="connsiteY1" fmla="*/ -271 h 225960"/>
              <a:gd name="connsiteX2" fmla="*/ -1005 w 2027419"/>
              <a:gd name="connsiteY2" fmla="*/ 225690 h 225960"/>
              <a:gd name="connsiteX3" fmla="*/ 2026415 w 2027419"/>
              <a:gd name="connsiteY3" fmla="*/ 225690 h 225960"/>
            </a:gdLst>
            <a:ahLst/>
            <a:cxnLst>
              <a:cxn ang="0">
                <a:pos x="connsiteX0" y="connsiteY0"/>
              </a:cxn>
              <a:cxn ang="0">
                <a:pos x="connsiteX1" y="connsiteY1"/>
              </a:cxn>
              <a:cxn ang="0">
                <a:pos x="connsiteX2" y="connsiteY2"/>
              </a:cxn>
              <a:cxn ang="0">
                <a:pos x="connsiteX3" y="connsiteY3"/>
              </a:cxn>
            </a:cxnLst>
            <a:rect l="l" t="t" r="r" b="b"/>
            <a:pathLst>
              <a:path w="2027419" h="225960">
                <a:moveTo>
                  <a:pt x="2026415" y="-271"/>
                </a:moveTo>
                <a:lnTo>
                  <a:pt x="464396" y="-271"/>
                </a:lnTo>
                <a:cubicBezTo>
                  <a:pt x="304049" y="68141"/>
                  <a:pt x="148916" y="143457"/>
                  <a:pt x="-1005" y="225690"/>
                </a:cubicBezTo>
                <a:lnTo>
                  <a:pt x="2026415" y="225690"/>
                </a:lnTo>
                <a:close/>
              </a:path>
            </a:pathLst>
          </a:custGeom>
          <a:solidFill>
            <a:srgbClr val="00A199"/>
          </a:solidFill>
          <a:ln w="12710" cap="flat">
            <a:noFill/>
            <a:prstDash val="solid"/>
            <a:miter/>
          </a:ln>
        </p:spPr>
        <p:txBody>
          <a:bodyPr rtlCol="0" anchor="ctr"/>
          <a:lstStyle/>
          <a:p>
            <a:endParaRPr lang="en-CA" sz="1800"/>
          </a:p>
        </p:txBody>
      </p:sp>
      <p:sp>
        <p:nvSpPr>
          <p:cNvPr id="14" name="Rectangle 13">
            <a:extLst>
              <a:ext uri="{FF2B5EF4-FFF2-40B4-BE49-F238E27FC236}">
                <a16:creationId xmlns:a16="http://schemas.microsoft.com/office/drawing/2014/main" id="{2EB2379C-F1BB-4F61-AFBC-DF04D66E33A8}"/>
              </a:ext>
            </a:extLst>
          </p:cNvPr>
          <p:cNvSpPr/>
          <p:nvPr/>
        </p:nvSpPr>
        <p:spPr>
          <a:xfrm flipV="1">
            <a:off x="-11430" y="5745479"/>
            <a:ext cx="9155430" cy="202800"/>
          </a:xfrm>
          <a:prstGeom prst="rect">
            <a:avLst/>
          </a:prstGeom>
          <a:solidFill>
            <a:srgbClr val="E02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Rectangle 19">
            <a:extLst>
              <a:ext uri="{FF2B5EF4-FFF2-40B4-BE49-F238E27FC236}">
                <a16:creationId xmlns:a16="http://schemas.microsoft.com/office/drawing/2014/main" id="{FCC1D222-6DA9-4137-A2C2-EF1BECE1480D}"/>
              </a:ext>
            </a:extLst>
          </p:cNvPr>
          <p:cNvSpPr/>
          <p:nvPr/>
        </p:nvSpPr>
        <p:spPr>
          <a:xfrm>
            <a:off x="-11430" y="-4227"/>
            <a:ext cx="9155430" cy="202800"/>
          </a:xfrm>
          <a:prstGeom prst="rect">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Freeform: Shape 5">
            <a:extLst>
              <a:ext uri="{FF2B5EF4-FFF2-40B4-BE49-F238E27FC236}">
                <a16:creationId xmlns:a16="http://schemas.microsoft.com/office/drawing/2014/main" id="{8502F025-F80E-42D3-AFA3-A207AAFC1107}"/>
              </a:ext>
            </a:extLst>
          </p:cNvPr>
          <p:cNvSpPr/>
          <p:nvPr/>
        </p:nvSpPr>
        <p:spPr>
          <a:xfrm>
            <a:off x="5203839" y="-9080"/>
            <a:ext cx="3941985" cy="5959200"/>
          </a:xfrm>
          <a:custGeom>
            <a:avLst/>
            <a:gdLst>
              <a:gd name="connsiteX0" fmla="*/ 1284317 w 5255980"/>
              <a:gd name="connsiteY0" fmla="*/ 2039865 h 6859452"/>
              <a:gd name="connsiteX1" fmla="*/ -1005 w 5255980"/>
              <a:gd name="connsiteY1" fmla="*/ 6859182 h 6859452"/>
              <a:gd name="connsiteX2" fmla="*/ 5254976 w 5255980"/>
              <a:gd name="connsiteY2" fmla="*/ 6859182 h 6859452"/>
              <a:gd name="connsiteX3" fmla="*/ 5254976 w 5255980"/>
              <a:gd name="connsiteY3" fmla="*/ -271 h 6859452"/>
              <a:gd name="connsiteX4" fmla="*/ 3695501 w 5255980"/>
              <a:gd name="connsiteY4" fmla="*/ -271 h 6859452"/>
              <a:gd name="connsiteX5" fmla="*/ 1284317 w 5255980"/>
              <a:gd name="connsiteY5" fmla="*/ 2039865 h 685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5980" h="6859452">
                <a:moveTo>
                  <a:pt x="1284317" y="2039865"/>
                </a:moveTo>
                <a:cubicBezTo>
                  <a:pt x="430445" y="3328237"/>
                  <a:pt x="-1005" y="5013981"/>
                  <a:pt x="-1005" y="6859182"/>
                </a:cubicBezTo>
                <a:lnTo>
                  <a:pt x="5254976" y="6859182"/>
                </a:lnTo>
                <a:lnTo>
                  <a:pt x="5254976" y="-271"/>
                </a:lnTo>
                <a:lnTo>
                  <a:pt x="3695501" y="-271"/>
                </a:lnTo>
                <a:cubicBezTo>
                  <a:pt x="2687513" y="429780"/>
                  <a:pt x="1881963" y="1137037"/>
                  <a:pt x="1284317" y="2039865"/>
                </a:cubicBezTo>
                <a:close/>
              </a:path>
            </a:pathLst>
          </a:custGeom>
          <a:solidFill>
            <a:srgbClr val="19202E"/>
          </a:solidFill>
          <a:ln w="12710" cap="flat">
            <a:noFill/>
            <a:prstDash val="solid"/>
            <a:miter/>
          </a:ln>
        </p:spPr>
        <p:txBody>
          <a:bodyPr rtlCol="0" anchor="ctr"/>
          <a:lstStyle/>
          <a:p>
            <a:endParaRPr lang="en-CA" sz="1800"/>
          </a:p>
        </p:txBody>
      </p:sp>
      <p:pic>
        <p:nvPicPr>
          <p:cNvPr id="4" name="Graphic 3">
            <a:extLst>
              <a:ext uri="{FF2B5EF4-FFF2-40B4-BE49-F238E27FC236}">
                <a16:creationId xmlns:a16="http://schemas.microsoft.com/office/drawing/2014/main" id="{D08A02EA-3A95-4E97-9BB2-BFD2A1D0C3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8042" y="5170916"/>
            <a:ext cx="3429000" cy="586105"/>
          </a:xfrm>
          <a:prstGeom prst="rect">
            <a:avLst/>
          </a:prstGeom>
        </p:spPr>
      </p:pic>
      <p:sp>
        <p:nvSpPr>
          <p:cNvPr id="25" name="Body Level One…">
            <a:extLst>
              <a:ext uri="{FF2B5EF4-FFF2-40B4-BE49-F238E27FC236}">
                <a16:creationId xmlns:a16="http://schemas.microsoft.com/office/drawing/2014/main" id="{CD03D031-DDAE-4227-AB38-97CFF75FCD9E}"/>
              </a:ext>
            </a:extLst>
          </p:cNvPr>
          <p:cNvSpPr txBox="1">
            <a:spLocks noGrp="1"/>
          </p:cNvSpPr>
          <p:nvPr>
            <p:ph type="body" sz="quarter" idx="4294967295"/>
          </p:nvPr>
        </p:nvSpPr>
        <p:spPr>
          <a:xfrm>
            <a:off x="428625" y="2520106"/>
            <a:ext cx="3900488" cy="1364893"/>
          </a:xfrm>
          <a:prstGeom prst="rect">
            <a:avLst/>
          </a:prstGeom>
        </p:spPr>
        <p:txBody>
          <a:bodyPr anchor="t">
            <a:noAutofit/>
          </a:bodyPr>
          <a:lstStyle>
            <a:lvl1pPr marL="0" indent="0">
              <a:lnSpc>
                <a:spcPct val="100000"/>
              </a:lnSpc>
              <a:spcBef>
                <a:spcPts val="0"/>
              </a:spcBef>
              <a:spcAft>
                <a:spcPts val="0"/>
              </a:spcAft>
              <a:buSzTx/>
              <a:buNone/>
              <a:defRPr sz="1800" b="0" i="0">
                <a:solidFill>
                  <a:srgbClr val="181F2D"/>
                </a:solidFill>
                <a:latin typeface="+mn-lt"/>
                <a:ea typeface="Helvetica Neue Light" panose="02000403000000020004" pitchFamily="2" charset="0"/>
              </a:defRPr>
            </a:lvl1pPr>
            <a:lvl2pPr marL="0" indent="64294">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2pPr>
            <a:lvl3pPr marL="0" indent="128588">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3pPr>
            <a:lvl4pPr marL="0" indent="192881">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4pPr>
            <a:lvl5pPr marL="0" indent="257175">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5pPr>
          </a:lstStyle>
          <a:p>
            <a:pPr lvl="0"/>
            <a:r>
              <a:rPr lang="en-US"/>
              <a:t>Click to edit Master text styles</a:t>
            </a:r>
          </a:p>
        </p:txBody>
      </p:sp>
      <p:sp>
        <p:nvSpPr>
          <p:cNvPr id="26" name="Body Level One…">
            <a:extLst>
              <a:ext uri="{FF2B5EF4-FFF2-40B4-BE49-F238E27FC236}">
                <a16:creationId xmlns:a16="http://schemas.microsoft.com/office/drawing/2014/main" id="{00825574-A255-4089-89AF-EB0EE325A2EF}"/>
              </a:ext>
            </a:extLst>
          </p:cNvPr>
          <p:cNvSpPr txBox="1">
            <a:spLocks noGrp="1"/>
          </p:cNvSpPr>
          <p:nvPr>
            <p:ph type="body" sz="quarter" idx="4294967295"/>
          </p:nvPr>
        </p:nvSpPr>
        <p:spPr>
          <a:xfrm>
            <a:off x="428625" y="2130310"/>
            <a:ext cx="3900488" cy="389797"/>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64294">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2pPr>
            <a:lvl3pPr marL="0" indent="128588">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3pPr>
            <a:lvl4pPr marL="0" indent="192881">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4pPr>
            <a:lvl5pPr marL="0" indent="257175">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5pPr>
          </a:lstStyle>
          <a:p>
            <a:pPr lvl="0"/>
            <a:r>
              <a:rPr lang="en-US"/>
              <a:t>Click to edit Master text styles</a:t>
            </a:r>
          </a:p>
        </p:txBody>
      </p:sp>
      <p:sp>
        <p:nvSpPr>
          <p:cNvPr id="21" name="Body Level One…">
            <a:extLst>
              <a:ext uri="{FF2B5EF4-FFF2-40B4-BE49-F238E27FC236}">
                <a16:creationId xmlns:a16="http://schemas.microsoft.com/office/drawing/2014/main" id="{73DE73A5-F31A-4286-929D-2D52E30C0510}"/>
              </a:ext>
            </a:extLst>
          </p:cNvPr>
          <p:cNvSpPr txBox="1">
            <a:spLocks noGrp="1"/>
          </p:cNvSpPr>
          <p:nvPr>
            <p:ph type="body" sz="quarter" idx="4294967295"/>
          </p:nvPr>
        </p:nvSpPr>
        <p:spPr>
          <a:xfrm>
            <a:off x="428625" y="1545615"/>
            <a:ext cx="3900488" cy="389797"/>
          </a:xfrm>
          <a:prstGeom prst="rect">
            <a:avLst/>
          </a:prstGeom>
        </p:spPr>
        <p:txBody>
          <a:bodyPr anchor="t">
            <a:noAutofit/>
          </a:bodyPr>
          <a:lstStyle>
            <a:lvl1pPr marL="0" indent="0">
              <a:lnSpc>
                <a:spcPct val="130000"/>
              </a:lnSpc>
              <a:spcBef>
                <a:spcPts val="0"/>
              </a:spcBef>
              <a:buSzTx/>
              <a:buNone/>
              <a:defRPr sz="3000" b="1" i="0">
                <a:solidFill>
                  <a:srgbClr val="181F2D"/>
                </a:solidFill>
                <a:latin typeface="+mn-lt"/>
                <a:ea typeface="Helvetica Neue Light" panose="02000403000000020004" pitchFamily="2" charset="0"/>
              </a:defRPr>
            </a:lvl1pPr>
            <a:lvl2pPr marL="0" indent="64294">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2pPr>
            <a:lvl3pPr marL="0" indent="128588">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3pPr>
            <a:lvl4pPr marL="0" indent="192881">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4pPr>
            <a:lvl5pPr marL="0" indent="257175">
              <a:lnSpc>
                <a:spcPct val="130000"/>
              </a:lnSpc>
              <a:spcBef>
                <a:spcPts val="0"/>
              </a:spcBef>
              <a:buSzTx/>
              <a:buNone/>
              <a:defRPr sz="1350" b="0" i="0">
                <a:solidFill>
                  <a:srgbClr val="FFFFFF"/>
                </a:solidFill>
                <a:latin typeface="Helvetica Neue Light" panose="02000403000000020004" pitchFamily="2" charset="0"/>
                <a:ea typeface="Helvetica Neue Light" panose="02000403000000020004" pitchFamily="2" charset="0"/>
              </a:defRPr>
            </a:lvl5pPr>
          </a:lstStyle>
          <a:p>
            <a:pPr lvl="0"/>
            <a:r>
              <a:rPr lang="en-US"/>
              <a:t>Click to edit Master text styles</a:t>
            </a:r>
          </a:p>
        </p:txBody>
      </p:sp>
    </p:spTree>
    <p:extLst>
      <p:ext uri="{BB962C8B-B14F-4D97-AF65-F5344CB8AC3E}">
        <p14:creationId xmlns:p14="http://schemas.microsoft.com/office/powerpoint/2010/main" val="3928715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49C6D6-DBC9-4EB2-82BB-D1712872E161}"/>
              </a:ext>
            </a:extLst>
          </p:cNvPr>
          <p:cNvSpPr txBox="1"/>
          <p:nvPr/>
        </p:nvSpPr>
        <p:spPr>
          <a:xfrm>
            <a:off x="371506" y="5477564"/>
            <a:ext cx="4600544" cy="346249"/>
          </a:xfrm>
          <a:prstGeom prst="rect">
            <a:avLst/>
          </a:prstGeom>
          <a:noFill/>
        </p:spPr>
        <p:txBody>
          <a:bodyPr wrap="square" rtlCol="0" anchor="ctr">
            <a:spAutoFit/>
          </a:bodyPr>
          <a:lstStyle/>
          <a:p>
            <a:pPr marL="0" marR="0" lvl="0" indent="0" algn="l" defTabSz="914346" rtl="0" eaLnBrk="1" fontAlgn="auto" latinLnBrk="0" hangingPunct="1">
              <a:lnSpc>
                <a:spcPct val="100000"/>
              </a:lnSpc>
              <a:spcBef>
                <a:spcPts val="0"/>
              </a:spcBef>
              <a:spcAft>
                <a:spcPts val="0"/>
              </a:spcAft>
              <a:buClrTx/>
              <a:buSzTx/>
              <a:buFontTx/>
              <a:buNone/>
              <a:tabLst/>
              <a:defRPr/>
            </a:pPr>
            <a:r>
              <a:rPr lang="en-CA" sz="1650" kern="0">
                <a:solidFill>
                  <a:schemeClr val="bg1"/>
                </a:solidFill>
              </a:rPr>
              <a:t>odt@cihi.ca    	 odt@infoway-inforoute.ca</a:t>
            </a:r>
            <a:endParaRPr lang="en-CA" sz="1650">
              <a:solidFill>
                <a:schemeClr val="bg1"/>
              </a:solidFill>
            </a:endParaRPr>
          </a:p>
        </p:txBody>
      </p:sp>
      <p:sp>
        <p:nvSpPr>
          <p:cNvPr id="2" name="Rectangle 1">
            <a:extLst>
              <a:ext uri="{FF2B5EF4-FFF2-40B4-BE49-F238E27FC236}">
                <a16:creationId xmlns:a16="http://schemas.microsoft.com/office/drawing/2014/main" id="{6160CBF1-2581-4B46-AEB3-206FE97A431D}"/>
              </a:ext>
            </a:extLst>
          </p:cNvPr>
          <p:cNvSpPr/>
          <p:nvPr/>
        </p:nvSpPr>
        <p:spPr>
          <a:xfrm>
            <a:off x="-11430" y="-13489"/>
            <a:ext cx="9155430" cy="202800"/>
          </a:xfrm>
          <a:prstGeom prst="rect">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1" name="Title 1">
            <a:extLst>
              <a:ext uri="{FF2B5EF4-FFF2-40B4-BE49-F238E27FC236}">
                <a16:creationId xmlns:a16="http://schemas.microsoft.com/office/drawing/2014/main" id="{FD355BE9-BE48-4C4A-BC0C-940EB3FD19BA}"/>
              </a:ext>
            </a:extLst>
          </p:cNvPr>
          <p:cNvSpPr>
            <a:spLocks noGrp="1"/>
          </p:cNvSpPr>
          <p:nvPr>
            <p:ph type="title" hasCustomPrompt="1"/>
          </p:nvPr>
        </p:nvSpPr>
        <p:spPr>
          <a:xfrm>
            <a:off x="922875" y="1342018"/>
            <a:ext cx="4478788" cy="468141"/>
          </a:xfrm>
        </p:spPr>
        <p:txBody>
          <a:bodyPr wrap="square" lIns="0" tIns="0" rIns="0" bIns="0" anchor="b" anchorCtr="0">
            <a:spAutoFit/>
          </a:bodyPr>
          <a:lstStyle>
            <a:lvl1pPr algn="l">
              <a:lnSpc>
                <a:spcPts val="3600"/>
              </a:lnSpc>
              <a:defRPr sz="3600" b="1">
                <a:solidFill>
                  <a:schemeClr val="tx1"/>
                </a:solidFill>
              </a:defRPr>
            </a:lvl1pPr>
          </a:lstStyle>
          <a:p>
            <a:r>
              <a:rPr lang="en-US"/>
              <a:t>Click to edit title</a:t>
            </a:r>
            <a:endParaRPr lang="en-CA"/>
          </a:p>
        </p:txBody>
      </p:sp>
      <p:grpSp>
        <p:nvGrpSpPr>
          <p:cNvPr id="5" name="Group 4">
            <a:extLst>
              <a:ext uri="{FF2B5EF4-FFF2-40B4-BE49-F238E27FC236}">
                <a16:creationId xmlns:a16="http://schemas.microsoft.com/office/drawing/2014/main" id="{B907EDE1-BD40-403E-84C1-2E50C1080AEF}"/>
              </a:ext>
            </a:extLst>
          </p:cNvPr>
          <p:cNvGrpSpPr/>
          <p:nvPr/>
        </p:nvGrpSpPr>
        <p:grpSpPr>
          <a:xfrm>
            <a:off x="-11430" y="5745479"/>
            <a:ext cx="9155430" cy="202800"/>
            <a:chOff x="-15240" y="6629399"/>
            <a:chExt cx="12207240" cy="234000"/>
          </a:xfrm>
        </p:grpSpPr>
        <p:sp>
          <p:nvSpPr>
            <p:cNvPr id="8" name="Rectangle 7">
              <a:extLst>
                <a:ext uri="{FF2B5EF4-FFF2-40B4-BE49-F238E27FC236}">
                  <a16:creationId xmlns:a16="http://schemas.microsoft.com/office/drawing/2014/main" id="{76907E3C-401B-46A3-BBD9-D498313D2DC5}"/>
                </a:ext>
              </a:extLst>
            </p:cNvPr>
            <p:cNvSpPr/>
            <p:nvPr/>
          </p:nvSpPr>
          <p:spPr>
            <a:xfrm flipV="1">
              <a:off x="-15240" y="6629399"/>
              <a:ext cx="12207240" cy="234000"/>
            </a:xfrm>
            <a:prstGeom prst="rect">
              <a:avLst/>
            </a:prstGeom>
            <a:solidFill>
              <a:srgbClr val="E02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9" name="Rectangle 8">
              <a:extLst>
                <a:ext uri="{FF2B5EF4-FFF2-40B4-BE49-F238E27FC236}">
                  <a16:creationId xmlns:a16="http://schemas.microsoft.com/office/drawing/2014/main" id="{FB4D881B-78E0-4729-A4A0-9E58DE5E430F}"/>
                </a:ext>
              </a:extLst>
            </p:cNvPr>
            <p:cNvSpPr/>
            <p:nvPr/>
          </p:nvSpPr>
          <p:spPr>
            <a:xfrm flipV="1">
              <a:off x="8382000" y="6629400"/>
              <a:ext cx="3810000" cy="228600"/>
            </a:xfrm>
            <a:prstGeom prst="rect">
              <a:avLst/>
            </a:prstGeom>
            <a:solidFill>
              <a:srgbClr val="192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grpSp>
    </p:spTree>
    <p:extLst>
      <p:ext uri="{BB962C8B-B14F-4D97-AF65-F5344CB8AC3E}">
        <p14:creationId xmlns:p14="http://schemas.microsoft.com/office/powerpoint/2010/main" val="303881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C17D-7AD0-C20B-DE07-A92D7DE388C5}"/>
              </a:ext>
            </a:extLst>
          </p:cNvPr>
          <p:cNvSpPr>
            <a:spLocks noGrp="1"/>
          </p:cNvSpPr>
          <p:nvPr>
            <p:ph type="ctrTitle"/>
          </p:nvPr>
        </p:nvSpPr>
        <p:spPr>
          <a:xfrm>
            <a:off x="1143000" y="2572224"/>
            <a:ext cx="6858000" cy="469744"/>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4E79321-EFB7-0859-6AE4-0C35EB5DCB64}"/>
              </a:ext>
            </a:extLst>
          </p:cNvPr>
          <p:cNvSpPr>
            <a:spLocks noGrp="1"/>
          </p:cNvSpPr>
          <p:nvPr>
            <p:ph type="subTitle" idx="1"/>
          </p:nvPr>
        </p:nvSpPr>
        <p:spPr>
          <a:xfrm>
            <a:off x="1143000" y="3121766"/>
            <a:ext cx="6858000" cy="26930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15603AC-5AB9-EDBD-59B1-506169B4FB92}"/>
              </a:ext>
            </a:extLst>
          </p:cNvPr>
          <p:cNvSpPr>
            <a:spLocks noGrp="1"/>
          </p:cNvSpPr>
          <p:nvPr>
            <p:ph type="dt" sz="half" idx="10"/>
          </p:nvPr>
        </p:nvSpPr>
        <p:spPr/>
        <p:txBody>
          <a:bodyPr/>
          <a:lstStyle/>
          <a:p>
            <a:fld id="{F146F2F1-C4AF-F54D-9C23-95BE5031EEC9}" type="datetimeFigureOut">
              <a:rPr lang="en-US" smtClean="0"/>
              <a:t>12/18/2024</a:t>
            </a:fld>
            <a:endParaRPr lang="en-US"/>
          </a:p>
        </p:txBody>
      </p:sp>
      <p:sp>
        <p:nvSpPr>
          <p:cNvPr id="5" name="Footer Placeholder 4">
            <a:extLst>
              <a:ext uri="{FF2B5EF4-FFF2-40B4-BE49-F238E27FC236}">
                <a16:creationId xmlns:a16="http://schemas.microsoft.com/office/drawing/2014/main" id="{32049399-94F6-CF0A-9D46-93C23F56D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43D8A-38CC-F24F-2AF4-FD104E8E8728}"/>
              </a:ext>
            </a:extLst>
          </p:cNvPr>
          <p:cNvSpPr>
            <a:spLocks noGrp="1"/>
          </p:cNvSpPr>
          <p:nvPr>
            <p:ph type="sldNum" sz="quarter" idx="12"/>
          </p:nvPr>
        </p:nvSpPr>
        <p:spPr/>
        <p:txBody>
          <a:bodyPr/>
          <a:lstStyle/>
          <a:p>
            <a:fld id="{5D45BAB5-B42C-8048-9F0E-E75C97EDBFAC}" type="slidenum">
              <a:rPr lang="en-US" smtClean="0"/>
              <a:t>‹#›</a:t>
            </a:fld>
            <a:endParaRPr lang="en-US"/>
          </a:p>
        </p:txBody>
      </p:sp>
    </p:spTree>
    <p:extLst>
      <p:ext uri="{BB962C8B-B14F-4D97-AF65-F5344CB8AC3E}">
        <p14:creationId xmlns:p14="http://schemas.microsoft.com/office/powerpoint/2010/main" val="65369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3CD5-B7A4-2290-E0B2-D565375F7E55}"/>
              </a:ext>
            </a:extLst>
          </p:cNvPr>
          <p:cNvSpPr>
            <a:spLocks noGrp="1"/>
          </p:cNvSpPr>
          <p:nvPr>
            <p:ph type="ctrTitle"/>
          </p:nvPr>
        </p:nvSpPr>
        <p:spPr>
          <a:xfrm>
            <a:off x="1143000" y="972715"/>
            <a:ext cx="6858000" cy="2069253"/>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53C27E61-02B7-8D53-6702-890FB1A72CEC}"/>
              </a:ext>
            </a:extLst>
          </p:cNvPr>
          <p:cNvSpPr>
            <a:spLocks noGrp="1"/>
          </p:cNvSpPr>
          <p:nvPr>
            <p:ph type="subTitle" idx="1"/>
          </p:nvPr>
        </p:nvSpPr>
        <p:spPr>
          <a:xfrm>
            <a:off x="1143000" y="3121766"/>
            <a:ext cx="6858000" cy="143499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38ADD99-C43E-0E90-2816-92D2A0C9C6C1}"/>
              </a:ext>
            </a:extLst>
          </p:cNvPr>
          <p:cNvSpPr>
            <a:spLocks noGrp="1"/>
          </p:cNvSpPr>
          <p:nvPr>
            <p:ph type="dt" sz="half" idx="10"/>
          </p:nvPr>
        </p:nvSpPr>
        <p:spPr/>
        <p:txBody>
          <a:bodyPr/>
          <a:lstStyle/>
          <a:p>
            <a:fld id="{B11831B6-0E44-448A-9367-44F7A0F8579C}" type="datetimeFigureOut">
              <a:rPr lang="en-CA" smtClean="0"/>
              <a:t>2024-12-18</a:t>
            </a:fld>
            <a:endParaRPr lang="en-CA"/>
          </a:p>
        </p:txBody>
      </p:sp>
      <p:sp>
        <p:nvSpPr>
          <p:cNvPr id="5" name="Footer Placeholder 4">
            <a:extLst>
              <a:ext uri="{FF2B5EF4-FFF2-40B4-BE49-F238E27FC236}">
                <a16:creationId xmlns:a16="http://schemas.microsoft.com/office/drawing/2014/main" id="{B95F5E98-22E4-53D9-10D0-FA554F4541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CD5D1CF-AFFE-143F-EF27-5A79B619402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129311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5AD9-080D-18D6-1BB9-340200A2E3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E4BBFB2-7E62-5B6D-DEAD-5CDE5D800B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C5FBC9-49BF-B2AF-12CE-FFD670EBE6EA}"/>
              </a:ext>
            </a:extLst>
          </p:cNvPr>
          <p:cNvSpPr>
            <a:spLocks noGrp="1"/>
          </p:cNvSpPr>
          <p:nvPr>
            <p:ph type="dt" sz="half" idx="10"/>
          </p:nvPr>
        </p:nvSpPr>
        <p:spPr/>
        <p:txBody>
          <a:bodyPr/>
          <a:lstStyle/>
          <a:p>
            <a:fld id="{B11831B6-0E44-448A-9367-44F7A0F8579C}" type="datetimeFigureOut">
              <a:rPr lang="en-CA" smtClean="0"/>
              <a:t>2024-12-18</a:t>
            </a:fld>
            <a:endParaRPr lang="en-CA"/>
          </a:p>
        </p:txBody>
      </p:sp>
      <p:sp>
        <p:nvSpPr>
          <p:cNvPr id="5" name="Footer Placeholder 4">
            <a:extLst>
              <a:ext uri="{FF2B5EF4-FFF2-40B4-BE49-F238E27FC236}">
                <a16:creationId xmlns:a16="http://schemas.microsoft.com/office/drawing/2014/main" id="{F0F26429-AD35-B61B-37E5-5419934903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A7546A-2E24-1B24-1BB6-E20ED12B551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5020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4802998"/>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4067944" y="1969021"/>
            <a:ext cx="4320000" cy="1205458"/>
          </a:xfrm>
          <a:prstGeom prst="rect">
            <a:avLst/>
          </a:prstGeom>
          <a:noFill/>
        </p:spPr>
        <p:txBody>
          <a:bodyPr wrap="square" lIns="0" tIns="0" rIns="0" bIns="0" anchor="ctr" anchorCtr="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a:solidFill>
                  <a:srgbClr val="365254"/>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rgbClr val="177784"/>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14" name="Content Placeholder 18"/>
          <p:cNvSpPr>
            <a:spLocks noGrp="1"/>
          </p:cNvSpPr>
          <p:nvPr>
            <p:ph sz="quarter" idx="13" hasCustomPrompt="1"/>
          </p:nvPr>
        </p:nvSpPr>
        <p:spPr>
          <a:xfrm>
            <a:off x="683568" y="1640452"/>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3246111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BAF6-46DD-BF73-8F97-E010DB84BAA6}"/>
              </a:ext>
            </a:extLst>
          </p:cNvPr>
          <p:cNvSpPr>
            <a:spLocks noGrp="1"/>
          </p:cNvSpPr>
          <p:nvPr>
            <p:ph type="title"/>
          </p:nvPr>
        </p:nvSpPr>
        <p:spPr>
          <a:xfrm>
            <a:off x="623888" y="1481773"/>
            <a:ext cx="7886700" cy="2472372"/>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D7FB448-E52F-71A1-3DCB-31255511FA5C}"/>
              </a:ext>
            </a:extLst>
          </p:cNvPr>
          <p:cNvSpPr>
            <a:spLocks noGrp="1"/>
          </p:cNvSpPr>
          <p:nvPr>
            <p:ph type="body" idx="1"/>
          </p:nvPr>
        </p:nvSpPr>
        <p:spPr>
          <a:xfrm>
            <a:off x="623888" y="3977535"/>
            <a:ext cx="7886700" cy="130016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BEDEF-75EB-C375-F410-04CB28C25A44}"/>
              </a:ext>
            </a:extLst>
          </p:cNvPr>
          <p:cNvSpPr>
            <a:spLocks noGrp="1"/>
          </p:cNvSpPr>
          <p:nvPr>
            <p:ph type="dt" sz="half" idx="10"/>
          </p:nvPr>
        </p:nvSpPr>
        <p:spPr/>
        <p:txBody>
          <a:bodyPr/>
          <a:lstStyle/>
          <a:p>
            <a:fld id="{B11831B6-0E44-448A-9367-44F7A0F8579C}" type="datetimeFigureOut">
              <a:rPr lang="en-CA" smtClean="0"/>
              <a:t>2024-12-18</a:t>
            </a:fld>
            <a:endParaRPr lang="en-CA"/>
          </a:p>
        </p:txBody>
      </p:sp>
      <p:sp>
        <p:nvSpPr>
          <p:cNvPr id="5" name="Footer Placeholder 4">
            <a:extLst>
              <a:ext uri="{FF2B5EF4-FFF2-40B4-BE49-F238E27FC236}">
                <a16:creationId xmlns:a16="http://schemas.microsoft.com/office/drawing/2014/main" id="{C6BE5BEB-A673-7A2F-4DC0-595BD125B7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F4350A-D3EF-F486-C869-51554B69655D}"/>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335042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A35B-BDD6-F7D7-B687-81C8A5774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A7CF998-503E-0CEC-C6F4-B2A3B950E276}"/>
              </a:ext>
            </a:extLst>
          </p:cNvPr>
          <p:cNvSpPr>
            <a:spLocks noGrp="1"/>
          </p:cNvSpPr>
          <p:nvPr>
            <p:ph sz="half" idx="1"/>
          </p:nvPr>
        </p:nvSpPr>
        <p:spPr>
          <a:xfrm>
            <a:off x="6286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3884000-9BFF-9A95-6CB3-A9E0CE7378DE}"/>
              </a:ext>
            </a:extLst>
          </p:cNvPr>
          <p:cNvSpPr>
            <a:spLocks noGrp="1"/>
          </p:cNvSpPr>
          <p:nvPr>
            <p:ph sz="half" idx="2"/>
          </p:nvPr>
        </p:nvSpPr>
        <p:spPr>
          <a:xfrm>
            <a:off x="46291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BCBB918-5EAE-88E0-0F96-1B0946B44B9B}"/>
              </a:ext>
            </a:extLst>
          </p:cNvPr>
          <p:cNvSpPr>
            <a:spLocks noGrp="1"/>
          </p:cNvSpPr>
          <p:nvPr>
            <p:ph type="dt" sz="half" idx="10"/>
          </p:nvPr>
        </p:nvSpPr>
        <p:spPr/>
        <p:txBody>
          <a:bodyPr/>
          <a:lstStyle/>
          <a:p>
            <a:fld id="{B11831B6-0E44-448A-9367-44F7A0F8579C}" type="datetimeFigureOut">
              <a:rPr lang="en-CA" smtClean="0"/>
              <a:t>2024-12-18</a:t>
            </a:fld>
            <a:endParaRPr lang="en-CA"/>
          </a:p>
        </p:txBody>
      </p:sp>
      <p:sp>
        <p:nvSpPr>
          <p:cNvPr id="6" name="Footer Placeholder 5">
            <a:extLst>
              <a:ext uri="{FF2B5EF4-FFF2-40B4-BE49-F238E27FC236}">
                <a16:creationId xmlns:a16="http://schemas.microsoft.com/office/drawing/2014/main" id="{DAAF8DEB-9F5C-654D-C880-7481D1BE906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D2A176-FCF9-21F1-19A5-99859F2E660F}"/>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087188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4211-31FA-C8B5-4BC9-858D558776AF}"/>
              </a:ext>
            </a:extLst>
          </p:cNvPr>
          <p:cNvSpPr>
            <a:spLocks noGrp="1"/>
          </p:cNvSpPr>
          <p:nvPr>
            <p:ph type="title"/>
          </p:nvPr>
        </p:nvSpPr>
        <p:spPr>
          <a:xfrm>
            <a:off x="629841" y="316442"/>
            <a:ext cx="7886700" cy="1148821"/>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E597F65-12CE-9D21-AED4-A543EF7EB698}"/>
              </a:ext>
            </a:extLst>
          </p:cNvPr>
          <p:cNvSpPr>
            <a:spLocks noGrp="1"/>
          </p:cNvSpPr>
          <p:nvPr>
            <p:ph type="body" idx="1"/>
          </p:nvPr>
        </p:nvSpPr>
        <p:spPr>
          <a:xfrm>
            <a:off x="629842" y="1457008"/>
            <a:ext cx="3868340"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C3452E-EDDE-87DB-A0F4-CA9225965CE3}"/>
              </a:ext>
            </a:extLst>
          </p:cNvPr>
          <p:cNvSpPr>
            <a:spLocks noGrp="1"/>
          </p:cNvSpPr>
          <p:nvPr>
            <p:ph sz="half" idx="2"/>
          </p:nvPr>
        </p:nvSpPr>
        <p:spPr>
          <a:xfrm>
            <a:off x="629842" y="2171065"/>
            <a:ext cx="3868340"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3130F73-9B1E-B921-5AF3-AC7DFC94DE12}"/>
              </a:ext>
            </a:extLst>
          </p:cNvPr>
          <p:cNvSpPr>
            <a:spLocks noGrp="1"/>
          </p:cNvSpPr>
          <p:nvPr>
            <p:ph type="body" sz="quarter" idx="3"/>
          </p:nvPr>
        </p:nvSpPr>
        <p:spPr>
          <a:xfrm>
            <a:off x="4629150" y="1457008"/>
            <a:ext cx="3887391"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CDAF6-A35B-6C18-590C-61817715D366}"/>
              </a:ext>
            </a:extLst>
          </p:cNvPr>
          <p:cNvSpPr>
            <a:spLocks noGrp="1"/>
          </p:cNvSpPr>
          <p:nvPr>
            <p:ph sz="quarter" idx="4"/>
          </p:nvPr>
        </p:nvSpPr>
        <p:spPr>
          <a:xfrm>
            <a:off x="4629150" y="2171065"/>
            <a:ext cx="3887391"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5E57BAA-FBBE-7A16-BFD7-D241D2032F07}"/>
              </a:ext>
            </a:extLst>
          </p:cNvPr>
          <p:cNvSpPr>
            <a:spLocks noGrp="1"/>
          </p:cNvSpPr>
          <p:nvPr>
            <p:ph type="dt" sz="half" idx="10"/>
          </p:nvPr>
        </p:nvSpPr>
        <p:spPr/>
        <p:txBody>
          <a:bodyPr/>
          <a:lstStyle/>
          <a:p>
            <a:fld id="{B11831B6-0E44-448A-9367-44F7A0F8579C}" type="datetimeFigureOut">
              <a:rPr lang="en-CA" smtClean="0"/>
              <a:t>2024-12-18</a:t>
            </a:fld>
            <a:endParaRPr lang="en-CA"/>
          </a:p>
        </p:txBody>
      </p:sp>
      <p:sp>
        <p:nvSpPr>
          <p:cNvPr id="8" name="Footer Placeholder 7">
            <a:extLst>
              <a:ext uri="{FF2B5EF4-FFF2-40B4-BE49-F238E27FC236}">
                <a16:creationId xmlns:a16="http://schemas.microsoft.com/office/drawing/2014/main" id="{3B1F8679-6E76-DFAD-4BD2-7BB7A64BCEE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B6D106-F3E0-AC63-0E9E-AD63F08A8E3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236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2E76-CDD8-FBAD-C0A4-4E578B3F59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9217F98-8304-ACA3-A549-9AB53E374350}"/>
              </a:ext>
            </a:extLst>
          </p:cNvPr>
          <p:cNvSpPr>
            <a:spLocks noGrp="1"/>
          </p:cNvSpPr>
          <p:nvPr>
            <p:ph type="dt" sz="half" idx="10"/>
          </p:nvPr>
        </p:nvSpPr>
        <p:spPr/>
        <p:txBody>
          <a:bodyPr/>
          <a:lstStyle/>
          <a:p>
            <a:fld id="{B11831B6-0E44-448A-9367-44F7A0F8579C}" type="datetimeFigureOut">
              <a:rPr lang="en-CA" smtClean="0"/>
              <a:t>2024-12-18</a:t>
            </a:fld>
            <a:endParaRPr lang="en-CA"/>
          </a:p>
        </p:txBody>
      </p:sp>
      <p:sp>
        <p:nvSpPr>
          <p:cNvPr id="4" name="Footer Placeholder 3">
            <a:extLst>
              <a:ext uri="{FF2B5EF4-FFF2-40B4-BE49-F238E27FC236}">
                <a16:creationId xmlns:a16="http://schemas.microsoft.com/office/drawing/2014/main" id="{71434567-B2EA-0B29-BF00-5CF5293ABFB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B3A9F74-9D2D-349A-E408-13664E968318}"/>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932400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DE50E-B72C-F814-4DB7-545A8E91AAFF}"/>
              </a:ext>
            </a:extLst>
          </p:cNvPr>
          <p:cNvSpPr>
            <a:spLocks noGrp="1"/>
          </p:cNvSpPr>
          <p:nvPr>
            <p:ph type="dt" sz="half" idx="10"/>
          </p:nvPr>
        </p:nvSpPr>
        <p:spPr/>
        <p:txBody>
          <a:bodyPr/>
          <a:lstStyle/>
          <a:p>
            <a:fld id="{B11831B6-0E44-448A-9367-44F7A0F8579C}" type="datetimeFigureOut">
              <a:rPr lang="en-CA" smtClean="0"/>
              <a:t>2024-12-18</a:t>
            </a:fld>
            <a:endParaRPr lang="en-CA"/>
          </a:p>
        </p:txBody>
      </p:sp>
      <p:sp>
        <p:nvSpPr>
          <p:cNvPr id="3" name="Footer Placeholder 2">
            <a:extLst>
              <a:ext uri="{FF2B5EF4-FFF2-40B4-BE49-F238E27FC236}">
                <a16:creationId xmlns:a16="http://schemas.microsoft.com/office/drawing/2014/main" id="{931E33B3-A8A9-BEB7-1235-6F901FC5E91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5A95F62-171A-9029-7522-19FE9BE1481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417266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9E28-2A2B-C3EB-85AE-C3A5DA9A2CD8}"/>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9E581CF-A495-F0FD-3DA7-39D3BDE70B0B}"/>
              </a:ext>
            </a:extLst>
          </p:cNvPr>
          <p:cNvSpPr>
            <a:spLocks noGrp="1"/>
          </p:cNvSpPr>
          <p:nvPr>
            <p:ph idx="1"/>
          </p:nvPr>
        </p:nvSpPr>
        <p:spPr>
          <a:xfrm>
            <a:off x="3887391" y="855769"/>
            <a:ext cx="4629150" cy="422380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9B11F48-7A38-39B4-F535-A518A7CE3C0F}"/>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F90C03-3BF6-B1EC-7F1D-F27AA4EDF63A}"/>
              </a:ext>
            </a:extLst>
          </p:cNvPr>
          <p:cNvSpPr>
            <a:spLocks noGrp="1"/>
          </p:cNvSpPr>
          <p:nvPr>
            <p:ph type="dt" sz="half" idx="10"/>
          </p:nvPr>
        </p:nvSpPr>
        <p:spPr/>
        <p:txBody>
          <a:bodyPr/>
          <a:lstStyle/>
          <a:p>
            <a:fld id="{B11831B6-0E44-448A-9367-44F7A0F8579C}" type="datetimeFigureOut">
              <a:rPr lang="en-CA" smtClean="0"/>
              <a:t>2024-12-18</a:t>
            </a:fld>
            <a:endParaRPr lang="en-CA"/>
          </a:p>
        </p:txBody>
      </p:sp>
      <p:sp>
        <p:nvSpPr>
          <p:cNvPr id="6" name="Footer Placeholder 5">
            <a:extLst>
              <a:ext uri="{FF2B5EF4-FFF2-40B4-BE49-F238E27FC236}">
                <a16:creationId xmlns:a16="http://schemas.microsoft.com/office/drawing/2014/main" id="{EE1FC80A-BE55-059C-0AB8-BC5D8049D37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84D160-184C-C71E-7596-6833CE397F2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643163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3A54-F5E2-89CA-B71E-6D57D392326A}"/>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15E940A-64F4-BDB5-0151-B35DCC9EA1CB}"/>
              </a:ext>
            </a:extLst>
          </p:cNvPr>
          <p:cNvSpPr>
            <a:spLocks noGrp="1"/>
          </p:cNvSpPr>
          <p:nvPr>
            <p:ph type="pic" idx="1"/>
          </p:nvPr>
        </p:nvSpPr>
        <p:spPr>
          <a:xfrm>
            <a:off x="3887391" y="855769"/>
            <a:ext cx="4629150" cy="42238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B6582DB7-9CE9-AED8-DD47-55F7E8636158}"/>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2BC5DB-9424-AA44-597B-763D7A961854}"/>
              </a:ext>
            </a:extLst>
          </p:cNvPr>
          <p:cNvSpPr>
            <a:spLocks noGrp="1"/>
          </p:cNvSpPr>
          <p:nvPr>
            <p:ph type="dt" sz="half" idx="10"/>
          </p:nvPr>
        </p:nvSpPr>
        <p:spPr/>
        <p:txBody>
          <a:bodyPr/>
          <a:lstStyle/>
          <a:p>
            <a:fld id="{B11831B6-0E44-448A-9367-44F7A0F8579C}" type="datetimeFigureOut">
              <a:rPr lang="en-CA" smtClean="0"/>
              <a:t>2024-12-18</a:t>
            </a:fld>
            <a:endParaRPr lang="en-CA"/>
          </a:p>
        </p:txBody>
      </p:sp>
      <p:sp>
        <p:nvSpPr>
          <p:cNvPr id="6" name="Footer Placeholder 5">
            <a:extLst>
              <a:ext uri="{FF2B5EF4-FFF2-40B4-BE49-F238E27FC236}">
                <a16:creationId xmlns:a16="http://schemas.microsoft.com/office/drawing/2014/main" id="{7E17380A-6516-1982-E54A-80D007C298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38891AF-B214-5057-1768-D83CD37C92C3}"/>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80857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0B5F-88B6-31A4-198E-8F8935A4FFD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E73F94-BE54-C4E6-795B-B66F577F67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7EE6E6-1BEE-C6C7-C9CF-5B30EDAF8BC5}"/>
              </a:ext>
            </a:extLst>
          </p:cNvPr>
          <p:cNvSpPr>
            <a:spLocks noGrp="1"/>
          </p:cNvSpPr>
          <p:nvPr>
            <p:ph type="dt" sz="half" idx="10"/>
          </p:nvPr>
        </p:nvSpPr>
        <p:spPr/>
        <p:txBody>
          <a:bodyPr/>
          <a:lstStyle/>
          <a:p>
            <a:fld id="{B11831B6-0E44-448A-9367-44F7A0F8579C}" type="datetimeFigureOut">
              <a:rPr lang="en-CA" smtClean="0"/>
              <a:t>2024-12-18</a:t>
            </a:fld>
            <a:endParaRPr lang="en-CA"/>
          </a:p>
        </p:txBody>
      </p:sp>
      <p:sp>
        <p:nvSpPr>
          <p:cNvPr id="5" name="Footer Placeholder 4">
            <a:extLst>
              <a:ext uri="{FF2B5EF4-FFF2-40B4-BE49-F238E27FC236}">
                <a16:creationId xmlns:a16="http://schemas.microsoft.com/office/drawing/2014/main" id="{C9342C20-5908-36A5-FC4F-EB120B3B4E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2C2484-1124-5FE4-89B5-9D9EAF87167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8977144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C53A6-97C4-0305-4FCD-52398ADDE815}"/>
              </a:ext>
            </a:extLst>
          </p:cNvPr>
          <p:cNvSpPr>
            <a:spLocks noGrp="1"/>
          </p:cNvSpPr>
          <p:nvPr>
            <p:ph type="title" orient="vert"/>
          </p:nvPr>
        </p:nvSpPr>
        <p:spPr>
          <a:xfrm>
            <a:off x="6543675" y="316442"/>
            <a:ext cx="1971675" cy="5036926"/>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82EA0D-F70C-91F4-B8B8-A53FB339EE18}"/>
              </a:ext>
            </a:extLst>
          </p:cNvPr>
          <p:cNvSpPr>
            <a:spLocks noGrp="1"/>
          </p:cNvSpPr>
          <p:nvPr>
            <p:ph type="body" orient="vert" idx="1"/>
          </p:nvPr>
        </p:nvSpPr>
        <p:spPr>
          <a:xfrm>
            <a:off x="628650" y="316442"/>
            <a:ext cx="5800725" cy="50369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C71F62-9E9F-FA50-3AD3-AA3ED44BD167}"/>
              </a:ext>
            </a:extLst>
          </p:cNvPr>
          <p:cNvSpPr>
            <a:spLocks noGrp="1"/>
          </p:cNvSpPr>
          <p:nvPr>
            <p:ph type="dt" sz="half" idx="10"/>
          </p:nvPr>
        </p:nvSpPr>
        <p:spPr/>
        <p:txBody>
          <a:bodyPr/>
          <a:lstStyle/>
          <a:p>
            <a:fld id="{B11831B6-0E44-448A-9367-44F7A0F8579C}" type="datetimeFigureOut">
              <a:rPr lang="en-CA" smtClean="0"/>
              <a:t>2024-12-18</a:t>
            </a:fld>
            <a:endParaRPr lang="en-CA"/>
          </a:p>
        </p:txBody>
      </p:sp>
      <p:sp>
        <p:nvSpPr>
          <p:cNvPr id="5" name="Footer Placeholder 4">
            <a:extLst>
              <a:ext uri="{FF2B5EF4-FFF2-40B4-BE49-F238E27FC236}">
                <a16:creationId xmlns:a16="http://schemas.microsoft.com/office/drawing/2014/main" id="{57B0A5BB-43E6-9A30-D4FE-FED5D2A7D6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D3BD88-E7FE-2018-877B-8530DDC0E58E}"/>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98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Box 5"/>
          <p:cNvSpPr txBox="1"/>
          <p:nvPr userDrawn="1"/>
        </p:nvSpPr>
        <p:spPr bwMode="blackWhite">
          <a:xfrm>
            <a:off x="0" y="5375261"/>
            <a:ext cx="7812360"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sp>
        <p:nvSpPr>
          <p:cNvPr id="13" name="TextBox 12"/>
          <p:cNvSpPr txBox="1"/>
          <p:nvPr userDrawn="1"/>
        </p:nvSpPr>
        <p:spPr bwMode="black">
          <a:xfrm>
            <a:off x="5131614" y="5457340"/>
            <a:ext cx="2608738" cy="369332"/>
          </a:xfrm>
          <a:prstGeom prst="rect">
            <a:avLst/>
          </a:prstGeom>
          <a:noFill/>
        </p:spPr>
        <p:txBody>
          <a:bodyPr wrap="square" rtlCol="0">
            <a:spAutoFit/>
          </a:bodyPr>
          <a:lstStyle/>
          <a:p>
            <a:pPr algn="r">
              <a:tabLst>
                <a:tab pos="1257269" algn="l"/>
              </a:tabLst>
            </a:pPr>
            <a:r>
              <a:rPr lang="en-CA" sz="1800">
                <a:solidFill>
                  <a:schemeClr val="bg1"/>
                </a:solidFill>
              </a:rPr>
              <a:t>   cihi.ca</a:t>
            </a:r>
            <a:r>
              <a:rPr lang="en-US" sz="1800">
                <a:solidFill>
                  <a:schemeClr val="bg1"/>
                </a:solidFill>
              </a:rPr>
              <a:t>	</a:t>
            </a:r>
            <a:r>
              <a:rPr lang="en-CA" sz="1800">
                <a:solidFill>
                  <a:schemeClr val="bg1"/>
                </a:solidFill>
              </a:rPr>
              <a:t>@</a:t>
            </a:r>
            <a:r>
              <a:rPr lang="en-CA" sz="1800" err="1">
                <a:solidFill>
                  <a:schemeClr val="bg1"/>
                </a:solidFill>
              </a:rPr>
              <a:t>cihi_icis</a:t>
            </a:r>
            <a:endParaRPr lang="en-CA" sz="1800">
              <a:solidFill>
                <a:schemeClr val="bg1"/>
              </a:solidFill>
            </a:endParaRPr>
          </a:p>
        </p:txBody>
      </p:sp>
      <p:sp>
        <p:nvSpPr>
          <p:cNvPr id="2" name="Title 1"/>
          <p:cNvSpPr>
            <a:spLocks noGrp="1"/>
          </p:cNvSpPr>
          <p:nvPr>
            <p:ph type="title" hasCustomPrompt="1"/>
          </p:nvPr>
        </p:nvSpPr>
        <p:spPr>
          <a:xfrm>
            <a:off x="1291641" y="2067006"/>
            <a:ext cx="6335176" cy="468141"/>
          </a:xfrm>
        </p:spPr>
        <p:txBody>
          <a:bodyPr wrap="square" lIns="0" tIns="0" rIns="0" bIns="0" anchor="b" anchorCtr="0">
            <a:spAutoFit/>
          </a:bodyPr>
          <a:lstStyle>
            <a:lvl1pPr algn="l">
              <a:lnSpc>
                <a:spcPts val="3600"/>
              </a:lnSpc>
              <a:defRPr sz="3600" b="1">
                <a:solidFill>
                  <a:srgbClr val="365254"/>
                </a:solidFill>
              </a:defRPr>
            </a:lvl1pPr>
          </a:lstStyle>
          <a:p>
            <a:r>
              <a:rPr lang="en-US"/>
              <a:t>Click to edit title</a:t>
            </a:r>
            <a:endParaRPr lang="en-CA"/>
          </a:p>
        </p:txBody>
      </p:sp>
      <p:sp>
        <p:nvSpPr>
          <p:cNvPr id="7" name="TextBox 6"/>
          <p:cNvSpPr txBox="1"/>
          <p:nvPr userDrawn="1"/>
        </p:nvSpPr>
        <p:spPr>
          <a:xfrm>
            <a:off x="1290112" y="4179819"/>
            <a:ext cx="6336704" cy="276999"/>
          </a:xfrm>
          <a:prstGeom prst="rect">
            <a:avLst/>
          </a:prstGeom>
          <a:noFill/>
        </p:spPr>
        <p:txBody>
          <a:bodyPr wrap="square" lIns="0" tIns="0" rIns="0" bIns="0" rtlCol="0" anchor="b" anchorCtr="0">
            <a:spAutoFit/>
          </a:bodyPr>
          <a:lstStyle/>
          <a:p>
            <a:r>
              <a:rPr lang="en-CA" sz="180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279784" y="5539412"/>
            <a:ext cx="2275992" cy="249299"/>
          </a:xfrm>
          <a:prstGeom prst="rect">
            <a:avLst/>
          </a:prstGeom>
          <a:noFill/>
        </p:spPr>
        <p:txBody>
          <a:bodyPr wrap="square" lIns="0" tIns="0" rIns="0" bIns="0" numCol="1" spcCol="36000" anchor="ctr" anchorCtr="0">
            <a:spAutoFit/>
          </a:bodyPr>
          <a:lstStyle>
            <a:lvl1pPr marL="0" indent="0" algn="l">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2871726" y="5539412"/>
            <a:ext cx="2392714" cy="249299"/>
          </a:xfrm>
          <a:prstGeom prst="rect">
            <a:avLst/>
          </a:prstGeom>
          <a:noFill/>
        </p:spPr>
        <p:txBody>
          <a:bodyPr wrap="square" lIns="0" tIns="0" rIns="0" bIns="0" numCol="1" spcCol="36000" anchor="ctr" anchorCtr="0">
            <a:spAutoFit/>
          </a:bodyPr>
          <a:lstStyle>
            <a:lvl1pPr marL="0" indent="0" algn="r">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294330" y="2639766"/>
            <a:ext cx="6332487" cy="276486"/>
          </a:xfrm>
          <a:prstGeom prst="rect">
            <a:avLst/>
          </a:prstGeom>
        </p:spPr>
        <p:txBody>
          <a:bodyPr wrap="square" lIns="0" tIns="0" rIns="0" bIns="0">
            <a:spAutoFit/>
          </a:bodyPr>
          <a:lstStyle>
            <a:lvl1pPr marL="0" marR="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77784"/>
                </a:solidFill>
              </a:defRPr>
            </a:lvl1pPr>
            <a:lvl2pPr marL="457189" indent="0">
              <a:buNone/>
              <a:defRPr sz="2200">
                <a:solidFill>
                  <a:srgbClr val="14838E"/>
                </a:solidFill>
              </a:defRPr>
            </a:lvl2pPr>
            <a:lvl3pPr marL="914378" indent="0">
              <a:buNone/>
              <a:defRPr sz="2200">
                <a:solidFill>
                  <a:srgbClr val="14838E"/>
                </a:solidFill>
              </a:defRPr>
            </a:lvl3pPr>
            <a:lvl4pPr marL="1371566" indent="0">
              <a:buNone/>
              <a:defRPr sz="2200">
                <a:solidFill>
                  <a:srgbClr val="14838E"/>
                </a:solidFill>
              </a:defRPr>
            </a:lvl4pPr>
            <a:lvl5pPr marL="1828754" indent="0">
              <a:buNone/>
              <a:defRPr sz="2200">
                <a:solidFill>
                  <a:srgbClr val="14838E"/>
                </a:solidFill>
              </a:defRPr>
            </a:lvl5pPr>
          </a:lstStyle>
          <a:p>
            <a:pPr marL="0" marR="0" lvl="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8001000" y="5408312"/>
            <a:ext cx="990600" cy="469249"/>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6481418" y="5592558"/>
            <a:ext cx="178815" cy="166400"/>
          </a:xfrm>
          <a:prstGeom prst="rect">
            <a:avLst/>
          </a:prstGeom>
        </p:spPr>
      </p:pic>
    </p:spTree>
    <p:extLst>
      <p:ext uri="{BB962C8B-B14F-4D97-AF65-F5344CB8AC3E}">
        <p14:creationId xmlns:p14="http://schemas.microsoft.com/office/powerpoint/2010/main" val="378504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bwMode="blackWhite">
          <a:xfrm>
            <a:off x="0" y="5375261"/>
            <a:ext cx="7812360"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2400">
              <a:solidFill>
                <a:schemeClr val="bg1"/>
              </a:solidFill>
            </a:endParaRPr>
          </a:p>
        </p:txBody>
      </p:sp>
      <p:sp>
        <p:nvSpPr>
          <p:cNvPr id="13" name="TextBox 12"/>
          <p:cNvSpPr txBox="1"/>
          <p:nvPr userDrawn="1"/>
        </p:nvSpPr>
        <p:spPr bwMode="black">
          <a:xfrm>
            <a:off x="5131614" y="5457342"/>
            <a:ext cx="2608738" cy="1200329"/>
          </a:xfrm>
          <a:prstGeom prst="rect">
            <a:avLst/>
          </a:prstGeom>
          <a:noFill/>
        </p:spPr>
        <p:txBody>
          <a:bodyPr wrap="square" rtlCol="0">
            <a:spAutoFit/>
          </a:bodyPr>
          <a:lstStyle/>
          <a:p>
            <a:pPr algn="r">
              <a:tabLst>
                <a:tab pos="1257269" algn="l"/>
              </a:tabLst>
            </a:pPr>
            <a:r>
              <a:rPr lang="en-CA" sz="2400">
                <a:solidFill>
                  <a:schemeClr val="bg1"/>
                </a:solidFill>
              </a:rPr>
              <a:t>   cihi.ca</a:t>
            </a:r>
            <a:r>
              <a:rPr lang="en-US" sz="2400">
                <a:solidFill>
                  <a:schemeClr val="bg1"/>
                </a:solidFill>
              </a:rPr>
              <a:t>	</a:t>
            </a:r>
            <a:r>
              <a:rPr lang="en-CA" sz="2400">
                <a:solidFill>
                  <a:schemeClr val="bg1"/>
                </a:solidFill>
              </a:rPr>
              <a:t>@</a:t>
            </a:r>
            <a:r>
              <a:rPr lang="en-CA" sz="2400" err="1">
                <a:solidFill>
                  <a:schemeClr val="bg1"/>
                </a:solidFill>
              </a:rPr>
              <a:t>cihi_icis</a:t>
            </a:r>
            <a:endParaRPr lang="en-CA" sz="2400">
              <a:solidFill>
                <a:schemeClr val="bg1"/>
              </a:solidFill>
            </a:endParaRPr>
          </a:p>
        </p:txBody>
      </p:sp>
      <p:sp>
        <p:nvSpPr>
          <p:cNvPr id="2" name="Title 1"/>
          <p:cNvSpPr>
            <a:spLocks noGrp="1"/>
          </p:cNvSpPr>
          <p:nvPr>
            <p:ph type="title" hasCustomPrompt="1"/>
          </p:nvPr>
        </p:nvSpPr>
        <p:spPr>
          <a:xfrm>
            <a:off x="1291641" y="2067006"/>
            <a:ext cx="6335176" cy="468141"/>
          </a:xfrm>
        </p:spPr>
        <p:txBody>
          <a:bodyPr wrap="square" lIns="0" tIns="0" rIns="0" bIns="0" anchor="b" anchorCtr="0">
            <a:spAutoFit/>
          </a:bodyPr>
          <a:lstStyle>
            <a:lvl1pPr algn="l">
              <a:lnSpc>
                <a:spcPts val="3600"/>
              </a:lnSpc>
              <a:defRPr sz="3600" b="1">
                <a:solidFill>
                  <a:srgbClr val="365254"/>
                </a:solidFill>
              </a:defRPr>
            </a:lvl1pPr>
          </a:lstStyle>
          <a:p>
            <a:r>
              <a:rPr lang="en-US"/>
              <a:t>Click to edit title</a:t>
            </a:r>
            <a:endParaRPr lang="en-CA"/>
          </a:p>
        </p:txBody>
      </p:sp>
      <p:sp>
        <p:nvSpPr>
          <p:cNvPr id="7" name="TextBox 6"/>
          <p:cNvSpPr txBox="1"/>
          <p:nvPr userDrawn="1"/>
        </p:nvSpPr>
        <p:spPr>
          <a:xfrm>
            <a:off x="1290112" y="4087486"/>
            <a:ext cx="6336704" cy="369332"/>
          </a:xfrm>
          <a:prstGeom prst="rect">
            <a:avLst/>
          </a:prstGeom>
          <a:noFill/>
        </p:spPr>
        <p:txBody>
          <a:bodyPr wrap="square" lIns="0" tIns="0" rIns="0" bIns="0" rtlCol="0" anchor="b" anchorCtr="0">
            <a:spAutoFit/>
          </a:bodyPr>
          <a:lstStyle/>
          <a:p>
            <a:r>
              <a:rPr lang="en-CA" sz="240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279784" y="5529411"/>
            <a:ext cx="2275992" cy="269304"/>
          </a:xfrm>
          <a:prstGeom prst="rect">
            <a:avLst/>
          </a:prstGeom>
          <a:noFill/>
        </p:spPr>
        <p:txBody>
          <a:bodyPr wrap="square" lIns="0" tIns="0" rIns="0" bIns="0" numCol="1" spcCol="36000" anchor="ctr" anchorCtr="0">
            <a:spAutoFit/>
          </a:bodyPr>
          <a:lstStyle>
            <a:lvl1pPr marL="0" indent="0" algn="l">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2871726" y="5529410"/>
            <a:ext cx="2392714" cy="269304"/>
          </a:xfrm>
          <a:prstGeom prst="rect">
            <a:avLst/>
          </a:prstGeom>
          <a:noFill/>
        </p:spPr>
        <p:txBody>
          <a:bodyPr wrap="square" lIns="0" tIns="0" rIns="0" bIns="0" numCol="1" spcCol="36000" anchor="ctr" anchorCtr="0">
            <a:spAutoFit/>
          </a:bodyPr>
          <a:lstStyle>
            <a:lvl1pPr marL="0" indent="0" algn="r">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294331" y="2639766"/>
            <a:ext cx="6332487" cy="276486"/>
          </a:xfrm>
          <a:prstGeom prst="rect">
            <a:avLst/>
          </a:prstGeom>
        </p:spPr>
        <p:txBody>
          <a:bodyPr wrap="square" lIns="0" tIns="0" rIns="0" bIns="0">
            <a:spAutoFit/>
          </a:bodyPr>
          <a:lstStyle>
            <a:lvl1pPr marL="0" marR="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77784"/>
                </a:solidFill>
              </a:defRPr>
            </a:lvl1pPr>
            <a:lvl2pPr marL="457189" indent="0">
              <a:buNone/>
              <a:defRPr sz="2200">
                <a:solidFill>
                  <a:srgbClr val="14838E"/>
                </a:solidFill>
              </a:defRPr>
            </a:lvl2pPr>
            <a:lvl3pPr marL="914378" indent="0">
              <a:buNone/>
              <a:defRPr sz="2200">
                <a:solidFill>
                  <a:srgbClr val="14838E"/>
                </a:solidFill>
              </a:defRPr>
            </a:lvl3pPr>
            <a:lvl4pPr marL="1371566" indent="0">
              <a:buNone/>
              <a:defRPr sz="2200">
                <a:solidFill>
                  <a:srgbClr val="14838E"/>
                </a:solidFill>
              </a:defRPr>
            </a:lvl4pPr>
            <a:lvl5pPr marL="1828754" indent="0">
              <a:buNone/>
              <a:defRPr sz="2200">
                <a:solidFill>
                  <a:srgbClr val="14838E"/>
                </a:solidFill>
              </a:defRPr>
            </a:lvl5pPr>
          </a:lstStyle>
          <a:p>
            <a:pPr marL="0" marR="0" lvl="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8001000" y="5408313"/>
            <a:ext cx="990600" cy="469249"/>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6481419" y="5592557"/>
            <a:ext cx="178815" cy="166400"/>
          </a:xfrm>
          <a:prstGeom prst="rect">
            <a:avLst/>
          </a:prstGeom>
        </p:spPr>
      </p:pic>
    </p:spTree>
    <p:extLst>
      <p:ext uri="{BB962C8B-B14F-4D97-AF65-F5344CB8AC3E}">
        <p14:creationId xmlns:p14="http://schemas.microsoft.com/office/powerpoint/2010/main" val="5848479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149525" y="1973289"/>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4448609" y="2737666"/>
            <a:ext cx="3600000" cy="1131592"/>
          </a:xfrm>
          <a:prstGeom prst="rect">
            <a:avLst/>
          </a:prstGeom>
        </p:spPr>
        <p:txBody>
          <a:bodyPr wrap="square" lIns="0" tIns="0" rIns="0" bIns="0" anchor="ctr" anchorCtr="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Arial" panose="020B0604020202020204" pitchFamily="34" charset="0"/>
              <a:buChar char="•"/>
              <a:defRPr sz="1700" b="0">
                <a:solidFill>
                  <a:schemeClr val="tx1"/>
                </a:solidFill>
              </a:defRPr>
            </a:lvl2pPr>
            <a:lvl3pPr marL="355591" indent="-182558">
              <a:lnSpc>
                <a:spcPts val="2100"/>
              </a:lnSpc>
              <a:spcBef>
                <a:spcPts val="600"/>
              </a:spcBef>
              <a:spcAft>
                <a:spcPts val="600"/>
              </a:spcAft>
              <a:buFont typeface="Arial" panose="020B060402020202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2890832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8660" y="1583661"/>
            <a:ext cx="7200000" cy="679289"/>
          </a:xfrm>
          <a:prstGeom prst="rect">
            <a:avLst/>
          </a:prstGeom>
        </p:spPr>
        <p:txBody>
          <a:bodyPr wrap="square" lIns="0" tIns="0" rIns="0" bIns="0">
            <a:spAutoFit/>
          </a:bodyPr>
          <a:lstStyle>
            <a:lvl1pPr marL="182558" indent="-182558">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52" indent="-182558">
              <a:lnSpc>
                <a:spcPts val="2100"/>
              </a:lnSpc>
              <a:spcBef>
                <a:spcPts val="600"/>
              </a:spcBef>
              <a:spcAft>
                <a:spcPts val="600"/>
              </a:spcAft>
              <a:buFont typeface="Calibri" panose="020F0502020204030204" pitchFamily="34" charset="0"/>
              <a:buChar char="‒"/>
              <a:defRPr sz="1600"/>
            </a:lvl2pPr>
            <a:lvl3pPr marL="449252" indent="-182558">
              <a:lnSpc>
                <a:spcPts val="2100"/>
              </a:lnSpc>
              <a:spcBef>
                <a:spcPts val="600"/>
              </a:spcBef>
              <a:spcAft>
                <a:spcPts val="600"/>
              </a:spcAft>
              <a:buFont typeface="Calibri" panose="020F0502020204030204" pitchFamily="34" charset="0"/>
              <a:buChar char="‒"/>
              <a:defRPr sz="1600" baseline="0"/>
            </a:lvl3pPr>
            <a:lvl4pPr marL="449252" indent="-182558">
              <a:lnSpc>
                <a:spcPts val="2100"/>
              </a:lnSpc>
              <a:spcBef>
                <a:spcPts val="600"/>
              </a:spcBef>
              <a:spcAft>
                <a:spcPts val="600"/>
              </a:spcAft>
              <a:buFont typeface="Calibri" panose="020F0502020204030204" pitchFamily="34" charset="0"/>
              <a:buChar char="‒"/>
              <a:defRPr sz="1600" baseline="0"/>
            </a:lvl4pPr>
            <a:lvl5pPr marL="449252" indent="-182558">
              <a:lnSpc>
                <a:spcPts val="2100"/>
              </a:lnSpc>
              <a:spcBef>
                <a:spcPts val="600"/>
              </a:spcBef>
              <a:spcAft>
                <a:spcPts val="600"/>
              </a:spcAft>
              <a:buFont typeface="Calibri" panose="020F0502020204030204" pitchFamily="34" charset="0"/>
              <a:buChar char="‒"/>
              <a:defRPr sz="1600" baseline="0"/>
            </a:lvl5pPr>
            <a:lvl6pPr marL="449252" indent="-182558">
              <a:lnSpc>
                <a:spcPts val="2100"/>
              </a:lnSpc>
              <a:spcBef>
                <a:spcPts val="600"/>
              </a:spcBef>
              <a:spcAft>
                <a:spcPts val="600"/>
              </a:spcAft>
              <a:buFont typeface="Calibri" panose="020F0502020204030204" pitchFamily="34" charset="0"/>
              <a:buChar char="‒"/>
              <a:defRPr sz="1600" baseline="0"/>
            </a:lvl6pPr>
            <a:lvl7pPr marL="449252" indent="-182558">
              <a:lnSpc>
                <a:spcPts val="2100"/>
              </a:lnSpc>
              <a:spcBef>
                <a:spcPts val="600"/>
              </a:spcBef>
              <a:spcAft>
                <a:spcPts val="600"/>
              </a:spcAft>
              <a:buFont typeface="Calibri" panose="020F0502020204030204" pitchFamily="34" charset="0"/>
              <a:buChar char="‒"/>
              <a:defRPr sz="1600"/>
            </a:lvl7pPr>
            <a:lvl8pPr marL="449252" indent="-182558">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2816014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929" y="869999"/>
            <a:ext cx="3971552" cy="3948319"/>
          </a:xfrm>
          <a:prstGeom prst="rect">
            <a:avLst/>
          </a:prstGeom>
          <a:noFill/>
          <a:ln>
            <a:noFill/>
          </a:ln>
        </p:spPr>
      </p:pic>
    </p:spTree>
    <p:extLst>
      <p:ext uri="{BB962C8B-B14F-4D97-AF65-F5344CB8AC3E}">
        <p14:creationId xmlns:p14="http://schemas.microsoft.com/office/powerpoint/2010/main" val="2381753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5362855"/>
            <a:ext cx="755576" cy="58246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2416438"/>
            <a:ext cx="4975908" cy="804991"/>
          </a:xfrm>
          <a:prstGeom prst="rect">
            <a:avLst/>
          </a:prstGeom>
          <a:noFill/>
          <a:ln>
            <a:noFill/>
          </a:ln>
        </p:spPr>
      </p:pic>
      <p:sp>
        <p:nvSpPr>
          <p:cNvPr id="5" name="TextBox 4"/>
          <p:cNvSpPr txBox="1"/>
          <p:nvPr userDrawn="1"/>
        </p:nvSpPr>
        <p:spPr>
          <a:xfrm>
            <a:off x="7806124" y="5279059"/>
            <a:ext cx="1346844" cy="584775"/>
          </a:xfrm>
          <a:prstGeom prst="rect">
            <a:avLst/>
          </a:prstGeom>
          <a:noFill/>
        </p:spPr>
        <p:txBody>
          <a:bodyPr wrap="none" rtlCol="0">
            <a:spAutoFit/>
          </a:bodyPr>
          <a:lstStyle/>
          <a:p>
            <a:pPr algn="ctr"/>
            <a:r>
              <a:rPr lang="en-CA" sz="3200">
                <a:solidFill>
                  <a:srgbClr val="365254"/>
                </a:solidFill>
              </a:rPr>
              <a:t>cihi.ca</a:t>
            </a:r>
          </a:p>
        </p:txBody>
      </p:sp>
      <p:sp>
        <p:nvSpPr>
          <p:cNvPr id="7" name="TextBox 6"/>
          <p:cNvSpPr txBox="1"/>
          <p:nvPr userDrawn="1"/>
        </p:nvSpPr>
        <p:spPr bwMode="blackWhite">
          <a:xfrm>
            <a:off x="0" y="5373864"/>
            <a:ext cx="7822168"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7" y="5540280"/>
            <a:ext cx="266355" cy="249600"/>
          </a:xfrm>
          <a:prstGeom prst="rect">
            <a:avLst/>
          </a:prstGeom>
        </p:spPr>
      </p:pic>
    </p:spTree>
    <p:extLst>
      <p:ext uri="{BB962C8B-B14F-4D97-AF65-F5344CB8AC3E}">
        <p14:creationId xmlns:p14="http://schemas.microsoft.com/office/powerpoint/2010/main" val="4238861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314019"/>
          </a:xfrm>
          <a:prstGeom prst="rect">
            <a:avLst/>
          </a:prstGeom>
          <a:solidFill>
            <a:srgbClr val="00A199"/>
          </a:solidFill>
        </p:spPr>
        <p:txBody>
          <a:bodyPr wrap="square" lIns="180000" tIns="522000" rIns="0" bIns="522000">
            <a:spAutoFit/>
          </a:bodyPr>
          <a:lstStyle>
            <a:lvl1pPr marL="228594" indent="-228594">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594" indent="-228594">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594" indent="-228594">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3" y="425333"/>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320912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8660" y="1583660"/>
            <a:ext cx="7200000" cy="679289"/>
          </a:xfrm>
          <a:prstGeom prst="rect">
            <a:avLst/>
          </a:prstGeom>
        </p:spPr>
        <p:txBody>
          <a:bodyPr wrap="square" lIns="0" tIns="0" rIns="0" bIns="0">
            <a:spAutoFit/>
          </a:bodyPr>
          <a:lstStyle>
            <a:lvl1pPr marL="182558" indent="-182558">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52" indent="-182558">
              <a:lnSpc>
                <a:spcPts val="2100"/>
              </a:lnSpc>
              <a:spcBef>
                <a:spcPts val="600"/>
              </a:spcBef>
              <a:spcAft>
                <a:spcPts val="600"/>
              </a:spcAft>
              <a:buFont typeface="Calibri" panose="020F0502020204030204" pitchFamily="34" charset="0"/>
              <a:buChar char="‒"/>
              <a:defRPr sz="1600"/>
            </a:lvl2pPr>
            <a:lvl3pPr marL="449252" indent="-182558">
              <a:lnSpc>
                <a:spcPts val="2100"/>
              </a:lnSpc>
              <a:spcBef>
                <a:spcPts val="600"/>
              </a:spcBef>
              <a:spcAft>
                <a:spcPts val="600"/>
              </a:spcAft>
              <a:buFont typeface="Calibri" panose="020F0502020204030204" pitchFamily="34" charset="0"/>
              <a:buChar char="‒"/>
              <a:defRPr sz="1600" baseline="0"/>
            </a:lvl3pPr>
            <a:lvl4pPr marL="449252" indent="-182558">
              <a:lnSpc>
                <a:spcPts val="2100"/>
              </a:lnSpc>
              <a:spcBef>
                <a:spcPts val="600"/>
              </a:spcBef>
              <a:spcAft>
                <a:spcPts val="600"/>
              </a:spcAft>
              <a:buFont typeface="Calibri" panose="020F0502020204030204" pitchFamily="34" charset="0"/>
              <a:buChar char="‒"/>
              <a:defRPr sz="1600" baseline="0"/>
            </a:lvl4pPr>
            <a:lvl5pPr marL="449252" indent="-182558">
              <a:lnSpc>
                <a:spcPts val="2100"/>
              </a:lnSpc>
              <a:spcBef>
                <a:spcPts val="600"/>
              </a:spcBef>
              <a:spcAft>
                <a:spcPts val="600"/>
              </a:spcAft>
              <a:buFont typeface="Calibri" panose="020F0502020204030204" pitchFamily="34" charset="0"/>
              <a:buChar char="‒"/>
              <a:defRPr sz="1600" baseline="0"/>
            </a:lvl5pPr>
            <a:lvl6pPr marL="449252" indent="-182558">
              <a:lnSpc>
                <a:spcPts val="2100"/>
              </a:lnSpc>
              <a:spcBef>
                <a:spcPts val="600"/>
              </a:spcBef>
              <a:spcAft>
                <a:spcPts val="600"/>
              </a:spcAft>
              <a:buFont typeface="Calibri" panose="020F0502020204030204" pitchFamily="34" charset="0"/>
              <a:buChar char="‒"/>
              <a:defRPr sz="1600" baseline="0"/>
            </a:lvl6pPr>
            <a:lvl7pPr marL="449252" indent="-182558">
              <a:lnSpc>
                <a:spcPts val="2100"/>
              </a:lnSpc>
              <a:spcBef>
                <a:spcPts val="600"/>
              </a:spcBef>
              <a:spcAft>
                <a:spcPts val="600"/>
              </a:spcAft>
              <a:buFont typeface="Calibri" panose="020F0502020204030204" pitchFamily="34" charset="0"/>
              <a:buChar char="‒"/>
              <a:defRPr sz="1600"/>
            </a:lvl7pPr>
            <a:lvl8pPr marL="449252" indent="-182558">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39057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with headers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10"/>
          <p:cNvSpPr>
            <a:spLocks noGrp="1"/>
          </p:cNvSpPr>
          <p:nvPr>
            <p:ph type="body" sz="quarter" idx="14" hasCustomPrompt="1"/>
          </p:nvPr>
        </p:nvSpPr>
        <p:spPr>
          <a:xfrm>
            <a:off x="712146" y="1590267"/>
            <a:ext cx="7200000" cy="1128129"/>
          </a:xfrm>
          <a:prstGeom prst="rect">
            <a:avLst/>
          </a:prstGeom>
        </p:spPr>
        <p:txBody>
          <a:bodyPr wrap="square" lIns="0" tIns="0" rIns="0" bIns="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Calibri" panose="020F0502020204030204" pitchFamily="34" charset="0"/>
              <a:buChar char="•"/>
              <a:defRPr sz="1700" b="1">
                <a:solidFill>
                  <a:srgbClr val="365254"/>
                </a:solidFill>
              </a:defRPr>
            </a:lvl2pPr>
            <a:lvl3pPr marL="541325" indent="-182558">
              <a:lnSpc>
                <a:spcPts val="2100"/>
              </a:lnSpc>
              <a:spcBef>
                <a:spcPts val="600"/>
              </a:spcBef>
              <a:spcAft>
                <a:spcPts val="600"/>
              </a:spcAft>
              <a:buFont typeface="Calibri" panose="020F0502020204030204" pitchFamily="34" charset="0"/>
              <a:buChar char="‒"/>
              <a:defRPr sz="16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251664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2 column content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9286" y="1583660"/>
            <a:ext cx="3600000" cy="679289"/>
          </a:xfrm>
          <a:prstGeom prst="rect">
            <a:avLst/>
          </a:prstGeom>
        </p:spPr>
        <p:txBody>
          <a:bodyPr wrap="square" lIns="0" tIns="0" rIns="0" bIns="0">
            <a:spAutoFit/>
          </a:bodyPr>
          <a:lstStyle>
            <a:lvl1pPr marL="182558" indent="-182558">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52" indent="-182558">
              <a:lnSpc>
                <a:spcPts val="2100"/>
              </a:lnSpc>
              <a:spcBef>
                <a:spcPts val="600"/>
              </a:spcBef>
              <a:spcAft>
                <a:spcPts val="600"/>
              </a:spcAft>
              <a:buFont typeface="Calibri" panose="020F0502020204030204" pitchFamily="34" charset="0"/>
              <a:buChar char="‒"/>
              <a:defRPr sz="1600"/>
            </a:lvl2pPr>
            <a:lvl3pPr marL="449252" indent="-182558">
              <a:lnSpc>
                <a:spcPts val="2100"/>
              </a:lnSpc>
              <a:spcBef>
                <a:spcPts val="600"/>
              </a:spcBef>
              <a:spcAft>
                <a:spcPts val="600"/>
              </a:spcAft>
              <a:buFont typeface="Calibri" panose="020F0502020204030204" pitchFamily="34" charset="0"/>
              <a:buChar char="‒"/>
              <a:defRPr sz="1600" baseline="0"/>
            </a:lvl3pPr>
            <a:lvl4pPr marL="449252" indent="-182558">
              <a:lnSpc>
                <a:spcPts val="2100"/>
              </a:lnSpc>
              <a:spcBef>
                <a:spcPts val="600"/>
              </a:spcBef>
              <a:spcAft>
                <a:spcPts val="600"/>
              </a:spcAft>
              <a:buFont typeface="Calibri" panose="020F0502020204030204" pitchFamily="34" charset="0"/>
              <a:buChar char="‒"/>
              <a:defRPr sz="1600" baseline="0"/>
            </a:lvl4pPr>
            <a:lvl5pPr marL="449252" indent="-182558">
              <a:lnSpc>
                <a:spcPts val="2100"/>
              </a:lnSpc>
              <a:spcBef>
                <a:spcPts val="600"/>
              </a:spcBef>
              <a:spcAft>
                <a:spcPts val="600"/>
              </a:spcAft>
              <a:buFont typeface="Calibri" panose="020F0502020204030204" pitchFamily="34" charset="0"/>
              <a:buChar char="‒"/>
              <a:defRPr sz="1600" baseline="0"/>
            </a:lvl5pPr>
            <a:lvl6pPr marL="449252" indent="-182558">
              <a:lnSpc>
                <a:spcPts val="2100"/>
              </a:lnSpc>
              <a:spcBef>
                <a:spcPts val="600"/>
              </a:spcBef>
              <a:spcAft>
                <a:spcPts val="600"/>
              </a:spcAft>
              <a:buFont typeface="Calibri" panose="020F0502020204030204" pitchFamily="34" charset="0"/>
              <a:buChar char="‒"/>
              <a:defRPr sz="1600" baseline="0"/>
            </a:lvl6pPr>
            <a:lvl7pPr marL="449252" indent="-182558">
              <a:lnSpc>
                <a:spcPts val="2100"/>
              </a:lnSpc>
              <a:spcBef>
                <a:spcPts val="600"/>
              </a:spcBef>
              <a:spcAft>
                <a:spcPts val="600"/>
              </a:spcAft>
              <a:buFont typeface="Calibri" panose="020F0502020204030204" pitchFamily="34" charset="0"/>
              <a:buChar char="‒"/>
              <a:defRPr sz="1600"/>
            </a:lvl7pPr>
            <a:lvl8pPr marL="449252" indent="-182558">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
        <p:nvSpPr>
          <p:cNvPr id="6" name="Text Placeholder 10"/>
          <p:cNvSpPr>
            <a:spLocks noGrp="1"/>
          </p:cNvSpPr>
          <p:nvPr>
            <p:ph type="body" sz="quarter" idx="11" hasCustomPrompt="1"/>
          </p:nvPr>
        </p:nvSpPr>
        <p:spPr>
          <a:xfrm>
            <a:off x="4688961" y="1583660"/>
            <a:ext cx="3600000" cy="679289"/>
          </a:xfrm>
          <a:prstGeom prst="rect">
            <a:avLst/>
          </a:prstGeom>
        </p:spPr>
        <p:txBody>
          <a:bodyPr wrap="square" lIns="0" tIns="0" rIns="0" bIns="0">
            <a:spAutoFit/>
          </a:bodyPr>
          <a:lstStyle>
            <a:lvl1pPr marL="182558" indent="-182558">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52" indent="-182558">
              <a:lnSpc>
                <a:spcPts val="2100"/>
              </a:lnSpc>
              <a:spcBef>
                <a:spcPts val="600"/>
              </a:spcBef>
              <a:spcAft>
                <a:spcPts val="600"/>
              </a:spcAft>
              <a:buFont typeface="Calibri" panose="020F0502020204030204" pitchFamily="34" charset="0"/>
              <a:buChar char="‒"/>
              <a:defRPr sz="1600"/>
            </a:lvl2pPr>
            <a:lvl3pPr marL="449252" indent="-182558">
              <a:lnSpc>
                <a:spcPts val="2100"/>
              </a:lnSpc>
              <a:spcBef>
                <a:spcPts val="600"/>
              </a:spcBef>
              <a:spcAft>
                <a:spcPts val="600"/>
              </a:spcAft>
              <a:buFont typeface="Calibri" panose="020F0502020204030204" pitchFamily="34" charset="0"/>
              <a:buChar char="‒"/>
              <a:defRPr sz="1600" baseline="0"/>
            </a:lvl3pPr>
            <a:lvl4pPr marL="449252" indent="-182558">
              <a:lnSpc>
                <a:spcPts val="2100"/>
              </a:lnSpc>
              <a:spcBef>
                <a:spcPts val="600"/>
              </a:spcBef>
              <a:spcAft>
                <a:spcPts val="600"/>
              </a:spcAft>
              <a:buFont typeface="Calibri" panose="020F0502020204030204" pitchFamily="34" charset="0"/>
              <a:buChar char="‒"/>
              <a:defRPr sz="1600" baseline="0"/>
            </a:lvl4pPr>
            <a:lvl5pPr marL="449252" indent="-182558">
              <a:lnSpc>
                <a:spcPts val="2100"/>
              </a:lnSpc>
              <a:spcBef>
                <a:spcPts val="600"/>
              </a:spcBef>
              <a:spcAft>
                <a:spcPts val="600"/>
              </a:spcAft>
              <a:buFont typeface="Calibri" panose="020F0502020204030204" pitchFamily="34" charset="0"/>
              <a:buChar char="‒"/>
              <a:defRPr sz="1600" baseline="0"/>
            </a:lvl5pPr>
            <a:lvl6pPr marL="449252" indent="-182558">
              <a:lnSpc>
                <a:spcPts val="2100"/>
              </a:lnSpc>
              <a:spcBef>
                <a:spcPts val="600"/>
              </a:spcBef>
              <a:spcAft>
                <a:spcPts val="600"/>
              </a:spcAft>
              <a:buFont typeface="Calibri" panose="020F0502020204030204" pitchFamily="34" charset="0"/>
              <a:buChar char="‒"/>
              <a:defRPr sz="1600" baseline="0"/>
            </a:lvl6pPr>
            <a:lvl7pPr marL="449252" indent="-182558">
              <a:lnSpc>
                <a:spcPts val="2100"/>
              </a:lnSpc>
              <a:spcBef>
                <a:spcPts val="600"/>
              </a:spcBef>
              <a:spcAft>
                <a:spcPts val="600"/>
              </a:spcAft>
              <a:buFont typeface="Calibri" panose="020F0502020204030204" pitchFamily="34" charset="0"/>
              <a:buChar char="‒"/>
              <a:defRPr sz="1600"/>
            </a:lvl7pPr>
            <a:lvl8pPr marL="449252" indent="-182558">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41759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 slide with header">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2-column content  with headers — Slide title</a:t>
            </a:r>
            <a:endParaRPr lang="en-CA"/>
          </a:p>
        </p:txBody>
      </p:sp>
      <p:sp>
        <p:nvSpPr>
          <p:cNvPr id="22" name="Text Placeholder 10"/>
          <p:cNvSpPr>
            <a:spLocks noGrp="1"/>
          </p:cNvSpPr>
          <p:nvPr>
            <p:ph type="body" sz="quarter" idx="14" hasCustomPrompt="1"/>
          </p:nvPr>
        </p:nvSpPr>
        <p:spPr>
          <a:xfrm>
            <a:off x="712146" y="1590267"/>
            <a:ext cx="3600000" cy="1128129"/>
          </a:xfrm>
          <a:prstGeom prst="rect">
            <a:avLst/>
          </a:prstGeom>
        </p:spPr>
        <p:txBody>
          <a:bodyPr wrap="square" lIns="0" tIns="0" rIns="0" bIns="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Clr>
                <a:srgbClr val="365254"/>
              </a:buClr>
              <a:buSzPct val="100000"/>
              <a:buFont typeface="Calibri" panose="020F0502020204030204" pitchFamily="34" charset="0"/>
              <a:buChar char="•"/>
              <a:defRPr sz="1700" b="1">
                <a:solidFill>
                  <a:srgbClr val="365254"/>
                </a:solidFill>
              </a:defRPr>
            </a:lvl2pPr>
            <a:lvl3pPr marL="541325" indent="-182558">
              <a:lnSpc>
                <a:spcPts val="2100"/>
              </a:lnSpc>
              <a:spcBef>
                <a:spcPts val="600"/>
              </a:spcBef>
              <a:spcAft>
                <a:spcPts val="600"/>
              </a:spcAft>
              <a:buFont typeface="Calibri" panose="020F0502020204030204" pitchFamily="34" charset="0"/>
              <a:buChar char="‒"/>
              <a:defRPr sz="16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a:t>
            </a:r>
          </a:p>
          <a:p>
            <a:pPr lvl="1"/>
            <a:r>
              <a:rPr lang="en-US"/>
              <a:t>Bullet 1</a:t>
            </a:r>
          </a:p>
          <a:p>
            <a:pPr lvl="2"/>
            <a:r>
              <a:rPr lang="en-US"/>
              <a:t>Bullet 2</a:t>
            </a:r>
          </a:p>
        </p:txBody>
      </p:sp>
      <p:sp>
        <p:nvSpPr>
          <p:cNvPr id="23" name="Text Placeholder 10"/>
          <p:cNvSpPr>
            <a:spLocks noGrp="1"/>
          </p:cNvSpPr>
          <p:nvPr>
            <p:ph type="body" sz="quarter" idx="15" hasCustomPrompt="1"/>
          </p:nvPr>
        </p:nvSpPr>
        <p:spPr>
          <a:xfrm>
            <a:off x="4688961" y="1590267"/>
            <a:ext cx="3600000" cy="1128129"/>
          </a:xfrm>
          <a:prstGeom prst="rect">
            <a:avLst/>
          </a:prstGeom>
        </p:spPr>
        <p:txBody>
          <a:bodyPr wrap="square" lIns="0" tIns="0" rIns="0" bIns="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Calibri" panose="020F0502020204030204" pitchFamily="34" charset="0"/>
              <a:buChar char="•"/>
              <a:defRPr sz="1700" b="1">
                <a:solidFill>
                  <a:srgbClr val="365254"/>
                </a:solidFill>
              </a:defRPr>
            </a:lvl2pPr>
            <a:lvl3pPr marL="541325" indent="-182558">
              <a:lnSpc>
                <a:spcPts val="2100"/>
              </a:lnSpc>
              <a:spcBef>
                <a:spcPts val="600"/>
              </a:spcBef>
              <a:spcAft>
                <a:spcPts val="600"/>
              </a:spcAft>
              <a:buFont typeface="Calibri" panose="020F0502020204030204" pitchFamily="34" charset="0"/>
              <a:buChar char="‒"/>
              <a:defRPr sz="16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39121522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theme" Target="../theme/theme4.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image" Target="../media/image4.png"/><Relationship Id="rId8"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731520" y="1542695"/>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30000"/>
              </a:lnSpc>
              <a:spcBef>
                <a:spcPts val="3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12" name="Google Shape;12;p22"/>
          <p:cNvCxnSpPr/>
          <p:nvPr/>
        </p:nvCxnSpPr>
        <p:spPr>
          <a:xfrm>
            <a:off x="-1383" y="5355855"/>
            <a:ext cx="240030" cy="0"/>
          </a:xfrm>
          <a:prstGeom prst="straightConnector1">
            <a:avLst/>
          </a:prstGeom>
          <a:noFill/>
          <a:ln w="63500" cap="flat" cmpd="sng">
            <a:solidFill>
              <a:schemeClr val="lt1"/>
            </a:solidFill>
            <a:prstDash val="solid"/>
            <a:miter lim="400000"/>
            <a:headEnd type="none" w="sm" len="sm"/>
            <a:tailEnd type="none" w="sm" len="sm"/>
          </a:ln>
        </p:spPr>
      </p:cxnSp>
      <p:sp>
        <p:nvSpPr>
          <p:cNvPr id="13" name="Google Shape;13;p22"/>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14" name="Google Shape;14;p22"/>
          <p:cNvCxnSpPr/>
          <p:nvPr/>
        </p:nvCxnSpPr>
        <p:spPr>
          <a:xfrm>
            <a:off x="3" y="1203072"/>
            <a:ext cx="7362825" cy="0"/>
          </a:xfrm>
          <a:prstGeom prst="straightConnector1">
            <a:avLst/>
          </a:prstGeom>
          <a:noFill/>
          <a:ln w="63500" cap="flat" cmpd="sng">
            <a:solidFill>
              <a:schemeClr val="lt1"/>
            </a:solidFill>
            <a:prstDash val="solid"/>
            <a:miter lim="400000"/>
            <a:headEnd type="none" w="sm" len="sm"/>
            <a:tailEnd type="none" w="sm" len="sm"/>
          </a:ln>
        </p:spPr>
      </p:cxnSp>
      <p:sp>
        <p:nvSpPr>
          <p:cNvPr id="15" name="Google Shape;15;p22"/>
          <p:cNvSpPr txBox="1">
            <a:spLocks noGrp="1"/>
          </p:cNvSpPr>
          <p:nvPr>
            <p:ph type="sldNum" idx="12"/>
          </p:nvPr>
        </p:nvSpPr>
        <p:spPr>
          <a:xfrm>
            <a:off x="246084"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2"/>
          <p:cNvSpPr txBox="1">
            <a:spLocks noGrp="1"/>
          </p:cNvSpPr>
          <p:nvPr>
            <p:ph type="ftr" idx="11"/>
          </p:nvPr>
        </p:nvSpPr>
        <p:spPr>
          <a:xfrm>
            <a:off x="246081" y="5558550"/>
            <a:ext cx="1828800" cy="1690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23" name="Google Shape;23;p21"/>
          <p:cNvSpPr txBox="1">
            <a:spLocks noGrp="1"/>
          </p:cNvSpPr>
          <p:nvPr>
            <p:ph type="body" idx="1"/>
          </p:nvPr>
        </p:nvSpPr>
        <p:spPr>
          <a:xfrm>
            <a:off x="731520" y="1542694"/>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3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24" name="Google Shape;24;p21"/>
          <p:cNvCxnSpPr/>
          <p:nvPr/>
        </p:nvCxnSpPr>
        <p:spPr>
          <a:xfrm>
            <a:off x="-1383" y="5355854"/>
            <a:ext cx="240030" cy="0"/>
          </a:xfrm>
          <a:prstGeom prst="straightConnector1">
            <a:avLst/>
          </a:prstGeom>
          <a:noFill/>
          <a:ln w="63500" cap="flat" cmpd="sng">
            <a:solidFill>
              <a:schemeClr val="dk1"/>
            </a:solidFill>
            <a:prstDash val="solid"/>
            <a:miter lim="400000"/>
            <a:headEnd type="none" w="sm" len="sm"/>
            <a:tailEnd type="none" w="sm" len="sm"/>
          </a:ln>
        </p:spPr>
      </p:cxnSp>
      <p:sp>
        <p:nvSpPr>
          <p:cNvPr id="25" name="Google Shape;25;p21"/>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26" name="Google Shape;26;p21"/>
          <p:cNvCxnSpPr/>
          <p:nvPr/>
        </p:nvCxnSpPr>
        <p:spPr>
          <a:xfrm>
            <a:off x="1" y="1203072"/>
            <a:ext cx="7362825" cy="0"/>
          </a:xfrm>
          <a:prstGeom prst="straightConnector1">
            <a:avLst/>
          </a:prstGeom>
          <a:noFill/>
          <a:ln w="63500" cap="flat" cmpd="sng">
            <a:solidFill>
              <a:schemeClr val="dk1"/>
            </a:solidFill>
            <a:prstDash val="solid"/>
            <a:miter lim="400000"/>
            <a:headEnd type="none" w="sm" len="sm"/>
            <a:tailEnd type="none" w="sm" len="sm"/>
          </a:ln>
        </p:spPr>
      </p:cxnSp>
      <p:sp>
        <p:nvSpPr>
          <p:cNvPr id="27" name="Google Shape;27;p2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p2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7574618"/>
      </p:ext>
    </p:extLst>
  </p:cSld>
  <p:clrMap bg1="lt1" tx1="dk1" bg2="dk2" tx2="lt2" accent1="accent1" accent2="accent2" accent3="accent3" accent4="accent4" accent5="accent5" accent6="accent6" hlink="hlink" folHlink="folHlink"/>
  <p:sldLayoutIdLst>
    <p:sldLayoutId id="214748366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0085"/>
            <a:ext cx="8229600" cy="423193"/>
          </a:xfrm>
          <a:prstGeom prst="rect">
            <a:avLst/>
          </a:prstGeom>
        </p:spPr>
        <p:txBody>
          <a:bodyPr vert="horz" lIns="0" tIns="0" rIns="0" bIns="0" rtlCol="0" anchor="t" anchorCtr="0">
            <a:spAutoFit/>
          </a:bodyPr>
          <a:lstStyle/>
          <a:p>
            <a:r>
              <a:rPr lang="en-US"/>
              <a:t>Click to edit Master title style</a:t>
            </a:r>
            <a:endParaRPr lang="en-CA"/>
          </a:p>
        </p:txBody>
      </p:sp>
      <p:sp>
        <p:nvSpPr>
          <p:cNvPr id="6" name="Slide Number Placeholder 5"/>
          <p:cNvSpPr>
            <a:spLocks noGrp="1"/>
          </p:cNvSpPr>
          <p:nvPr>
            <p:ph type="sldNum" sz="quarter" idx="4"/>
          </p:nvPr>
        </p:nvSpPr>
        <p:spPr>
          <a:xfrm>
            <a:off x="3505200" y="4799062"/>
            <a:ext cx="2133600" cy="153888"/>
          </a:xfrm>
          <a:prstGeom prst="rect">
            <a:avLst/>
          </a:prstGeom>
        </p:spPr>
        <p:txBody>
          <a:bodyPr vert="horz" lIns="0" tIns="0" rIns="0" bIns="0" rtlCol="0" anchor="t" anchorCtr="0">
            <a:spAutoFit/>
          </a:bodyPr>
          <a:lstStyle>
            <a:lvl1pPr algn="ctr">
              <a:defRPr sz="1000">
                <a:solidFill>
                  <a:schemeClr val="tx1">
                    <a:tint val="75000"/>
                  </a:schemeClr>
                </a:solidFill>
              </a:defRPr>
            </a:lvl1pPr>
          </a:lstStyle>
          <a:p>
            <a:fld id="{705A8334-9369-44D4-A315-FEF68A97AEA3}" type="slidenum">
              <a:rPr lang="en-CA" smtClean="0"/>
              <a:pPr/>
              <a:t>‹#›</a:t>
            </a:fld>
            <a:endParaRPr lang="en-CA"/>
          </a:p>
        </p:txBody>
      </p:sp>
      <p:sp>
        <p:nvSpPr>
          <p:cNvPr id="10" name="Text Placeholder 9"/>
          <p:cNvSpPr>
            <a:spLocks noGrp="1"/>
          </p:cNvSpPr>
          <p:nvPr>
            <p:ph type="body" idx="1"/>
          </p:nvPr>
        </p:nvSpPr>
        <p:spPr>
          <a:xfrm>
            <a:off x="693093" y="1370474"/>
            <a:ext cx="8229600" cy="196207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5194" y="5540865"/>
            <a:ext cx="495450" cy="204875"/>
          </a:xfrm>
          <a:prstGeom prst="rect">
            <a:avLst/>
          </a:prstGeom>
        </p:spPr>
      </p:pic>
    </p:spTree>
    <p:extLst>
      <p:ext uri="{BB962C8B-B14F-4D97-AF65-F5344CB8AC3E}">
        <p14:creationId xmlns:p14="http://schemas.microsoft.com/office/powerpoint/2010/main" val="654897437"/>
      </p:ext>
    </p:extLst>
  </p:cSld>
  <p:clrMap bg1="lt1" tx1="dk1" bg2="lt2" tx2="dk2" accent1="accent1" accent2="accent2" accent3="accent3" accent4="accent4" accent5="accent5" accent6="accent6" hlink="hlink" folHlink="folHlink"/>
  <p:sldLayoutIdLst>
    <p:sldLayoutId id="2147483684" r:id="rId1"/>
    <p:sldLayoutId id="2147483675" r:id="rId2"/>
  </p:sldLayoutIdLst>
  <p:txStyles>
    <p:titleStyle>
      <a:lvl1pPr algn="l" defTabSz="914400" rtl="0" eaLnBrk="1" latinLnBrk="0" hangingPunct="1">
        <a:lnSpc>
          <a:spcPts val="3300"/>
        </a:lnSpc>
        <a:spcBef>
          <a:spcPct val="0"/>
        </a:spcBef>
        <a:buNone/>
        <a:defRPr sz="3300" kern="1200">
          <a:solidFill>
            <a:srgbClr val="365254"/>
          </a:solidFill>
          <a:latin typeface="+mj-lt"/>
          <a:ea typeface="+mj-ea"/>
          <a:cs typeface="+mj-cs"/>
        </a:defRPr>
      </a:lvl1pPr>
    </p:titleStyle>
    <p:bodyStyle>
      <a:lvl1pPr marL="180975" indent="-180975"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50" indent="-171450" algn="l" defTabSz="914400"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08543"/>
            <a:ext cx="8229600" cy="429092"/>
          </a:xfrm>
          <a:prstGeom prst="rect">
            <a:avLst/>
          </a:prstGeom>
        </p:spPr>
        <p:txBody>
          <a:bodyPr vert="horz" lIns="0" tIns="0" rIns="0" bIns="0" rtlCol="0" anchor="t" anchorCtr="0">
            <a:spAutoFit/>
          </a:bodyPr>
          <a:lstStyle/>
          <a:p>
            <a:r>
              <a:rPr lang="en-US"/>
              <a:t>Click to edit Master title style</a:t>
            </a:r>
            <a:endParaRPr lang="en-CA"/>
          </a:p>
        </p:txBody>
      </p:sp>
      <p:sp>
        <p:nvSpPr>
          <p:cNvPr id="6" name="Slide Number Placeholder 5"/>
          <p:cNvSpPr>
            <a:spLocks noGrp="1"/>
          </p:cNvSpPr>
          <p:nvPr>
            <p:ph type="sldNum" sz="quarter" idx="4"/>
          </p:nvPr>
        </p:nvSpPr>
        <p:spPr>
          <a:xfrm>
            <a:off x="3505200" y="5545583"/>
            <a:ext cx="2133600" cy="153888"/>
          </a:xfrm>
          <a:prstGeom prst="rect">
            <a:avLst/>
          </a:prstGeom>
        </p:spPr>
        <p:txBody>
          <a:bodyPr vert="horz" lIns="0" tIns="0" rIns="0" bIns="0" rtlCol="0" anchor="t" anchorCtr="0">
            <a:spAutoFit/>
          </a:bodyPr>
          <a:lstStyle>
            <a:lvl1pPr algn="ctr">
              <a:defRPr sz="1000">
                <a:solidFill>
                  <a:schemeClr val="tx1">
                    <a:tint val="75000"/>
                  </a:schemeClr>
                </a:solidFill>
              </a:defRPr>
            </a:lvl1pPr>
          </a:lstStyle>
          <a:p>
            <a:fld id="{705A8334-9369-44D4-A315-FEF68A97AEA3}" type="slidenum">
              <a:rPr lang="en-CA" smtClean="0"/>
              <a:pPr/>
              <a:t>‹#›</a:t>
            </a:fld>
            <a:endParaRPr lang="en-CA"/>
          </a:p>
        </p:txBody>
      </p:sp>
      <p:sp>
        <p:nvSpPr>
          <p:cNvPr id="10" name="Text Placeholder 9"/>
          <p:cNvSpPr>
            <a:spLocks noGrp="1"/>
          </p:cNvSpPr>
          <p:nvPr>
            <p:ph type="body" idx="1"/>
          </p:nvPr>
        </p:nvSpPr>
        <p:spPr>
          <a:xfrm>
            <a:off x="693093" y="1583659"/>
            <a:ext cx="8229600" cy="1948867"/>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4" name="Picture 1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465194" y="5540865"/>
            <a:ext cx="495450" cy="204875"/>
          </a:xfrm>
          <a:prstGeom prst="rect">
            <a:avLst/>
          </a:prstGeom>
        </p:spPr>
      </p:pic>
    </p:spTree>
    <p:extLst>
      <p:ext uri="{BB962C8B-B14F-4D97-AF65-F5344CB8AC3E}">
        <p14:creationId xmlns:p14="http://schemas.microsoft.com/office/powerpoint/2010/main" val="20253679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8" r:id="rId32"/>
    <p:sldLayoutId id="2147483719" r:id="rId33"/>
  </p:sldLayoutIdLst>
  <p:txStyles>
    <p:titleStyle>
      <a:lvl1pPr algn="l" defTabSz="914400" rtl="0" eaLnBrk="1" latinLnBrk="0" hangingPunct="1">
        <a:lnSpc>
          <a:spcPts val="3300"/>
        </a:lnSpc>
        <a:spcBef>
          <a:spcPct val="0"/>
        </a:spcBef>
        <a:buNone/>
        <a:defRPr sz="3300" kern="1200">
          <a:solidFill>
            <a:srgbClr val="365254"/>
          </a:solidFill>
          <a:latin typeface="+mj-lt"/>
          <a:ea typeface="+mj-ea"/>
          <a:cs typeface="+mj-cs"/>
        </a:defRPr>
      </a:lvl1pPr>
    </p:titleStyle>
    <p:bodyStyle>
      <a:lvl1pPr marL="180975" indent="-180975"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50" indent="-171450" algn="l" defTabSz="914400"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3C284-362F-262C-FB63-0AA3C0EA4FE3}"/>
              </a:ext>
            </a:extLst>
          </p:cNvPr>
          <p:cNvSpPr>
            <a:spLocks noGrp="1"/>
          </p:cNvSpPr>
          <p:nvPr>
            <p:ph type="title"/>
          </p:nvPr>
        </p:nvSpPr>
        <p:spPr>
          <a:xfrm>
            <a:off x="628650" y="316442"/>
            <a:ext cx="7886700" cy="1148821"/>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07E42DC-E8B1-7777-8E84-427B977FEDA6}"/>
              </a:ext>
            </a:extLst>
          </p:cNvPr>
          <p:cNvSpPr>
            <a:spLocks noGrp="1"/>
          </p:cNvSpPr>
          <p:nvPr>
            <p:ph type="body" idx="1"/>
          </p:nvPr>
        </p:nvSpPr>
        <p:spPr>
          <a:xfrm>
            <a:off x="628650" y="1582208"/>
            <a:ext cx="7886700" cy="377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215D99-C752-F096-7398-336D7B870CC7}"/>
              </a:ext>
            </a:extLst>
          </p:cNvPr>
          <p:cNvSpPr>
            <a:spLocks noGrp="1"/>
          </p:cNvSpPr>
          <p:nvPr>
            <p:ph type="dt" sz="half" idx="2"/>
          </p:nvPr>
        </p:nvSpPr>
        <p:spPr>
          <a:xfrm>
            <a:off x="628650" y="5508837"/>
            <a:ext cx="2057400" cy="316442"/>
          </a:xfrm>
          <a:prstGeom prst="rect">
            <a:avLst/>
          </a:prstGeom>
        </p:spPr>
        <p:txBody>
          <a:bodyPr vert="horz" lIns="91440" tIns="45720" rIns="91440" bIns="45720" rtlCol="0" anchor="ctr"/>
          <a:lstStyle>
            <a:lvl1pPr algn="l">
              <a:defRPr sz="900">
                <a:solidFill>
                  <a:schemeClr val="tx1">
                    <a:tint val="75000"/>
                  </a:schemeClr>
                </a:solidFill>
              </a:defRPr>
            </a:lvl1pPr>
          </a:lstStyle>
          <a:p>
            <a:fld id="{B11831B6-0E44-448A-9367-44F7A0F8579C}" type="datetimeFigureOut">
              <a:rPr lang="en-CA" smtClean="0"/>
              <a:t>2024-12-18</a:t>
            </a:fld>
            <a:endParaRPr lang="en-CA"/>
          </a:p>
        </p:txBody>
      </p:sp>
      <p:sp>
        <p:nvSpPr>
          <p:cNvPr id="5" name="Footer Placeholder 4">
            <a:extLst>
              <a:ext uri="{FF2B5EF4-FFF2-40B4-BE49-F238E27FC236}">
                <a16:creationId xmlns:a16="http://schemas.microsoft.com/office/drawing/2014/main" id="{A0687BCB-6EA9-C732-84C0-CB9BE1DEA710}"/>
              </a:ext>
            </a:extLst>
          </p:cNvPr>
          <p:cNvSpPr>
            <a:spLocks noGrp="1"/>
          </p:cNvSpPr>
          <p:nvPr>
            <p:ph type="ftr" sz="quarter" idx="3"/>
          </p:nvPr>
        </p:nvSpPr>
        <p:spPr>
          <a:xfrm>
            <a:off x="3028950" y="5508837"/>
            <a:ext cx="3086100" cy="31644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A693862-575A-3739-3684-C94BC3E2360F}"/>
              </a:ext>
            </a:extLst>
          </p:cNvPr>
          <p:cNvSpPr>
            <a:spLocks noGrp="1"/>
          </p:cNvSpPr>
          <p:nvPr>
            <p:ph type="sldNum" sz="quarter" idx="4"/>
          </p:nvPr>
        </p:nvSpPr>
        <p:spPr>
          <a:xfrm>
            <a:off x="6457950" y="5508837"/>
            <a:ext cx="2057400" cy="316442"/>
          </a:xfrm>
          <a:prstGeom prst="rect">
            <a:avLst/>
          </a:prstGeom>
        </p:spPr>
        <p:txBody>
          <a:bodyPr vert="horz" lIns="91440" tIns="45720" rIns="91440" bIns="45720" rtlCol="0" anchor="ctr"/>
          <a:lstStyle>
            <a:lvl1pPr algn="r">
              <a:defRPr sz="900">
                <a:solidFill>
                  <a:schemeClr val="tx1">
                    <a:tint val="75000"/>
                  </a:schemeClr>
                </a:solidFill>
              </a:defRPr>
            </a:lvl1pPr>
          </a:lstStyle>
          <a:p>
            <a:fld id="{35A5902B-3829-4B13-A0A5-B36E24AC00BC}" type="slidenum">
              <a:rPr lang="en-CA" smtClean="0"/>
              <a:t>‹#›</a:t>
            </a:fld>
            <a:endParaRPr lang="en-CA"/>
          </a:p>
        </p:txBody>
      </p:sp>
    </p:spTree>
    <p:extLst>
      <p:ext uri="{BB962C8B-B14F-4D97-AF65-F5344CB8AC3E}">
        <p14:creationId xmlns:p14="http://schemas.microsoft.com/office/powerpoint/2010/main" val="50646912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ottawa.ca/en/news-all/new-study-reveals-racial-disparities-breast-cancer-diagnosis-outcomes-canada" TargetMode="External"/><Relationship Id="rId2" Type="http://schemas.openxmlformats.org/officeDocument/2006/relationships/hyperlink" Target="https://www.cbc.ca/listen/live-radio/1-8-your-world-tonight/clip/16106563-election-day-russia-sabotage-breast-cancer-screening" TargetMode="External"/><Relationship Id="rId1" Type="http://schemas.openxmlformats.org/officeDocument/2006/relationships/slideLayout" Target="../slideLayouts/slideLayout2.xml"/><Relationship Id="rId5" Type="http://schemas.openxmlformats.org/officeDocument/2006/relationships/hyperlink" Target="https://infocentral.infoway-inforoute.ca/en/resources/docs/sdoh/2024-sessions/4597-the-experiences-of-indigenous-people-with-cancer-in-saskatchewan-a-patient-oriented-qualitative-study-using-a-sharing-circle" TargetMode="External"/><Relationship Id="rId4" Type="http://schemas.openxmlformats.org/officeDocument/2006/relationships/hyperlink" Target="https://infocentral.infoway-inforoute.ca/en/resources/docs/sdoh/2024-sessions/4595-breast-cancer-incidence-and-mortality-by-age-stage-and-molecular-subtypes-by-race-ethnicity-in-canad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
          <p:cNvSpPr/>
          <p:nvPr/>
        </p:nvSpPr>
        <p:spPr>
          <a:xfrm>
            <a:off x="485332" y="3917704"/>
            <a:ext cx="5962800" cy="1415732"/>
          </a:xfrm>
          <a:prstGeom prst="rect">
            <a:avLst/>
          </a:prstGeom>
          <a:noFill/>
          <a:ln>
            <a:noFill/>
          </a:ln>
        </p:spPr>
        <p:txBody>
          <a:bodyPr spcFirstLastPara="1" wrap="square" lIns="91425" tIns="45700" rIns="91425" bIns="45700" anchor="t" anchorCtr="0">
            <a:spAutoFit/>
          </a:bodyPr>
          <a:lstStyle/>
          <a:p>
            <a:pPr>
              <a:buSzPts val="1800"/>
            </a:pPr>
            <a:r>
              <a:rPr lang="en-CA" sz="1800">
                <a:solidFill>
                  <a:schemeClr val="dk1"/>
                </a:solidFill>
                <a:latin typeface="Calibri" panose="020F0502020204030204" pitchFamily="34" charset="0"/>
                <a:cs typeface="Calibri" panose="020F0502020204030204" pitchFamily="34" charset="0"/>
              </a:rPr>
              <a:t>Monthly SDOH Working Group Zoom Meeting</a:t>
            </a: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Dec 11</a:t>
            </a:r>
            <a:r>
              <a:rPr lang="en-CA" sz="1800" baseline="30000">
                <a:solidFill>
                  <a:schemeClr val="dk1"/>
                </a:solidFill>
                <a:latin typeface="Calibri" panose="020F0502020204030204" pitchFamily="34" charset="0"/>
                <a:cs typeface="Calibri" panose="020F0502020204030204" pitchFamily="34" charset="0"/>
              </a:rPr>
              <a:t>th</a:t>
            </a:r>
            <a:r>
              <a:rPr lang="en-CA" sz="1800">
                <a:solidFill>
                  <a:schemeClr val="dk1"/>
                </a:solidFill>
                <a:latin typeface="Calibri" panose="020F0502020204030204" pitchFamily="34" charset="0"/>
                <a:cs typeface="Calibri" panose="020F0502020204030204" pitchFamily="34" charset="0"/>
              </a:rPr>
              <a:t> - 10 am PT; 11 am MT 1 pm ET</a:t>
            </a:r>
            <a:endParaRPr lang="en-CA">
              <a:latin typeface="Calibri" panose="020F0502020204030204" pitchFamily="34" charset="0"/>
              <a:cs typeface="Calibri" panose="020F0502020204030204" pitchFamily="34" charset="0"/>
            </a:endParaRPr>
          </a:p>
          <a:p>
            <a:pPr>
              <a:buSzPts val="1800"/>
            </a:pPr>
            <a:endParaRPr lang="en-CA" sz="1800">
              <a:solidFill>
                <a:schemeClr val="dk1"/>
              </a:solidFill>
              <a:latin typeface="Calibri" panose="020F0502020204030204" pitchFamily="34" charset="0"/>
              <a:cs typeface="Calibri" panose="020F0502020204030204" pitchFamily="34" charset="0"/>
            </a:endParaRPr>
          </a:p>
          <a:p>
            <a:pPr>
              <a:buSzPts val="1400"/>
            </a:pP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Facilitated by Jennifer Lawson and Brooke Carroll</a:t>
            </a:r>
            <a:endParaRPr lang="en-CA">
              <a:latin typeface="Calibri" panose="020F0502020204030204" pitchFamily="34" charset="0"/>
              <a:cs typeface="Calibri" panose="020F0502020204030204" pitchFamily="34" charset="0"/>
            </a:endParaRPr>
          </a:p>
        </p:txBody>
      </p:sp>
      <p:sp>
        <p:nvSpPr>
          <p:cNvPr id="83" name="Google Shape;83;p1"/>
          <p:cNvSpPr txBox="1"/>
          <p:nvPr/>
        </p:nvSpPr>
        <p:spPr>
          <a:xfrm>
            <a:off x="485332" y="273373"/>
            <a:ext cx="4261826" cy="116586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CA" sz="2400" b="1">
                <a:solidFill>
                  <a:schemeClr val="dk1"/>
                </a:solidFill>
                <a:latin typeface="Calibri" panose="020F0502020204030204" pitchFamily="34" charset="0"/>
                <a:cs typeface="Calibri" panose="020F0502020204030204" pitchFamily="34" charset="0"/>
              </a:rPr>
              <a:t>Social Determinants of Health Working Group</a:t>
            </a:r>
            <a:endParaRPr lang="en-CA">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24E82C9-30F5-DF02-5E55-971B46D92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55" y="1137349"/>
            <a:ext cx="5648290" cy="48062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8F3BA2C-4B03-F6CE-52D8-0610643F2A7A}"/>
              </a:ext>
            </a:extLst>
          </p:cNvPr>
          <p:cNvSpPr txBox="1">
            <a:spLocks/>
          </p:cNvSpPr>
          <p:nvPr/>
        </p:nvSpPr>
        <p:spPr>
          <a:xfrm>
            <a:off x="0" y="0"/>
            <a:ext cx="9144000" cy="1123951"/>
          </a:xfrm>
          <a:prstGeom prst="rect">
            <a:avLst/>
          </a:prstGeom>
          <a:solidFill>
            <a:srgbClr val="00A199"/>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buClrTx/>
              <a:tabLst>
                <a:tab pos="1159669" algn="l"/>
              </a:tabLst>
            </a:pPr>
            <a:r>
              <a:rPr lang="en-US" sz="3200" b="1">
                <a:solidFill>
                  <a:schemeClr val="bg1"/>
                </a:solidFill>
              </a:rPr>
              <a:t>What is the development methodology lifecycle of health data standards?</a:t>
            </a:r>
          </a:p>
        </p:txBody>
      </p:sp>
    </p:spTree>
    <p:extLst>
      <p:ext uri="{BB962C8B-B14F-4D97-AF65-F5344CB8AC3E}">
        <p14:creationId xmlns:p14="http://schemas.microsoft.com/office/powerpoint/2010/main" val="11713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6123-23C1-5C85-4126-7C93D6654443}"/>
              </a:ext>
            </a:extLst>
          </p:cNvPr>
          <p:cNvSpPr>
            <a:spLocks noGrp="1"/>
          </p:cNvSpPr>
          <p:nvPr>
            <p:ph type="title"/>
          </p:nvPr>
        </p:nvSpPr>
        <p:spPr>
          <a:xfrm>
            <a:off x="2536" y="0"/>
            <a:ext cx="9144000" cy="1036412"/>
          </a:xfrm>
          <a:solidFill>
            <a:srgbClr val="00A199"/>
          </a:solidFill>
        </p:spPr>
        <p:txBody>
          <a:bodyPr>
            <a:normAutofit/>
          </a:bodyPr>
          <a:lstStyle/>
          <a:p>
            <a:pPr algn="ctr"/>
            <a:r>
              <a:rPr lang="en-US" sz="3000" b="1">
                <a:solidFill>
                  <a:schemeClr val="bg1"/>
                </a:solidFill>
                <a:latin typeface="+mn-lt"/>
              </a:rPr>
              <a:t>Social Determinants of Health Assessment</a:t>
            </a:r>
          </a:p>
        </p:txBody>
      </p:sp>
      <p:sp>
        <p:nvSpPr>
          <p:cNvPr id="14" name="TextBox 13">
            <a:extLst>
              <a:ext uri="{FF2B5EF4-FFF2-40B4-BE49-F238E27FC236}">
                <a16:creationId xmlns:a16="http://schemas.microsoft.com/office/drawing/2014/main" id="{C19DA0D1-56F1-D2C3-7599-A7E8410217D5}"/>
              </a:ext>
            </a:extLst>
          </p:cNvPr>
          <p:cNvSpPr txBox="1"/>
          <p:nvPr/>
        </p:nvSpPr>
        <p:spPr>
          <a:xfrm>
            <a:off x="734675" y="1204311"/>
            <a:ext cx="5883906" cy="523220"/>
          </a:xfrm>
          <a:prstGeom prst="rect">
            <a:avLst/>
          </a:prstGeom>
          <a:solidFill>
            <a:srgbClr val="EDF7F5"/>
          </a:solidFill>
          <a:ln>
            <a:noFill/>
          </a:ln>
          <a:effectLst>
            <a:outerShdw blurRad="50800" dist="38100" dir="10800000" algn="r" rotWithShape="0">
              <a:prstClr val="black">
                <a:alpha val="40000"/>
              </a:prstClr>
            </a:outerShdw>
          </a:effectLst>
        </p:spPr>
        <p:txBody>
          <a:bodyPr wrap="square" rtlCol="0">
            <a:spAutoFit/>
          </a:bodyPr>
          <a:lstStyle/>
          <a:p>
            <a:pPr defTabSz="914355">
              <a:buClrTx/>
            </a:pPr>
            <a:r>
              <a:rPr lang="en-US" b="1" kern="1200">
                <a:solidFill>
                  <a:prstClr val="black"/>
                </a:solidFill>
                <a:latin typeface="Calibri"/>
                <a:ea typeface="+mn-ea"/>
                <a:cs typeface="+mn-cs"/>
              </a:rPr>
              <a:t>Definition</a:t>
            </a:r>
            <a:r>
              <a:rPr lang="en-US" kern="1200">
                <a:solidFill>
                  <a:prstClr val="black"/>
                </a:solidFill>
                <a:latin typeface="Calibri"/>
                <a:ea typeface="+mn-ea"/>
                <a:cs typeface="+mn-cs"/>
              </a:rPr>
              <a:t>: </a:t>
            </a:r>
            <a:r>
              <a:rPr lang="en-CA" kern="1200">
                <a:solidFill>
                  <a:prstClr val="black"/>
                </a:solidFill>
                <a:latin typeface="Calibri"/>
                <a:ea typeface="+mn-ea"/>
                <a:cs typeface="+mn-cs"/>
              </a:rPr>
              <a:t>A detailed assessment of a person’s needs related to the social determinants of health, including social and demographic information. </a:t>
            </a:r>
            <a:r>
              <a:rPr lang="en-US" kern="1200">
                <a:solidFill>
                  <a:prstClr val="black"/>
                </a:solidFill>
                <a:latin typeface="Calibri"/>
                <a:ea typeface="+mn-ea"/>
                <a:cs typeface="+mn-cs"/>
              </a:rPr>
              <a:t> </a:t>
            </a:r>
          </a:p>
        </p:txBody>
      </p:sp>
      <p:sp>
        <p:nvSpPr>
          <p:cNvPr id="4" name="TextBox 3">
            <a:extLst>
              <a:ext uri="{FF2B5EF4-FFF2-40B4-BE49-F238E27FC236}">
                <a16:creationId xmlns:a16="http://schemas.microsoft.com/office/drawing/2014/main" id="{B2A1C121-E5D5-62A8-EFEB-013418C65AF7}"/>
              </a:ext>
            </a:extLst>
          </p:cNvPr>
          <p:cNvSpPr txBox="1"/>
          <p:nvPr/>
        </p:nvSpPr>
        <p:spPr>
          <a:xfrm>
            <a:off x="770933" y="5717678"/>
            <a:ext cx="5334738" cy="261610"/>
          </a:xfrm>
          <a:prstGeom prst="rect">
            <a:avLst/>
          </a:prstGeom>
          <a:noFill/>
        </p:spPr>
        <p:txBody>
          <a:bodyPr wrap="square" rtlCol="0">
            <a:spAutoFit/>
          </a:bodyPr>
          <a:lstStyle/>
          <a:p>
            <a:r>
              <a:rPr lang="en-CA" sz="1100">
                <a:latin typeface="+mn-lt"/>
              </a:rPr>
              <a:t>* Denotes data elements that under Person Information data category</a:t>
            </a:r>
          </a:p>
        </p:txBody>
      </p:sp>
      <p:grpSp>
        <p:nvGrpSpPr>
          <p:cNvPr id="91" name="Group 90">
            <a:extLst>
              <a:ext uri="{FF2B5EF4-FFF2-40B4-BE49-F238E27FC236}">
                <a16:creationId xmlns:a16="http://schemas.microsoft.com/office/drawing/2014/main" id="{999C6432-0EC2-943B-502C-AFC15638A561}"/>
              </a:ext>
            </a:extLst>
          </p:cNvPr>
          <p:cNvGrpSpPr/>
          <p:nvPr/>
        </p:nvGrpSpPr>
        <p:grpSpPr>
          <a:xfrm>
            <a:off x="7044330" y="3149569"/>
            <a:ext cx="1818211" cy="923330"/>
            <a:chOff x="7357302" y="1038998"/>
            <a:chExt cx="1818211" cy="923330"/>
          </a:xfrm>
        </p:grpSpPr>
        <p:grpSp>
          <p:nvGrpSpPr>
            <p:cNvPr id="19" name="Group 18">
              <a:extLst>
                <a:ext uri="{FF2B5EF4-FFF2-40B4-BE49-F238E27FC236}">
                  <a16:creationId xmlns:a16="http://schemas.microsoft.com/office/drawing/2014/main" id="{C2AACFC6-32E3-150F-53BD-A57D68946C45}"/>
                </a:ext>
              </a:extLst>
            </p:cNvPr>
            <p:cNvGrpSpPr/>
            <p:nvPr/>
          </p:nvGrpSpPr>
          <p:grpSpPr>
            <a:xfrm>
              <a:off x="7357302" y="1038998"/>
              <a:ext cx="1818211" cy="923330"/>
              <a:chOff x="9783986" y="1275412"/>
              <a:chExt cx="2144524" cy="1231107"/>
            </a:xfrm>
          </p:grpSpPr>
          <p:cxnSp>
            <p:nvCxnSpPr>
              <p:cNvPr id="79" name="Straight Connector 78">
                <a:extLst>
                  <a:ext uri="{FF2B5EF4-FFF2-40B4-BE49-F238E27FC236}">
                    <a16:creationId xmlns:a16="http://schemas.microsoft.com/office/drawing/2014/main" id="{CB1A9CA8-43E7-847D-AB89-E0E1694A2709}"/>
                  </a:ext>
                </a:extLst>
              </p:cNvPr>
              <p:cNvCxnSpPr>
                <a:cxnSpLocks/>
              </p:cNvCxnSpPr>
              <p:nvPr/>
            </p:nvCxnSpPr>
            <p:spPr>
              <a:xfrm>
                <a:off x="9783986" y="1462621"/>
                <a:ext cx="3883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33C06E8-F715-D313-9E52-47AE562C2383}"/>
                  </a:ext>
                </a:extLst>
              </p:cNvPr>
              <p:cNvSpPr txBox="1"/>
              <p:nvPr/>
            </p:nvSpPr>
            <p:spPr>
              <a:xfrm>
                <a:off x="10172358" y="1275412"/>
                <a:ext cx="1756152" cy="1231107"/>
              </a:xfrm>
              <a:prstGeom prst="rect">
                <a:avLst/>
              </a:prstGeom>
              <a:noFill/>
            </p:spPr>
            <p:txBody>
              <a:bodyPr wrap="none" rtlCol="0">
                <a:spAutoFit/>
              </a:bodyPr>
              <a:lstStyle/>
              <a:p>
                <a:pPr defTabSz="685783">
                  <a:buClrTx/>
                </a:pPr>
                <a:r>
                  <a:rPr lang="en-US" sz="1350" b="1" kern="1200">
                    <a:solidFill>
                      <a:srgbClr val="FF0000"/>
                    </a:solidFill>
                    <a:latin typeface="Calibri"/>
                    <a:ea typeface="+mn-ea"/>
                    <a:cs typeface="+mn-cs"/>
                  </a:rPr>
                  <a:t>PS-CA v1.0</a:t>
                </a:r>
              </a:p>
              <a:p>
                <a:pPr defTabSz="685783">
                  <a:buClrTx/>
                </a:pPr>
                <a:r>
                  <a:rPr lang="en-US" sz="1350" b="1" kern="1200">
                    <a:solidFill>
                      <a:srgbClr val="0070C0"/>
                    </a:solidFill>
                    <a:latin typeface="Calibri"/>
                    <a:ea typeface="+mn-ea"/>
                    <a:cs typeface="+mn-cs"/>
                  </a:rPr>
                  <a:t>SPARK Tool</a:t>
                </a:r>
              </a:p>
              <a:p>
                <a:pPr defTabSz="685783">
                  <a:buClrTx/>
                </a:pPr>
                <a:r>
                  <a:rPr lang="en-US" sz="1350" b="1" kern="1200">
                    <a:solidFill>
                      <a:srgbClr val="FFC000"/>
                    </a:solidFill>
                    <a:latin typeface="Calibri"/>
                    <a:ea typeface="+mn-ea"/>
                    <a:cs typeface="+mn-cs"/>
                  </a:rPr>
                  <a:t>BC GSSO Standard</a:t>
                </a:r>
              </a:p>
              <a:p>
                <a:pPr defTabSz="685783">
                  <a:buClrTx/>
                </a:pPr>
                <a:r>
                  <a:rPr lang="en-US" sz="1350" b="1" kern="1200">
                    <a:solidFill>
                      <a:schemeClr val="accent6"/>
                    </a:solidFill>
                    <a:latin typeface="Calibri"/>
                    <a:ea typeface="+mn-ea"/>
                    <a:cs typeface="+mn-cs"/>
                  </a:rPr>
                  <a:t>USCDI V5</a:t>
                </a:r>
              </a:p>
            </p:txBody>
          </p:sp>
          <p:cxnSp>
            <p:nvCxnSpPr>
              <p:cNvPr id="83" name="Straight Connector 82">
                <a:extLst>
                  <a:ext uri="{FF2B5EF4-FFF2-40B4-BE49-F238E27FC236}">
                    <a16:creationId xmlns:a16="http://schemas.microsoft.com/office/drawing/2014/main" id="{25707ECE-73F2-BE48-D51E-7DC6F098DB15}"/>
                  </a:ext>
                </a:extLst>
              </p:cNvPr>
              <p:cNvCxnSpPr>
                <a:cxnSpLocks/>
              </p:cNvCxnSpPr>
              <p:nvPr/>
            </p:nvCxnSpPr>
            <p:spPr>
              <a:xfrm>
                <a:off x="9799609" y="1768713"/>
                <a:ext cx="38837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80C6C4-6A23-D2F4-9978-A226ED0A858C}"/>
                  </a:ext>
                </a:extLst>
              </p:cNvPr>
              <p:cNvCxnSpPr>
                <a:cxnSpLocks/>
              </p:cNvCxnSpPr>
              <p:nvPr/>
            </p:nvCxnSpPr>
            <p:spPr>
              <a:xfrm>
                <a:off x="9799609" y="2054463"/>
                <a:ext cx="388372" cy="0"/>
              </a:xfrm>
              <a:prstGeom prst="line">
                <a:avLst/>
              </a:prstGeom>
              <a:ln w="762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D9AD16DA-D517-D40A-268D-FD1EC676D33B}"/>
                </a:ext>
              </a:extLst>
            </p:cNvPr>
            <p:cNvCxnSpPr>
              <a:cxnSpLocks/>
            </p:cNvCxnSpPr>
            <p:nvPr/>
          </p:nvCxnSpPr>
          <p:spPr>
            <a:xfrm>
              <a:off x="7375962" y="1817147"/>
              <a:ext cx="329277"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91DA7BD2-FF9C-A7D9-376E-FF9D34992050}"/>
              </a:ext>
            </a:extLst>
          </p:cNvPr>
          <p:cNvGrpSpPr/>
          <p:nvPr/>
        </p:nvGrpSpPr>
        <p:grpSpPr>
          <a:xfrm>
            <a:off x="770933" y="1799234"/>
            <a:ext cx="5980755" cy="3918444"/>
            <a:chOff x="1157134" y="1839234"/>
            <a:chExt cx="5980755" cy="3918444"/>
          </a:xfrm>
        </p:grpSpPr>
        <p:grpSp>
          <p:nvGrpSpPr>
            <p:cNvPr id="48" name="Group 47">
              <a:extLst>
                <a:ext uri="{FF2B5EF4-FFF2-40B4-BE49-F238E27FC236}">
                  <a16:creationId xmlns:a16="http://schemas.microsoft.com/office/drawing/2014/main" id="{1B279F40-E841-F9D2-2DC2-4DB55578303A}"/>
                </a:ext>
              </a:extLst>
            </p:cNvPr>
            <p:cNvGrpSpPr/>
            <p:nvPr/>
          </p:nvGrpSpPr>
          <p:grpSpPr>
            <a:xfrm>
              <a:off x="1157134" y="1839234"/>
              <a:ext cx="5980755" cy="3918444"/>
              <a:chOff x="2924715" y="1442904"/>
              <a:chExt cx="5980755" cy="3918444"/>
            </a:xfrm>
          </p:grpSpPr>
          <p:sp>
            <p:nvSpPr>
              <p:cNvPr id="13" name="TextBox 12">
                <a:extLst>
                  <a:ext uri="{FF2B5EF4-FFF2-40B4-BE49-F238E27FC236}">
                    <a16:creationId xmlns:a16="http://schemas.microsoft.com/office/drawing/2014/main" id="{34DE959B-F593-692B-697F-BEF38A3A62F5}"/>
                  </a:ext>
                </a:extLst>
              </p:cNvPr>
              <p:cNvSpPr txBox="1"/>
              <p:nvPr/>
            </p:nvSpPr>
            <p:spPr>
              <a:xfrm>
                <a:off x="5324558" y="1442904"/>
                <a:ext cx="1440180" cy="307777"/>
              </a:xfrm>
              <a:prstGeom prst="rect">
                <a:avLst/>
              </a:prstGeom>
              <a:noFill/>
            </p:spPr>
            <p:txBody>
              <a:bodyPr wrap="square" rtlCol="0">
                <a:spAutoFit/>
              </a:bodyPr>
              <a:lstStyle/>
              <a:p>
                <a:pPr defTabSz="914355">
                  <a:buClrTx/>
                </a:pPr>
                <a:r>
                  <a:rPr lang="en-US" b="1" kern="1200">
                    <a:solidFill>
                      <a:prstClr val="black"/>
                    </a:solidFill>
                    <a:latin typeface="Calibri"/>
                    <a:ea typeface="+mn-ea"/>
                    <a:cs typeface="+mn-cs"/>
                  </a:rPr>
                  <a:t>Data elements</a:t>
                </a:r>
              </a:p>
            </p:txBody>
          </p:sp>
          <p:sp>
            <p:nvSpPr>
              <p:cNvPr id="56" name="Left Brace 55">
                <a:extLst>
                  <a:ext uri="{FF2B5EF4-FFF2-40B4-BE49-F238E27FC236}">
                    <a16:creationId xmlns:a16="http://schemas.microsoft.com/office/drawing/2014/main" id="{C63DEBAD-402C-DBB4-9C9F-195F6FA79A23}"/>
                  </a:ext>
                </a:extLst>
              </p:cNvPr>
              <p:cNvSpPr/>
              <p:nvPr/>
            </p:nvSpPr>
            <p:spPr>
              <a:xfrm rot="5400000">
                <a:off x="5737570" y="-472537"/>
                <a:ext cx="429277" cy="4741617"/>
              </a:xfrm>
              <a:prstGeom prst="leftBrace">
                <a:avLst>
                  <a:gd name="adj1" fmla="val 0"/>
                  <a:gd name="adj2" fmla="val 50253"/>
                </a:avLst>
              </a:prstGeom>
              <a:ln>
                <a:solidFill>
                  <a:schemeClr val="accent2"/>
                </a:solidFill>
              </a:ln>
            </p:spPr>
            <p:style>
              <a:lnRef idx="2">
                <a:schemeClr val="accent3"/>
              </a:lnRef>
              <a:fillRef idx="0">
                <a:schemeClr val="accent3"/>
              </a:fillRef>
              <a:effectRef idx="1">
                <a:schemeClr val="accent3"/>
              </a:effectRef>
              <a:fontRef idx="minor">
                <a:schemeClr val="tx1"/>
              </a:fontRef>
            </p:style>
            <p:txBody>
              <a:bodyPr rtlCol="0" anchor="ctr"/>
              <a:lstStyle/>
              <a:p>
                <a:pPr algn="ctr" defTabSz="914355">
                  <a:buClrTx/>
                </a:pPr>
                <a:endParaRPr lang="en-US" sz="1800" kern="1200">
                  <a:solidFill>
                    <a:srgbClr val="000000"/>
                  </a:solidFill>
                  <a:latin typeface="Calibri"/>
                </a:endParaRPr>
              </a:p>
            </p:txBody>
          </p:sp>
          <p:grpSp>
            <p:nvGrpSpPr>
              <p:cNvPr id="174" name="Group 173">
                <a:extLst>
                  <a:ext uri="{FF2B5EF4-FFF2-40B4-BE49-F238E27FC236}">
                    <a16:creationId xmlns:a16="http://schemas.microsoft.com/office/drawing/2014/main" id="{59F8F646-29CF-3857-24A9-12E60D35487C}"/>
                  </a:ext>
                </a:extLst>
              </p:cNvPr>
              <p:cNvGrpSpPr/>
              <p:nvPr/>
            </p:nvGrpSpPr>
            <p:grpSpPr>
              <a:xfrm>
                <a:off x="2924715" y="1985611"/>
                <a:ext cx="5980755" cy="3048505"/>
                <a:chOff x="3899621" y="2580020"/>
                <a:chExt cx="7974342" cy="3649285"/>
              </a:xfrm>
            </p:grpSpPr>
            <p:sp>
              <p:nvSpPr>
                <p:cNvPr id="7" name="Rectangle: Diagonal Corners Rounded 6">
                  <a:extLst>
                    <a:ext uri="{FF2B5EF4-FFF2-40B4-BE49-F238E27FC236}">
                      <a16:creationId xmlns:a16="http://schemas.microsoft.com/office/drawing/2014/main" id="{CFDAE79F-A351-E337-A0CE-3C090444CE72}"/>
                    </a:ext>
                  </a:extLst>
                </p:cNvPr>
                <p:cNvSpPr/>
                <p:nvPr/>
              </p:nvSpPr>
              <p:spPr>
                <a:xfrm>
                  <a:off x="3899621" y="42502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Ethnicity</a:t>
                  </a:r>
                </a:p>
              </p:txBody>
            </p:sp>
            <p:sp>
              <p:nvSpPr>
                <p:cNvPr id="8" name="Rectangle: Diagonal Corners Rounded 7">
                  <a:extLst>
                    <a:ext uri="{FF2B5EF4-FFF2-40B4-BE49-F238E27FC236}">
                      <a16:creationId xmlns:a16="http://schemas.microsoft.com/office/drawing/2014/main" id="{9BAB404C-AEE6-C09C-8B40-12443C1CB6FB}"/>
                    </a:ext>
                  </a:extLst>
                </p:cNvPr>
                <p:cNvSpPr/>
                <p:nvPr/>
              </p:nvSpPr>
              <p:spPr>
                <a:xfrm>
                  <a:off x="3909308" y="547783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Born in Canada Status</a:t>
                  </a:r>
                </a:p>
              </p:txBody>
            </p:sp>
            <p:sp>
              <p:nvSpPr>
                <p:cNvPr id="10" name="Rectangle: Diagonal Corners Rounded 9">
                  <a:extLst>
                    <a:ext uri="{FF2B5EF4-FFF2-40B4-BE49-F238E27FC236}">
                      <a16:creationId xmlns:a16="http://schemas.microsoft.com/office/drawing/2014/main" id="{BE5E6D3A-13DD-C38A-8896-B5AA77AEF296}"/>
                    </a:ext>
                  </a:extLst>
                </p:cNvPr>
                <p:cNvSpPr/>
                <p:nvPr/>
              </p:nvSpPr>
              <p:spPr>
                <a:xfrm>
                  <a:off x="3909308" y="300481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Education Level</a:t>
                  </a:r>
                </a:p>
              </p:txBody>
            </p:sp>
            <p:sp>
              <p:nvSpPr>
                <p:cNvPr id="15" name="Rectangle: Diagonal Corners Rounded 14">
                  <a:extLst>
                    <a:ext uri="{FF2B5EF4-FFF2-40B4-BE49-F238E27FC236}">
                      <a16:creationId xmlns:a16="http://schemas.microsoft.com/office/drawing/2014/main" id="{CD2AB3A2-B9DD-195A-BAF2-31F26C732B57}"/>
                    </a:ext>
                  </a:extLst>
                </p:cNvPr>
                <p:cNvSpPr/>
                <p:nvPr/>
              </p:nvSpPr>
              <p:spPr>
                <a:xfrm>
                  <a:off x="7926070" y="29970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Financial Stability</a:t>
                  </a:r>
                </a:p>
              </p:txBody>
            </p:sp>
            <p:sp>
              <p:nvSpPr>
                <p:cNvPr id="20" name="Rectangle: Diagonal Corners Rounded 19">
                  <a:extLst>
                    <a:ext uri="{FF2B5EF4-FFF2-40B4-BE49-F238E27FC236}">
                      <a16:creationId xmlns:a16="http://schemas.microsoft.com/office/drawing/2014/main" id="{194A480A-B02C-FEAA-F4A9-FB20E04A40BC}"/>
                    </a:ext>
                  </a:extLst>
                </p:cNvPr>
                <p:cNvSpPr/>
                <p:nvPr/>
              </p:nvSpPr>
              <p:spPr>
                <a:xfrm>
                  <a:off x="3899783" y="383508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Racialized Group</a:t>
                  </a:r>
                </a:p>
              </p:txBody>
            </p:sp>
            <p:sp>
              <p:nvSpPr>
                <p:cNvPr id="21" name="Rectangle: Diagonal Corners Rounded 20">
                  <a:extLst>
                    <a:ext uri="{FF2B5EF4-FFF2-40B4-BE49-F238E27FC236}">
                      <a16:creationId xmlns:a16="http://schemas.microsoft.com/office/drawing/2014/main" id="{F804828B-1382-DEF4-6FCC-B4107A205BF2}"/>
                    </a:ext>
                  </a:extLst>
                </p:cNvPr>
                <p:cNvSpPr/>
                <p:nvPr/>
              </p:nvSpPr>
              <p:spPr>
                <a:xfrm>
                  <a:off x="5952623" y="258678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Gender Identity</a:t>
                  </a:r>
                </a:p>
              </p:txBody>
            </p:sp>
            <p:sp>
              <p:nvSpPr>
                <p:cNvPr id="26" name="Rectangle: Diagonal Corners Rounded 25">
                  <a:extLst>
                    <a:ext uri="{FF2B5EF4-FFF2-40B4-BE49-F238E27FC236}">
                      <a16:creationId xmlns:a16="http://schemas.microsoft.com/office/drawing/2014/main" id="{2ABFE13E-9D44-5BC8-8F8F-BB70C35046FE}"/>
                    </a:ext>
                  </a:extLst>
                </p:cNvPr>
                <p:cNvSpPr/>
                <p:nvPr/>
              </p:nvSpPr>
              <p:spPr>
                <a:xfrm>
                  <a:off x="5934295" y="464838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Parameter for Clinical Use</a:t>
                  </a:r>
                </a:p>
              </p:txBody>
            </p:sp>
            <p:sp>
              <p:nvSpPr>
                <p:cNvPr id="9" name="Rectangle: Diagonal Corners Rounded 8">
                  <a:extLst>
                    <a:ext uri="{FF2B5EF4-FFF2-40B4-BE49-F238E27FC236}">
                      <a16:creationId xmlns:a16="http://schemas.microsoft.com/office/drawing/2014/main" id="{C47F5F3D-65AB-E0F6-EB11-EAC22EBAA4B6}"/>
                    </a:ext>
                  </a:extLst>
                </p:cNvPr>
                <p:cNvSpPr/>
                <p:nvPr/>
              </p:nvSpPr>
              <p:spPr>
                <a:xfrm>
                  <a:off x="3909308" y="2595964"/>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Service language</a:t>
                  </a:r>
                </a:p>
              </p:txBody>
            </p:sp>
            <p:sp>
              <p:nvSpPr>
                <p:cNvPr id="11" name="Rectangle: Diagonal Corners Rounded 10">
                  <a:extLst>
                    <a:ext uri="{FF2B5EF4-FFF2-40B4-BE49-F238E27FC236}">
                      <a16:creationId xmlns:a16="http://schemas.microsoft.com/office/drawing/2014/main" id="{5CB4B3A3-BB58-7D9E-ECE4-C3214B37B990}"/>
                    </a:ext>
                  </a:extLst>
                </p:cNvPr>
                <p:cNvSpPr/>
                <p:nvPr/>
              </p:nvSpPr>
              <p:spPr>
                <a:xfrm>
                  <a:off x="3899621" y="466539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Indigenous Identity</a:t>
                  </a:r>
                </a:p>
              </p:txBody>
            </p:sp>
            <p:sp>
              <p:nvSpPr>
                <p:cNvPr id="17" name="Rectangle: Diagonal Corners Rounded 16">
                  <a:extLst>
                    <a:ext uri="{FF2B5EF4-FFF2-40B4-BE49-F238E27FC236}">
                      <a16:creationId xmlns:a16="http://schemas.microsoft.com/office/drawing/2014/main" id="{B668F7B5-9F54-FE4A-FB2D-6F552F027110}"/>
                    </a:ext>
                  </a:extLst>
                </p:cNvPr>
                <p:cNvSpPr/>
                <p:nvPr/>
              </p:nvSpPr>
              <p:spPr>
                <a:xfrm>
                  <a:off x="3899621" y="508055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Religious or spiritual affiliations</a:t>
                  </a:r>
                </a:p>
              </p:txBody>
            </p:sp>
            <p:sp>
              <p:nvSpPr>
                <p:cNvPr id="22" name="Rectangle: Diagonal Corners Rounded 21">
                  <a:extLst>
                    <a:ext uri="{FF2B5EF4-FFF2-40B4-BE49-F238E27FC236}">
                      <a16:creationId xmlns:a16="http://schemas.microsoft.com/office/drawing/2014/main" id="{8F3E8AE7-39B2-4422-C789-68D5D7A74B1C}"/>
                    </a:ext>
                  </a:extLst>
                </p:cNvPr>
                <p:cNvSpPr/>
                <p:nvPr/>
              </p:nvSpPr>
              <p:spPr>
                <a:xfrm>
                  <a:off x="3899621" y="341024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Relationship Status</a:t>
                  </a:r>
                </a:p>
              </p:txBody>
            </p:sp>
            <p:sp>
              <p:nvSpPr>
                <p:cNvPr id="29" name="Rectangle: Diagonal Corners Rounded 28">
                  <a:extLst>
                    <a:ext uri="{FF2B5EF4-FFF2-40B4-BE49-F238E27FC236}">
                      <a16:creationId xmlns:a16="http://schemas.microsoft.com/office/drawing/2014/main" id="{EACF07D1-EB21-7A66-04F9-09FA4A11B8CD}"/>
                    </a:ext>
                  </a:extLst>
                </p:cNvPr>
                <p:cNvSpPr/>
                <p:nvPr/>
              </p:nvSpPr>
              <p:spPr>
                <a:xfrm>
                  <a:off x="5934295" y="423528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Recorded sex or gender</a:t>
                  </a:r>
                </a:p>
              </p:txBody>
            </p:sp>
            <p:sp>
              <p:nvSpPr>
                <p:cNvPr id="30" name="Rectangle: Diagonal Corners Rounded 29">
                  <a:extLst>
                    <a:ext uri="{FF2B5EF4-FFF2-40B4-BE49-F238E27FC236}">
                      <a16:creationId xmlns:a16="http://schemas.microsoft.com/office/drawing/2014/main" id="{804389DD-BDE0-6DE1-D477-432CB6DD4371}"/>
                    </a:ext>
                  </a:extLst>
                </p:cNvPr>
                <p:cNvSpPr/>
                <p:nvPr/>
              </p:nvSpPr>
              <p:spPr>
                <a:xfrm>
                  <a:off x="5934295" y="341023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at Birth</a:t>
                  </a:r>
                </a:p>
              </p:txBody>
            </p:sp>
            <p:sp>
              <p:nvSpPr>
                <p:cNvPr id="31" name="Rectangle: Diagonal Corners Rounded 30">
                  <a:extLst>
                    <a:ext uri="{FF2B5EF4-FFF2-40B4-BE49-F238E27FC236}">
                      <a16:creationId xmlns:a16="http://schemas.microsoft.com/office/drawing/2014/main" id="{840DFB7F-CF41-2D98-597C-6AB2CAF6E2FA}"/>
                    </a:ext>
                  </a:extLst>
                </p:cNvPr>
                <p:cNvSpPr/>
                <p:nvPr/>
              </p:nvSpPr>
              <p:spPr>
                <a:xfrm>
                  <a:off x="3899621" y="590926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Time since arrival in Canada</a:t>
                  </a:r>
                </a:p>
              </p:txBody>
            </p:sp>
            <p:sp>
              <p:nvSpPr>
                <p:cNvPr id="33" name="Rectangle: Diagonal Corners Rounded 32">
                  <a:extLst>
                    <a:ext uri="{FF2B5EF4-FFF2-40B4-BE49-F238E27FC236}">
                      <a16:creationId xmlns:a16="http://schemas.microsoft.com/office/drawing/2014/main" id="{E8B002C1-AC2A-4097-46E0-BAA25B2C46A7}"/>
                    </a:ext>
                  </a:extLst>
                </p:cNvPr>
                <p:cNvSpPr/>
                <p:nvPr/>
              </p:nvSpPr>
              <p:spPr>
                <a:xfrm>
                  <a:off x="7926070" y="258397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Employment Status</a:t>
                  </a:r>
                </a:p>
              </p:txBody>
            </p:sp>
            <p:sp>
              <p:nvSpPr>
                <p:cNvPr id="34" name="Rectangle: Diagonal Corners Rounded 33">
                  <a:extLst>
                    <a:ext uri="{FF2B5EF4-FFF2-40B4-BE49-F238E27FC236}">
                      <a16:creationId xmlns:a16="http://schemas.microsoft.com/office/drawing/2014/main" id="{062241CA-E30D-B68D-29D6-31C57B84D75C}"/>
                    </a:ext>
                  </a:extLst>
                </p:cNvPr>
                <p:cNvSpPr/>
                <p:nvPr/>
              </p:nvSpPr>
              <p:spPr>
                <a:xfrm>
                  <a:off x="9953723" y="510526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Childcare</a:t>
                  </a:r>
                </a:p>
              </p:txBody>
            </p:sp>
            <p:sp>
              <p:nvSpPr>
                <p:cNvPr id="36" name="Rectangle: Diagonal Corners Rounded 35">
                  <a:extLst>
                    <a:ext uri="{FF2B5EF4-FFF2-40B4-BE49-F238E27FC236}">
                      <a16:creationId xmlns:a16="http://schemas.microsoft.com/office/drawing/2014/main" id="{7EDF77C1-4B4A-83C9-CBD0-7E2A3C975D7F}"/>
                    </a:ext>
                  </a:extLst>
                </p:cNvPr>
                <p:cNvSpPr/>
                <p:nvPr/>
              </p:nvSpPr>
              <p:spPr>
                <a:xfrm>
                  <a:off x="9953723" y="258002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Food</a:t>
                  </a:r>
                </a:p>
              </p:txBody>
            </p:sp>
            <p:sp>
              <p:nvSpPr>
                <p:cNvPr id="37" name="Rectangle: Diagonal Corners Rounded 36">
                  <a:extLst>
                    <a:ext uri="{FF2B5EF4-FFF2-40B4-BE49-F238E27FC236}">
                      <a16:creationId xmlns:a16="http://schemas.microsoft.com/office/drawing/2014/main" id="{7AE309DC-FE42-131F-4E84-D63E2A83FB0C}"/>
                    </a:ext>
                  </a:extLst>
                </p:cNvPr>
                <p:cNvSpPr/>
                <p:nvPr/>
              </p:nvSpPr>
              <p:spPr>
                <a:xfrm>
                  <a:off x="7944009" y="425813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Condition</a:t>
                  </a:r>
                </a:p>
              </p:txBody>
            </p:sp>
            <p:sp>
              <p:nvSpPr>
                <p:cNvPr id="38" name="Rectangle: Diagonal Corners Rounded 37">
                  <a:extLst>
                    <a:ext uri="{FF2B5EF4-FFF2-40B4-BE49-F238E27FC236}">
                      <a16:creationId xmlns:a16="http://schemas.microsoft.com/office/drawing/2014/main" id="{E11EB134-5DB9-4988-F5E3-E74799CE4A78}"/>
                    </a:ext>
                  </a:extLst>
                </p:cNvPr>
                <p:cNvSpPr/>
                <p:nvPr/>
              </p:nvSpPr>
              <p:spPr>
                <a:xfrm>
                  <a:off x="9953723" y="344606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Internet</a:t>
                  </a:r>
                </a:p>
              </p:txBody>
            </p:sp>
            <p:sp>
              <p:nvSpPr>
                <p:cNvPr id="39" name="Rectangle: Diagonal Corners Rounded 38">
                  <a:extLst>
                    <a:ext uri="{FF2B5EF4-FFF2-40B4-BE49-F238E27FC236}">
                      <a16:creationId xmlns:a16="http://schemas.microsoft.com/office/drawing/2014/main" id="{619DF5B3-D27A-9C54-BAC7-15B244DF639A}"/>
                    </a:ext>
                  </a:extLst>
                </p:cNvPr>
                <p:cNvSpPr/>
                <p:nvPr/>
              </p:nvSpPr>
              <p:spPr>
                <a:xfrm>
                  <a:off x="7935534" y="3411282"/>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Stability</a:t>
                  </a:r>
                </a:p>
              </p:txBody>
            </p:sp>
            <p:sp>
              <p:nvSpPr>
                <p:cNvPr id="40" name="Rectangle: Diagonal Corners Rounded 39">
                  <a:extLst>
                    <a:ext uri="{FF2B5EF4-FFF2-40B4-BE49-F238E27FC236}">
                      <a16:creationId xmlns:a16="http://schemas.microsoft.com/office/drawing/2014/main" id="{A215C0CF-A079-406B-5C4B-16A66C76207E}"/>
                    </a:ext>
                  </a:extLst>
                </p:cNvPr>
                <p:cNvSpPr/>
                <p:nvPr/>
              </p:nvSpPr>
              <p:spPr>
                <a:xfrm>
                  <a:off x="7944009" y="384326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Composition</a:t>
                  </a:r>
                </a:p>
              </p:txBody>
            </p:sp>
            <p:sp>
              <p:nvSpPr>
                <p:cNvPr id="41" name="Rectangle: Diagonal Corners Rounded 40">
                  <a:extLst>
                    <a:ext uri="{FF2B5EF4-FFF2-40B4-BE49-F238E27FC236}">
                      <a16:creationId xmlns:a16="http://schemas.microsoft.com/office/drawing/2014/main" id="{D8965D1E-D811-B09C-912D-DB63BFF57F87}"/>
                    </a:ext>
                  </a:extLst>
                </p:cNvPr>
                <p:cNvSpPr/>
                <p:nvPr/>
              </p:nvSpPr>
              <p:spPr>
                <a:xfrm>
                  <a:off x="9953723" y="54983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Social Supports</a:t>
                  </a:r>
                </a:p>
              </p:txBody>
            </p:sp>
            <p:sp>
              <p:nvSpPr>
                <p:cNvPr id="43" name="Rectangle: Diagonal Corners Rounded 42">
                  <a:extLst>
                    <a:ext uri="{FF2B5EF4-FFF2-40B4-BE49-F238E27FC236}">
                      <a16:creationId xmlns:a16="http://schemas.microsoft.com/office/drawing/2014/main" id="{F4C452F7-0EE6-14C5-831F-CB68FADC5E7E}"/>
                    </a:ext>
                  </a:extLst>
                </p:cNvPr>
                <p:cNvSpPr/>
                <p:nvPr/>
              </p:nvSpPr>
              <p:spPr>
                <a:xfrm>
                  <a:off x="9953723" y="589677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Legal History</a:t>
                  </a:r>
                </a:p>
              </p:txBody>
            </p:sp>
            <p:sp>
              <p:nvSpPr>
                <p:cNvPr id="44" name="Rectangle: Diagonal Corners Rounded 43">
                  <a:extLst>
                    <a:ext uri="{FF2B5EF4-FFF2-40B4-BE49-F238E27FC236}">
                      <a16:creationId xmlns:a16="http://schemas.microsoft.com/office/drawing/2014/main" id="{66ECB960-0BD6-1D40-6424-4376F168E090}"/>
                    </a:ext>
                  </a:extLst>
                </p:cNvPr>
                <p:cNvSpPr/>
                <p:nvPr/>
              </p:nvSpPr>
              <p:spPr>
                <a:xfrm>
                  <a:off x="9953723" y="301304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Medication</a:t>
                  </a:r>
                </a:p>
              </p:txBody>
            </p:sp>
            <p:sp>
              <p:nvSpPr>
                <p:cNvPr id="45" name="Rectangle: Diagonal Corners Rounded 44">
                  <a:extLst>
                    <a:ext uri="{FF2B5EF4-FFF2-40B4-BE49-F238E27FC236}">
                      <a16:creationId xmlns:a16="http://schemas.microsoft.com/office/drawing/2014/main" id="{C3D5082F-1083-0089-AB53-24FAA23DCC81}"/>
                    </a:ext>
                  </a:extLst>
                </p:cNvPr>
                <p:cNvSpPr/>
                <p:nvPr/>
              </p:nvSpPr>
              <p:spPr>
                <a:xfrm>
                  <a:off x="9953723" y="38600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a Phone</a:t>
                  </a:r>
                </a:p>
              </p:txBody>
            </p:sp>
            <p:sp>
              <p:nvSpPr>
                <p:cNvPr id="47" name="Rectangle: Diagonal Corners Rounded 46">
                  <a:extLst>
                    <a:ext uri="{FF2B5EF4-FFF2-40B4-BE49-F238E27FC236}">
                      <a16:creationId xmlns:a16="http://schemas.microsoft.com/office/drawing/2014/main" id="{55539362-B85A-D0B6-68E6-3EDAAC9B24EB}"/>
                    </a:ext>
                  </a:extLst>
                </p:cNvPr>
                <p:cNvSpPr/>
                <p:nvPr/>
              </p:nvSpPr>
              <p:spPr>
                <a:xfrm>
                  <a:off x="9953723" y="42745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Transportation</a:t>
                  </a:r>
                </a:p>
              </p:txBody>
            </p:sp>
            <p:sp>
              <p:nvSpPr>
                <p:cNvPr id="50" name="Rectangle: Diagonal Corners Rounded 49">
                  <a:extLst>
                    <a:ext uri="{FF2B5EF4-FFF2-40B4-BE49-F238E27FC236}">
                      <a16:creationId xmlns:a16="http://schemas.microsoft.com/office/drawing/2014/main" id="{964D7B65-78D3-709F-61BB-35B4940402D7}"/>
                    </a:ext>
                  </a:extLst>
                </p:cNvPr>
                <p:cNvSpPr/>
                <p:nvPr/>
              </p:nvSpPr>
              <p:spPr>
                <a:xfrm>
                  <a:off x="9953723" y="469236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Utilities</a:t>
                  </a:r>
                </a:p>
              </p:txBody>
            </p:sp>
            <p:sp>
              <p:nvSpPr>
                <p:cNvPr id="51" name="Rectangle: Diagonal Corners Rounded 50">
                  <a:extLst>
                    <a:ext uri="{FF2B5EF4-FFF2-40B4-BE49-F238E27FC236}">
                      <a16:creationId xmlns:a16="http://schemas.microsoft.com/office/drawing/2014/main" id="{F236BCDC-E4E5-D340-BFA2-42824D67D0EB}"/>
                    </a:ext>
                  </a:extLst>
                </p:cNvPr>
                <p:cNvSpPr/>
                <p:nvPr/>
              </p:nvSpPr>
              <p:spPr>
                <a:xfrm>
                  <a:off x="5934295" y="29848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Sexual orientation</a:t>
                  </a:r>
                </a:p>
              </p:txBody>
            </p:sp>
            <p:grpSp>
              <p:nvGrpSpPr>
                <p:cNvPr id="24" name="Group 23">
                  <a:extLst>
                    <a:ext uri="{FF2B5EF4-FFF2-40B4-BE49-F238E27FC236}">
                      <a16:creationId xmlns:a16="http://schemas.microsoft.com/office/drawing/2014/main" id="{4E2B4EDF-A850-86FE-023D-A402C30B4859}"/>
                    </a:ext>
                  </a:extLst>
                </p:cNvPr>
                <p:cNvGrpSpPr/>
                <p:nvPr/>
              </p:nvGrpSpPr>
              <p:grpSpPr>
                <a:xfrm>
                  <a:off x="3909308" y="2900060"/>
                  <a:ext cx="776744" cy="0"/>
                  <a:chOff x="5043117" y="1730400"/>
                  <a:chExt cx="776744" cy="0"/>
                </a:xfrm>
              </p:grpSpPr>
              <p:cxnSp>
                <p:nvCxnSpPr>
                  <p:cNvPr id="145" name="Straight Connector 144">
                    <a:extLst>
                      <a:ext uri="{FF2B5EF4-FFF2-40B4-BE49-F238E27FC236}">
                        <a16:creationId xmlns:a16="http://schemas.microsoft.com/office/drawing/2014/main" id="{30A30C17-A6AF-9927-45F8-0CC431C0BDD8}"/>
                      </a:ext>
                    </a:extLst>
                  </p:cNvPr>
                  <p:cNvCxnSpPr>
                    <a:cxnSpLocks/>
                  </p:cNvCxnSpPr>
                  <p:nvPr/>
                </p:nvCxnSpPr>
                <p:spPr>
                  <a:xfrm>
                    <a:off x="5043117" y="1730400"/>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ECDC48D-1A80-BD8B-2AF7-8C32ED5A99C6}"/>
                      </a:ext>
                    </a:extLst>
                  </p:cNvPr>
                  <p:cNvCxnSpPr>
                    <a:cxnSpLocks/>
                  </p:cNvCxnSpPr>
                  <p:nvPr/>
                </p:nvCxnSpPr>
                <p:spPr>
                  <a:xfrm>
                    <a:off x="5431489" y="173040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FB92BFC6-ABF6-7ADC-F2D6-014979BA62E1}"/>
                    </a:ext>
                  </a:extLst>
                </p:cNvPr>
                <p:cNvGrpSpPr/>
                <p:nvPr/>
              </p:nvGrpSpPr>
              <p:grpSpPr>
                <a:xfrm>
                  <a:off x="5977746" y="2892185"/>
                  <a:ext cx="1158766" cy="4968"/>
                  <a:chOff x="3831050" y="-450557"/>
                  <a:chExt cx="1158766" cy="4968"/>
                </a:xfrm>
              </p:grpSpPr>
              <p:cxnSp>
                <p:nvCxnSpPr>
                  <p:cNvPr id="55" name="Straight Connector 54">
                    <a:extLst>
                      <a:ext uri="{FF2B5EF4-FFF2-40B4-BE49-F238E27FC236}">
                        <a16:creationId xmlns:a16="http://schemas.microsoft.com/office/drawing/2014/main" id="{3D2F6448-98EC-0E63-53CA-4C2B943964EE}"/>
                      </a:ext>
                    </a:extLst>
                  </p:cNvPr>
                  <p:cNvCxnSpPr>
                    <a:cxnSpLocks/>
                  </p:cNvCxnSpPr>
                  <p:nvPr/>
                </p:nvCxnSpPr>
                <p:spPr>
                  <a:xfrm>
                    <a:off x="3831050" y="-450557"/>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4AD9FF1-549B-5DCB-0D33-1ABB97D61861}"/>
                      </a:ext>
                    </a:extLst>
                  </p:cNvPr>
                  <p:cNvCxnSpPr>
                    <a:cxnSpLocks/>
                  </p:cNvCxnSpPr>
                  <p:nvPr/>
                </p:nvCxnSpPr>
                <p:spPr>
                  <a:xfrm>
                    <a:off x="4213072" y="-450427"/>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8F4CD02-65FC-AA62-8749-23E6EFE9A99D}"/>
                      </a:ext>
                    </a:extLst>
                  </p:cNvPr>
                  <p:cNvCxnSpPr>
                    <a:cxnSpLocks/>
                  </p:cNvCxnSpPr>
                  <p:nvPr/>
                </p:nvCxnSpPr>
                <p:spPr>
                  <a:xfrm>
                    <a:off x="4601444" y="-445589"/>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3ED3DE57-589F-7586-AA08-E9EC58D5B507}"/>
                    </a:ext>
                  </a:extLst>
                </p:cNvPr>
                <p:cNvCxnSpPr>
                  <a:cxnSpLocks/>
                </p:cNvCxnSpPr>
                <p:nvPr/>
              </p:nvCxnSpPr>
              <p:spPr>
                <a:xfrm>
                  <a:off x="10363015" y="457247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3F75576-CFCC-0074-C459-47765C53485F}"/>
                    </a:ext>
                  </a:extLst>
                </p:cNvPr>
                <p:cNvCxnSpPr>
                  <a:cxnSpLocks/>
                </p:cNvCxnSpPr>
                <p:nvPr/>
              </p:nvCxnSpPr>
              <p:spPr>
                <a:xfrm>
                  <a:off x="10348736" y="3309351"/>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745A5A0-C7A0-F617-43CE-4FA5D05819CB}"/>
                    </a:ext>
                  </a:extLst>
                </p:cNvPr>
                <p:cNvCxnSpPr>
                  <a:cxnSpLocks/>
                </p:cNvCxnSpPr>
                <p:nvPr/>
              </p:nvCxnSpPr>
              <p:spPr>
                <a:xfrm>
                  <a:off x="10363015" y="415723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09EBA84-87CC-9068-C88B-A28FE7D39EB2}"/>
                    </a:ext>
                  </a:extLst>
                </p:cNvPr>
                <p:cNvCxnSpPr>
                  <a:cxnSpLocks/>
                </p:cNvCxnSpPr>
                <p:nvPr/>
              </p:nvCxnSpPr>
              <p:spPr>
                <a:xfrm>
                  <a:off x="10363015" y="3752398"/>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18DA49F-0766-E404-D902-4C11C6EC6924}"/>
                    </a:ext>
                  </a:extLst>
                </p:cNvPr>
                <p:cNvCxnSpPr>
                  <a:cxnSpLocks/>
                </p:cNvCxnSpPr>
                <p:nvPr/>
              </p:nvCxnSpPr>
              <p:spPr>
                <a:xfrm>
                  <a:off x="10363015" y="499147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7764708-9B75-31AC-C066-AC656B6875BE}"/>
                    </a:ext>
                  </a:extLst>
                </p:cNvPr>
                <p:cNvCxnSpPr>
                  <a:cxnSpLocks/>
                </p:cNvCxnSpPr>
                <p:nvPr/>
              </p:nvCxnSpPr>
              <p:spPr>
                <a:xfrm>
                  <a:off x="3908413" y="3706843"/>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4404F68-B112-1CB1-E461-633CEB3B0CED}"/>
                    </a:ext>
                  </a:extLst>
                </p:cNvPr>
                <p:cNvCxnSpPr>
                  <a:cxnSpLocks/>
                </p:cNvCxnSpPr>
                <p:nvPr/>
              </p:nvCxnSpPr>
              <p:spPr>
                <a:xfrm>
                  <a:off x="10342095" y="5401132"/>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28A9EC5-A34E-E574-488F-5396777E95B3}"/>
                    </a:ext>
                  </a:extLst>
                </p:cNvPr>
                <p:cNvCxnSpPr>
                  <a:cxnSpLocks/>
                </p:cNvCxnSpPr>
                <p:nvPr/>
              </p:nvCxnSpPr>
              <p:spPr>
                <a:xfrm>
                  <a:off x="8312776" y="370778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121B770-E8DD-EE38-EA5A-F7FD00FD5AD6}"/>
                    </a:ext>
                  </a:extLst>
                </p:cNvPr>
                <p:cNvCxnSpPr>
                  <a:cxnSpLocks/>
                </p:cNvCxnSpPr>
                <p:nvPr/>
              </p:nvCxnSpPr>
              <p:spPr>
                <a:xfrm>
                  <a:off x="8328871" y="456526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5012BD2-71BA-DFAA-5303-22C3E67A4A58}"/>
                    </a:ext>
                  </a:extLst>
                </p:cNvPr>
                <p:cNvCxnSpPr>
                  <a:cxnSpLocks/>
                </p:cNvCxnSpPr>
                <p:nvPr/>
              </p:nvCxnSpPr>
              <p:spPr>
                <a:xfrm>
                  <a:off x="8345913" y="414471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054864E-2B22-C44F-0760-4DF80951C714}"/>
                    </a:ext>
                  </a:extLst>
                </p:cNvPr>
                <p:cNvCxnSpPr>
                  <a:cxnSpLocks/>
                </p:cNvCxnSpPr>
                <p:nvPr/>
              </p:nvCxnSpPr>
              <p:spPr>
                <a:xfrm>
                  <a:off x="8296019" y="329464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99A15F1-31FC-B8DE-ED8E-D67580A60D3F}"/>
                    </a:ext>
                  </a:extLst>
                </p:cNvPr>
                <p:cNvCxnSpPr>
                  <a:cxnSpLocks/>
                </p:cNvCxnSpPr>
                <p:nvPr/>
              </p:nvCxnSpPr>
              <p:spPr>
                <a:xfrm>
                  <a:off x="4297680" y="413354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6F61143-053A-1617-2DBC-308BDAC729E1}"/>
                    </a:ext>
                  </a:extLst>
                </p:cNvPr>
                <p:cNvCxnSpPr>
                  <a:cxnSpLocks/>
                </p:cNvCxnSpPr>
                <p:nvPr/>
              </p:nvCxnSpPr>
              <p:spPr>
                <a:xfrm>
                  <a:off x="4282184" y="621299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5567014-C0B1-A1DA-D3A1-E44C70A343A1}"/>
                    </a:ext>
                  </a:extLst>
                </p:cNvPr>
                <p:cNvCxnSpPr>
                  <a:cxnSpLocks/>
                </p:cNvCxnSpPr>
                <p:nvPr/>
              </p:nvCxnSpPr>
              <p:spPr>
                <a:xfrm>
                  <a:off x="6322667" y="329329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A6CCC41-ACB2-4165-3EA6-A9B8A51111EA}"/>
                    </a:ext>
                  </a:extLst>
                </p:cNvPr>
                <p:cNvCxnSpPr>
                  <a:cxnSpLocks/>
                </p:cNvCxnSpPr>
                <p:nvPr/>
              </p:nvCxnSpPr>
              <p:spPr>
                <a:xfrm>
                  <a:off x="6711039" y="3284188"/>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0C72C82-8295-5F01-73A4-56FA06F6CA47}"/>
                    </a:ext>
                  </a:extLst>
                </p:cNvPr>
                <p:cNvCxnSpPr>
                  <a:cxnSpLocks/>
                </p:cNvCxnSpPr>
                <p:nvPr/>
              </p:nvCxnSpPr>
              <p:spPr>
                <a:xfrm>
                  <a:off x="4299973" y="454610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5AE6934-1AF5-4777-86D8-47A41EBE2A24}"/>
                  </a:ext>
                </a:extLst>
              </p:cNvPr>
              <p:cNvGrpSpPr/>
              <p:nvPr/>
            </p:nvGrpSpPr>
            <p:grpSpPr>
              <a:xfrm>
                <a:off x="4436030" y="4060850"/>
                <a:ext cx="1440180" cy="276444"/>
                <a:chOff x="4436030" y="4060850"/>
                <a:chExt cx="1440180" cy="276444"/>
              </a:xfrm>
            </p:grpSpPr>
            <p:sp>
              <p:nvSpPr>
                <p:cNvPr id="3" name="Rectangle: Diagonal Corners Rounded 2">
                  <a:extLst>
                    <a:ext uri="{FF2B5EF4-FFF2-40B4-BE49-F238E27FC236}">
                      <a16:creationId xmlns:a16="http://schemas.microsoft.com/office/drawing/2014/main" id="{D9CCA132-8341-1001-5B0C-8D1B490DF804}"/>
                    </a:ext>
                  </a:extLst>
                </p:cNvPr>
                <p:cNvSpPr/>
                <p:nvPr/>
              </p:nvSpPr>
              <p:spPr>
                <a:xfrm>
                  <a:off x="4436030" y="4060850"/>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Name used*</a:t>
                  </a:r>
                </a:p>
              </p:txBody>
            </p:sp>
            <p:cxnSp>
              <p:nvCxnSpPr>
                <p:cNvPr id="12" name="Straight Connector 11">
                  <a:extLst>
                    <a:ext uri="{FF2B5EF4-FFF2-40B4-BE49-F238E27FC236}">
                      <a16:creationId xmlns:a16="http://schemas.microsoft.com/office/drawing/2014/main" id="{C1A61027-89A2-1A0C-6070-A42AC33B5EB2}"/>
                    </a:ext>
                  </a:extLst>
                </p:cNvPr>
                <p:cNvCxnSpPr>
                  <a:cxnSpLocks/>
                </p:cNvCxnSpPr>
                <p:nvPr/>
              </p:nvCxnSpPr>
              <p:spPr>
                <a:xfrm>
                  <a:off x="5078016" y="4327460"/>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6528FCE9-8A50-7296-F0E1-E589723278E0}"/>
                  </a:ext>
                </a:extLst>
              </p:cNvPr>
              <p:cNvCxnSpPr>
                <a:cxnSpLocks/>
              </p:cNvCxnSpPr>
              <p:nvPr/>
            </p:nvCxnSpPr>
            <p:spPr>
              <a:xfrm>
                <a:off x="3223497" y="3974839"/>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6B89C8-CDFE-0BE2-6B89-478BF989B8CF}"/>
                  </a:ext>
                </a:extLst>
              </p:cNvPr>
              <p:cNvCxnSpPr>
                <a:cxnSpLocks/>
              </p:cNvCxnSpPr>
              <p:nvPr/>
            </p:nvCxnSpPr>
            <p:spPr>
              <a:xfrm>
                <a:off x="3212923" y="466236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D7AB70-11B3-A87D-32A7-602955653070}"/>
                  </a:ext>
                </a:extLst>
              </p:cNvPr>
              <p:cNvCxnSpPr>
                <a:cxnSpLocks/>
              </p:cNvCxnSpPr>
              <p:nvPr/>
            </p:nvCxnSpPr>
            <p:spPr>
              <a:xfrm>
                <a:off x="3215995" y="2594030"/>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2195C7-F876-573C-2B90-119813A1A9F9}"/>
                  </a:ext>
                </a:extLst>
              </p:cNvPr>
              <p:cNvCxnSpPr>
                <a:cxnSpLocks/>
              </p:cNvCxnSpPr>
              <p:nvPr/>
            </p:nvCxnSpPr>
            <p:spPr>
              <a:xfrm>
                <a:off x="3223497" y="432631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Rectangle: Diagonal Corners Rounded 45">
                <a:extLst>
                  <a:ext uri="{FF2B5EF4-FFF2-40B4-BE49-F238E27FC236}">
                    <a16:creationId xmlns:a16="http://schemas.microsoft.com/office/drawing/2014/main" id="{705A8C34-6454-7AC7-F8E8-D9CD6DFFFDC1}"/>
                  </a:ext>
                </a:extLst>
              </p:cNvPr>
              <p:cNvSpPr/>
              <p:nvPr/>
            </p:nvSpPr>
            <p:spPr>
              <a:xfrm>
                <a:off x="4436030" y="3040884"/>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30" b="1" kern="1200">
                    <a:solidFill>
                      <a:srgbClr val="365254">
                        <a:lumMod val="50000"/>
                      </a:srgbClr>
                    </a:solidFill>
                    <a:latin typeface="Calibri"/>
                  </a:rPr>
                  <a:t>Gender Used</a:t>
                </a:r>
              </a:p>
            </p:txBody>
          </p:sp>
          <p:cxnSp>
            <p:nvCxnSpPr>
              <p:cNvPr id="52" name="Straight Connector 51">
                <a:extLst>
                  <a:ext uri="{FF2B5EF4-FFF2-40B4-BE49-F238E27FC236}">
                    <a16:creationId xmlns:a16="http://schemas.microsoft.com/office/drawing/2014/main" id="{0DA34A32-958D-5F4D-FF15-6C10F6911D5F}"/>
                  </a:ext>
                </a:extLst>
              </p:cNvPr>
              <p:cNvCxnSpPr>
                <a:cxnSpLocks/>
              </p:cNvCxnSpPr>
              <p:nvPr/>
            </p:nvCxnSpPr>
            <p:spPr>
              <a:xfrm>
                <a:off x="5046062" y="329298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833AC5-252B-A67F-BDB2-9C870F7AA5A7}"/>
                  </a:ext>
                </a:extLst>
              </p:cNvPr>
              <p:cNvCxnSpPr>
                <a:cxnSpLocks/>
              </p:cNvCxnSpPr>
              <p:nvPr/>
            </p:nvCxnSpPr>
            <p:spPr>
              <a:xfrm>
                <a:off x="4742000" y="2927693"/>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AA8384-1D1D-946B-046D-6C1281F32420}"/>
                  </a:ext>
                </a:extLst>
              </p:cNvPr>
              <p:cNvCxnSpPr>
                <a:cxnSpLocks/>
              </p:cNvCxnSpPr>
              <p:nvPr/>
            </p:nvCxnSpPr>
            <p:spPr>
              <a:xfrm>
                <a:off x="5033279" y="2928657"/>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4EC058-CEDD-A0CB-50EB-19769C45D490}"/>
                  </a:ext>
                </a:extLst>
              </p:cNvPr>
              <p:cNvCxnSpPr>
                <a:cxnSpLocks/>
              </p:cNvCxnSpPr>
              <p:nvPr/>
            </p:nvCxnSpPr>
            <p:spPr>
              <a:xfrm>
                <a:off x="5067493" y="361683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6826CBC-7E65-F5C3-ABAE-684FE101218C}"/>
                  </a:ext>
                </a:extLst>
              </p:cNvPr>
              <p:cNvCxnSpPr>
                <a:cxnSpLocks/>
              </p:cNvCxnSpPr>
              <p:nvPr/>
            </p:nvCxnSpPr>
            <p:spPr>
              <a:xfrm>
                <a:off x="5067493" y="3964493"/>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504825-FBB0-9E36-4B34-A1DA09C6DD57}"/>
                  </a:ext>
                </a:extLst>
              </p:cNvPr>
              <p:cNvCxnSpPr>
                <a:cxnSpLocks/>
              </p:cNvCxnSpPr>
              <p:nvPr/>
            </p:nvCxnSpPr>
            <p:spPr>
              <a:xfrm>
                <a:off x="7756571" y="467990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2C0DBB-14A8-A5A1-B55F-7DFE735A0FF2}"/>
                  </a:ext>
                </a:extLst>
              </p:cNvPr>
              <p:cNvGrpSpPr/>
              <p:nvPr/>
            </p:nvGrpSpPr>
            <p:grpSpPr>
              <a:xfrm>
                <a:off x="4436030" y="4417331"/>
                <a:ext cx="1440180" cy="276444"/>
                <a:chOff x="4436030" y="4417331"/>
                <a:chExt cx="1440180" cy="276444"/>
              </a:xfrm>
            </p:grpSpPr>
            <p:sp>
              <p:nvSpPr>
                <p:cNvPr id="67" name="Rectangle: Diagonal Corners Rounded 66">
                  <a:extLst>
                    <a:ext uri="{FF2B5EF4-FFF2-40B4-BE49-F238E27FC236}">
                      <a16:creationId xmlns:a16="http://schemas.microsoft.com/office/drawing/2014/main" id="{AAB1CF60-53E0-F5C2-0813-153ABF2EA0C5}"/>
                    </a:ext>
                  </a:extLst>
                </p:cNvPr>
                <p:cNvSpPr/>
                <p:nvPr/>
              </p:nvSpPr>
              <p:spPr>
                <a:xfrm>
                  <a:off x="4436030" y="4417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Personal Pronouns*</a:t>
                  </a:r>
                </a:p>
              </p:txBody>
            </p:sp>
            <p:cxnSp>
              <p:nvCxnSpPr>
                <p:cNvPr id="68" name="Straight Connector 67">
                  <a:extLst>
                    <a:ext uri="{FF2B5EF4-FFF2-40B4-BE49-F238E27FC236}">
                      <a16:creationId xmlns:a16="http://schemas.microsoft.com/office/drawing/2014/main" id="{C356DE26-0A92-F4A5-7238-3524F79CA643}"/>
                    </a:ext>
                  </a:extLst>
                </p:cNvPr>
                <p:cNvCxnSpPr>
                  <a:cxnSpLocks/>
                </p:cNvCxnSpPr>
                <p:nvPr/>
              </p:nvCxnSpPr>
              <p:spPr>
                <a:xfrm>
                  <a:off x="5078016" y="4675122"/>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A41DD837-6750-33A8-DC4A-253977628DE6}"/>
                  </a:ext>
                </a:extLst>
              </p:cNvPr>
              <p:cNvCxnSpPr>
                <a:cxnSpLocks/>
              </p:cNvCxnSpPr>
              <p:nvPr/>
            </p:nvCxnSpPr>
            <p:spPr>
              <a:xfrm>
                <a:off x="6222014" y="224543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CCFC8F9-6BD2-4F57-2FBA-98E8FD13A46A}"/>
                  </a:ext>
                </a:extLst>
              </p:cNvPr>
              <p:cNvCxnSpPr>
                <a:cxnSpLocks/>
              </p:cNvCxnSpPr>
              <p:nvPr/>
            </p:nvCxnSpPr>
            <p:spPr>
              <a:xfrm>
                <a:off x="7764410" y="2237684"/>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Diagonal Corners Rounded 4">
                <a:extLst>
                  <a:ext uri="{FF2B5EF4-FFF2-40B4-BE49-F238E27FC236}">
                    <a16:creationId xmlns:a16="http://schemas.microsoft.com/office/drawing/2014/main" id="{FC5A796C-D8D3-AC1F-368A-DE4F871ED410}"/>
                  </a:ext>
                </a:extLst>
              </p:cNvPr>
              <p:cNvSpPr/>
              <p:nvPr/>
            </p:nvSpPr>
            <p:spPr>
              <a:xfrm>
                <a:off x="5951649" y="3716697"/>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Income</a:t>
                </a:r>
              </a:p>
            </p:txBody>
          </p:sp>
          <p:sp>
            <p:nvSpPr>
              <p:cNvPr id="6" name="Rectangle: Diagonal Corners Rounded 5">
                <a:extLst>
                  <a:ext uri="{FF2B5EF4-FFF2-40B4-BE49-F238E27FC236}">
                    <a16:creationId xmlns:a16="http://schemas.microsoft.com/office/drawing/2014/main" id="{9ADCB23D-AFF5-6FB9-7FD9-8BF44606BDEE}"/>
                  </a:ext>
                </a:extLst>
              </p:cNvPr>
              <p:cNvSpPr/>
              <p:nvPr/>
            </p:nvSpPr>
            <p:spPr>
              <a:xfrm>
                <a:off x="7465290" y="5093996"/>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Experience with Interpersonal Violence</a:t>
                </a:r>
              </a:p>
            </p:txBody>
          </p:sp>
          <p:sp>
            <p:nvSpPr>
              <p:cNvPr id="35" name="Rectangle: Diagonal Corners Rounded 34">
                <a:extLst>
                  <a:ext uri="{FF2B5EF4-FFF2-40B4-BE49-F238E27FC236}">
                    <a16:creationId xmlns:a16="http://schemas.microsoft.com/office/drawing/2014/main" id="{8BA81FFF-8D31-E44C-58D3-B3F8188D0B88}"/>
                  </a:ext>
                </a:extLst>
              </p:cNvPr>
              <p:cNvSpPr/>
              <p:nvPr/>
            </p:nvSpPr>
            <p:spPr>
              <a:xfrm>
                <a:off x="4436030" y="4756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 No Fixed Address Flag*</a:t>
                </a:r>
              </a:p>
            </p:txBody>
          </p:sp>
        </p:grpSp>
        <p:cxnSp>
          <p:nvCxnSpPr>
            <p:cNvPr id="77" name="Straight Connector 76">
              <a:extLst>
                <a:ext uri="{FF2B5EF4-FFF2-40B4-BE49-F238E27FC236}">
                  <a16:creationId xmlns:a16="http://schemas.microsoft.com/office/drawing/2014/main" id="{4A0969DE-F498-3F61-BF32-FCEA6C78E49D}"/>
                </a:ext>
              </a:extLst>
            </p:cNvPr>
            <p:cNvCxnSpPr>
              <a:cxnSpLocks/>
            </p:cNvCxnSpPr>
            <p:nvPr/>
          </p:nvCxnSpPr>
          <p:spPr>
            <a:xfrm>
              <a:off x="1746957" y="402435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CE2E9E-018A-A83D-B164-8169731E45CF}"/>
                </a:ext>
              </a:extLst>
            </p:cNvPr>
            <p:cNvCxnSpPr>
              <a:cxnSpLocks/>
            </p:cNvCxnSpPr>
            <p:nvPr/>
          </p:nvCxnSpPr>
          <p:spPr>
            <a:xfrm>
              <a:off x="3569760" y="2648931"/>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20CFBC4-CB3A-700D-A738-E74BD6F36822}"/>
                </a:ext>
              </a:extLst>
            </p:cNvPr>
            <p:cNvCxnSpPr>
              <a:cxnSpLocks/>
            </p:cNvCxnSpPr>
            <p:nvPr/>
          </p:nvCxnSpPr>
          <p:spPr>
            <a:xfrm>
              <a:off x="1746957" y="4377087"/>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613D40-247E-3D40-3476-F4EFD16E7B89}"/>
                </a:ext>
              </a:extLst>
            </p:cNvPr>
            <p:cNvCxnSpPr>
              <a:cxnSpLocks/>
            </p:cNvCxnSpPr>
            <p:nvPr/>
          </p:nvCxnSpPr>
          <p:spPr>
            <a:xfrm>
              <a:off x="1735335" y="3680728"/>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86CF1B3-A224-9F8A-0125-7B5EF4294B66}"/>
                </a:ext>
              </a:extLst>
            </p:cNvPr>
            <p:cNvCxnSpPr>
              <a:cxnSpLocks/>
            </p:cNvCxnSpPr>
            <p:nvPr/>
          </p:nvCxnSpPr>
          <p:spPr>
            <a:xfrm>
              <a:off x="1746957" y="2647719"/>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C9AA7CA-05EA-8EDD-A00C-FE02B3646C15}"/>
                </a:ext>
              </a:extLst>
            </p:cNvPr>
            <p:cNvCxnSpPr>
              <a:cxnSpLocks/>
            </p:cNvCxnSpPr>
            <p:nvPr/>
          </p:nvCxnSpPr>
          <p:spPr>
            <a:xfrm>
              <a:off x="3555314" y="332794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2BBF569-6960-38FE-A719-F144CB1BDAE0}"/>
                </a:ext>
              </a:extLst>
            </p:cNvPr>
            <p:cNvCxnSpPr>
              <a:cxnSpLocks/>
            </p:cNvCxnSpPr>
            <p:nvPr/>
          </p:nvCxnSpPr>
          <p:spPr>
            <a:xfrm>
              <a:off x="3571815" y="4363334"/>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F699C5-50B0-2A65-DEE7-39F0E3907DF5}"/>
                </a:ext>
              </a:extLst>
            </p:cNvPr>
            <p:cNvCxnSpPr>
              <a:cxnSpLocks/>
            </p:cNvCxnSpPr>
            <p:nvPr/>
          </p:nvCxnSpPr>
          <p:spPr>
            <a:xfrm>
              <a:off x="3555314" y="298341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Star: 5 Points 31">
            <a:extLst>
              <a:ext uri="{FF2B5EF4-FFF2-40B4-BE49-F238E27FC236}">
                <a16:creationId xmlns:a16="http://schemas.microsoft.com/office/drawing/2014/main" id="{07F2E0B4-1CC6-B9BC-9619-7DA37CF7C0E2}"/>
              </a:ext>
            </a:extLst>
          </p:cNvPr>
          <p:cNvSpPr/>
          <p:nvPr/>
        </p:nvSpPr>
        <p:spPr>
          <a:xfrm>
            <a:off x="1966283" y="2391420"/>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Star: 5 Points 64">
            <a:extLst>
              <a:ext uri="{FF2B5EF4-FFF2-40B4-BE49-F238E27FC236}">
                <a16:creationId xmlns:a16="http://schemas.microsoft.com/office/drawing/2014/main" id="{275A1924-977A-53A2-0E29-33AC07487E6F}"/>
              </a:ext>
            </a:extLst>
          </p:cNvPr>
          <p:cNvSpPr/>
          <p:nvPr/>
        </p:nvSpPr>
        <p:spPr>
          <a:xfrm>
            <a:off x="4981796" y="2361772"/>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Star: 5 Points 70">
            <a:extLst>
              <a:ext uri="{FF2B5EF4-FFF2-40B4-BE49-F238E27FC236}">
                <a16:creationId xmlns:a16="http://schemas.microsoft.com/office/drawing/2014/main" id="{29B224FA-4158-7DA2-61E3-F2B5E80C1B5A}"/>
              </a:ext>
            </a:extLst>
          </p:cNvPr>
          <p:cNvSpPr/>
          <p:nvPr/>
        </p:nvSpPr>
        <p:spPr>
          <a:xfrm>
            <a:off x="4978273" y="2725629"/>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Star: 5 Points 71">
            <a:extLst>
              <a:ext uri="{FF2B5EF4-FFF2-40B4-BE49-F238E27FC236}">
                <a16:creationId xmlns:a16="http://schemas.microsoft.com/office/drawing/2014/main" id="{CF642CC3-83AF-1A78-2F74-D5203284CBF2}"/>
              </a:ext>
            </a:extLst>
          </p:cNvPr>
          <p:cNvSpPr/>
          <p:nvPr/>
        </p:nvSpPr>
        <p:spPr>
          <a:xfrm>
            <a:off x="4970656" y="3049407"/>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Star: 5 Points 72">
            <a:extLst>
              <a:ext uri="{FF2B5EF4-FFF2-40B4-BE49-F238E27FC236}">
                <a16:creationId xmlns:a16="http://schemas.microsoft.com/office/drawing/2014/main" id="{4779468E-BBA6-6024-EB7B-B7A9D53DCA14}"/>
              </a:ext>
            </a:extLst>
          </p:cNvPr>
          <p:cNvSpPr/>
          <p:nvPr/>
        </p:nvSpPr>
        <p:spPr>
          <a:xfrm>
            <a:off x="1959520" y="2707166"/>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Star: 5 Points 73">
            <a:extLst>
              <a:ext uri="{FF2B5EF4-FFF2-40B4-BE49-F238E27FC236}">
                <a16:creationId xmlns:a16="http://schemas.microsoft.com/office/drawing/2014/main" id="{93B0BB13-E9B2-2613-3A4F-83B0B0AE8EBE}"/>
              </a:ext>
            </a:extLst>
          </p:cNvPr>
          <p:cNvSpPr/>
          <p:nvPr/>
        </p:nvSpPr>
        <p:spPr>
          <a:xfrm>
            <a:off x="821792" y="5516476"/>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TextBox 74">
            <a:extLst>
              <a:ext uri="{FF2B5EF4-FFF2-40B4-BE49-F238E27FC236}">
                <a16:creationId xmlns:a16="http://schemas.microsoft.com/office/drawing/2014/main" id="{72960CF1-1A3D-53A8-AADF-1584AFC8BCD7}"/>
              </a:ext>
            </a:extLst>
          </p:cNvPr>
          <p:cNvSpPr txBox="1"/>
          <p:nvPr/>
        </p:nvSpPr>
        <p:spPr>
          <a:xfrm>
            <a:off x="1009259" y="5516618"/>
            <a:ext cx="2451133" cy="261610"/>
          </a:xfrm>
          <a:prstGeom prst="rect">
            <a:avLst/>
          </a:prstGeom>
          <a:noFill/>
        </p:spPr>
        <p:txBody>
          <a:bodyPr wrap="square" rtlCol="0">
            <a:spAutoFit/>
          </a:bodyPr>
          <a:lstStyle/>
          <a:p>
            <a:r>
              <a:rPr lang="en-CA" sz="1100">
                <a:latin typeface="+mn-lt"/>
              </a:rPr>
              <a:t>Priority data elements for development</a:t>
            </a:r>
          </a:p>
        </p:txBody>
      </p:sp>
    </p:spTree>
    <p:extLst>
      <p:ext uri="{BB962C8B-B14F-4D97-AF65-F5344CB8AC3E}">
        <p14:creationId xmlns:p14="http://schemas.microsoft.com/office/powerpoint/2010/main" val="50388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5D8009-5304-CAED-1800-FD36D91B28F8}"/>
              </a:ext>
            </a:extLst>
          </p:cNvPr>
          <p:cNvSpPr txBox="1">
            <a:spLocks/>
          </p:cNvSpPr>
          <p:nvPr/>
        </p:nvSpPr>
        <p:spPr>
          <a:xfrm>
            <a:off x="158387" y="0"/>
            <a:ext cx="8915944" cy="56312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en-CA" sz="2400" b="1">
                <a:latin typeface="Calibri" panose="020F0502020204030204" pitchFamily="34" charset="0"/>
                <a:cs typeface="Calibri" panose="020F0502020204030204" pitchFamily="34" charset="0"/>
              </a:rPr>
              <a:t>SDOH Assessment Data Category – draft Version 1</a:t>
            </a:r>
          </a:p>
        </p:txBody>
      </p:sp>
      <p:pic>
        <p:nvPicPr>
          <p:cNvPr id="14" name="Picture 13">
            <a:extLst>
              <a:ext uri="{FF2B5EF4-FFF2-40B4-BE49-F238E27FC236}">
                <a16:creationId xmlns:a16="http://schemas.microsoft.com/office/drawing/2014/main" id="{7A7E9594-C83C-EB3B-9D81-91AC363AB519}"/>
              </a:ext>
            </a:extLst>
          </p:cNvPr>
          <p:cNvPicPr>
            <a:picLocks noChangeAspect="1"/>
          </p:cNvPicPr>
          <p:nvPr/>
        </p:nvPicPr>
        <p:blipFill>
          <a:blip r:embed="rId3"/>
          <a:srcRect l="896" t="244" r="1" b="1413"/>
          <a:stretch/>
        </p:blipFill>
        <p:spPr>
          <a:xfrm>
            <a:off x="904875" y="563124"/>
            <a:ext cx="7401206" cy="5304276"/>
          </a:xfrm>
          <a:prstGeom prst="rect">
            <a:avLst/>
          </a:prstGeom>
        </p:spPr>
      </p:pic>
    </p:spTree>
    <p:extLst>
      <p:ext uri="{BB962C8B-B14F-4D97-AF65-F5344CB8AC3E}">
        <p14:creationId xmlns:p14="http://schemas.microsoft.com/office/powerpoint/2010/main" val="26792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5D8009-5304-CAED-1800-FD36D91B28F8}"/>
              </a:ext>
            </a:extLst>
          </p:cNvPr>
          <p:cNvSpPr txBox="1">
            <a:spLocks/>
          </p:cNvSpPr>
          <p:nvPr/>
        </p:nvSpPr>
        <p:spPr>
          <a:xfrm>
            <a:off x="0" y="366408"/>
            <a:ext cx="8915944" cy="56312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en-CA" sz="2400" b="1">
                <a:latin typeface="Calibri" panose="020F0502020204030204" pitchFamily="34" charset="0"/>
                <a:cs typeface="Calibri" panose="020F0502020204030204" pitchFamily="34" charset="0"/>
              </a:rPr>
              <a:t>SDOH Assessment Data Category – draft Version 1 continued</a:t>
            </a:r>
          </a:p>
        </p:txBody>
      </p:sp>
      <p:pic>
        <p:nvPicPr>
          <p:cNvPr id="5" name="Picture 4">
            <a:extLst>
              <a:ext uri="{FF2B5EF4-FFF2-40B4-BE49-F238E27FC236}">
                <a16:creationId xmlns:a16="http://schemas.microsoft.com/office/drawing/2014/main" id="{E28F8F94-FB2B-80A5-6541-45C7F206B680}"/>
              </a:ext>
            </a:extLst>
          </p:cNvPr>
          <p:cNvPicPr>
            <a:picLocks noChangeAspect="1"/>
          </p:cNvPicPr>
          <p:nvPr/>
        </p:nvPicPr>
        <p:blipFill>
          <a:blip r:embed="rId3"/>
          <a:stretch>
            <a:fillRect/>
          </a:stretch>
        </p:blipFill>
        <p:spPr>
          <a:xfrm>
            <a:off x="551889" y="1204607"/>
            <a:ext cx="8040222" cy="4372585"/>
          </a:xfrm>
          <a:prstGeom prst="rect">
            <a:avLst/>
          </a:prstGeom>
        </p:spPr>
      </p:pic>
    </p:spTree>
    <p:extLst>
      <p:ext uri="{BB962C8B-B14F-4D97-AF65-F5344CB8AC3E}">
        <p14:creationId xmlns:p14="http://schemas.microsoft.com/office/powerpoint/2010/main" val="2902083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B4DFDBF1-BAA1-28F4-E9AF-1748A5076B86}"/>
              </a:ext>
            </a:extLst>
          </p:cNvPr>
          <p:cNvGraphicFramePr>
            <a:graphicFrameLocks noGrp="1"/>
          </p:cNvGraphicFramePr>
          <p:nvPr>
            <p:extLst>
              <p:ext uri="{D42A27DB-BD31-4B8C-83A1-F6EECF244321}">
                <p14:modId xmlns:p14="http://schemas.microsoft.com/office/powerpoint/2010/main" val="1371275997"/>
              </p:ext>
            </p:extLst>
          </p:nvPr>
        </p:nvGraphicFramePr>
        <p:xfrm>
          <a:off x="381000" y="1438886"/>
          <a:ext cx="4552950" cy="3393132"/>
        </p:xfrm>
        <a:graphic>
          <a:graphicData uri="http://schemas.openxmlformats.org/drawingml/2006/table">
            <a:tbl>
              <a:tblPr firstRow="1" bandRow="1">
                <a:tableStyleId>{1FECB4D8-DB02-4DC6-A0A2-4F2EBAE1DC90}</a:tableStyleId>
              </a:tblPr>
              <a:tblGrid>
                <a:gridCol w="1971024">
                  <a:extLst>
                    <a:ext uri="{9D8B030D-6E8A-4147-A177-3AD203B41FA5}">
                      <a16:colId xmlns:a16="http://schemas.microsoft.com/office/drawing/2014/main" val="1306970125"/>
                    </a:ext>
                  </a:extLst>
                </a:gridCol>
                <a:gridCol w="2581926">
                  <a:extLst>
                    <a:ext uri="{9D8B030D-6E8A-4147-A177-3AD203B41FA5}">
                      <a16:colId xmlns:a16="http://schemas.microsoft.com/office/drawing/2014/main" val="3933620"/>
                    </a:ext>
                  </a:extLst>
                </a:gridCol>
              </a:tblGrid>
              <a:tr h="413943">
                <a:tc>
                  <a:txBody>
                    <a:bodyPr/>
                    <a:lstStyle/>
                    <a:p>
                      <a:r>
                        <a:rPr lang="en-CA" sz="1800">
                          <a:solidFill>
                            <a:schemeClr val="tx1"/>
                          </a:solidFill>
                        </a:rPr>
                        <a:t>Month of Meeting</a:t>
                      </a:r>
                    </a:p>
                  </a:txBody>
                  <a:tcPr/>
                </a:tc>
                <a:tc>
                  <a:txBody>
                    <a:bodyPr/>
                    <a:lstStyle/>
                    <a:p>
                      <a:r>
                        <a:rPr lang="en-CA" sz="1800">
                          <a:solidFill>
                            <a:schemeClr val="tx1"/>
                          </a:solidFill>
                        </a:rPr>
                        <a:t>Data Elements</a:t>
                      </a:r>
                    </a:p>
                  </a:txBody>
                  <a:tcPr/>
                </a:tc>
                <a:extLst>
                  <a:ext uri="{0D108BD9-81ED-4DB2-BD59-A6C34878D82A}">
                    <a16:rowId xmlns:a16="http://schemas.microsoft.com/office/drawing/2014/main" val="542712107"/>
                  </a:ext>
                </a:extLst>
              </a:tr>
              <a:tr h="561374">
                <a:tc>
                  <a:txBody>
                    <a:bodyPr/>
                    <a:lstStyle/>
                    <a:p>
                      <a:r>
                        <a:rPr lang="en-CA" sz="1600"/>
                        <a:t>January 2025</a:t>
                      </a:r>
                    </a:p>
                  </a:txBody>
                  <a:tcPr/>
                </a:tc>
                <a:tc>
                  <a:txBody>
                    <a:bodyPr/>
                    <a:lstStyle/>
                    <a:p>
                      <a:r>
                        <a:rPr lang="en-CA" sz="1600"/>
                        <a:t>Housing Stability</a:t>
                      </a:r>
                    </a:p>
                    <a:p>
                      <a:r>
                        <a:rPr lang="en-CA" sz="1600"/>
                        <a:t>Education Level</a:t>
                      </a:r>
                      <a:endParaRPr lang="en-CA" sz="1600" b="0"/>
                    </a:p>
                  </a:txBody>
                  <a:tcPr/>
                </a:tc>
                <a:extLst>
                  <a:ext uri="{0D108BD9-81ED-4DB2-BD59-A6C34878D82A}">
                    <a16:rowId xmlns:a16="http://schemas.microsoft.com/office/drawing/2014/main" val="3138021178"/>
                  </a:ext>
                </a:extLst>
              </a:tr>
              <a:tr h="561374">
                <a:tc>
                  <a:txBody>
                    <a:bodyPr/>
                    <a:lstStyle/>
                    <a:p>
                      <a:r>
                        <a:rPr lang="en-CA" sz="1600"/>
                        <a:t>February 2025</a:t>
                      </a:r>
                    </a:p>
                  </a:txBody>
                  <a:tcPr/>
                </a:tc>
                <a:tc>
                  <a:txBody>
                    <a:bodyPr/>
                    <a:lstStyle/>
                    <a:p>
                      <a:r>
                        <a:rPr lang="en-CA" sz="1600"/>
                        <a:t>Employment Status</a:t>
                      </a:r>
                    </a:p>
                    <a:p>
                      <a:r>
                        <a:rPr lang="en-CA" sz="1600"/>
                        <a:t>Financial Stability</a:t>
                      </a:r>
                    </a:p>
                  </a:txBody>
                  <a:tcPr/>
                </a:tc>
                <a:extLst>
                  <a:ext uri="{0D108BD9-81ED-4DB2-BD59-A6C34878D82A}">
                    <a16:rowId xmlns:a16="http://schemas.microsoft.com/office/drawing/2014/main" val="1067198480"/>
                  </a:ext>
                </a:extLst>
              </a:tr>
              <a:tr h="413943">
                <a:tc>
                  <a:txBody>
                    <a:bodyPr/>
                    <a:lstStyle/>
                    <a:p>
                      <a:r>
                        <a:rPr lang="en-CA" sz="1600"/>
                        <a:t>March 2025</a:t>
                      </a:r>
                    </a:p>
                  </a:txBody>
                  <a:tcPr/>
                </a:tc>
                <a:tc>
                  <a:txBody>
                    <a:bodyPr/>
                    <a:lstStyle/>
                    <a:p>
                      <a:r>
                        <a:rPr lang="en-CA" sz="1600"/>
                        <a:t>Ethnicity</a:t>
                      </a:r>
                    </a:p>
                    <a:p>
                      <a:r>
                        <a:rPr lang="en-CA" sz="1600"/>
                        <a:t>TBD</a:t>
                      </a:r>
                    </a:p>
                  </a:txBody>
                  <a:tcPr/>
                </a:tc>
                <a:extLst>
                  <a:ext uri="{0D108BD9-81ED-4DB2-BD59-A6C34878D82A}">
                    <a16:rowId xmlns:a16="http://schemas.microsoft.com/office/drawing/2014/main" val="1838093790"/>
                  </a:ext>
                </a:extLst>
              </a:tr>
              <a:tr h="413943">
                <a:tc>
                  <a:txBody>
                    <a:bodyPr/>
                    <a:lstStyle/>
                    <a:p>
                      <a:r>
                        <a:rPr lang="en-CA" sz="1600"/>
                        <a:t>April 2025</a:t>
                      </a:r>
                    </a:p>
                  </a:txBody>
                  <a:tcPr/>
                </a:tc>
                <a:tc>
                  <a:txBody>
                    <a:bodyPr/>
                    <a:lstStyle/>
                    <a:p>
                      <a:r>
                        <a:rPr lang="en-CA" sz="1600"/>
                        <a:t>TBD</a:t>
                      </a:r>
                    </a:p>
                  </a:txBody>
                  <a:tcPr/>
                </a:tc>
                <a:extLst>
                  <a:ext uri="{0D108BD9-81ED-4DB2-BD59-A6C34878D82A}">
                    <a16:rowId xmlns:a16="http://schemas.microsoft.com/office/drawing/2014/main" val="2474408292"/>
                  </a:ext>
                </a:extLst>
              </a:tr>
              <a:tr h="413943">
                <a:tc>
                  <a:txBody>
                    <a:bodyPr/>
                    <a:lstStyle/>
                    <a:p>
                      <a:r>
                        <a:rPr lang="en-CA" sz="1600"/>
                        <a:t>May 2025</a:t>
                      </a:r>
                    </a:p>
                  </a:txBody>
                  <a:tcPr/>
                </a:tc>
                <a:tc>
                  <a:txBody>
                    <a:bodyPr/>
                    <a:lstStyle/>
                    <a:p>
                      <a:r>
                        <a:rPr lang="en-CA" sz="1600"/>
                        <a:t>TBD</a:t>
                      </a:r>
                    </a:p>
                  </a:txBody>
                  <a:tcPr/>
                </a:tc>
                <a:extLst>
                  <a:ext uri="{0D108BD9-81ED-4DB2-BD59-A6C34878D82A}">
                    <a16:rowId xmlns:a16="http://schemas.microsoft.com/office/drawing/2014/main" val="2488180644"/>
                  </a:ext>
                </a:extLst>
              </a:tr>
              <a:tr h="413943">
                <a:tc>
                  <a:txBody>
                    <a:bodyPr/>
                    <a:lstStyle/>
                    <a:p>
                      <a:r>
                        <a:rPr lang="en-CA" sz="1600"/>
                        <a:t>June 2025</a:t>
                      </a:r>
                    </a:p>
                  </a:txBody>
                  <a:tcPr/>
                </a:tc>
                <a:tc>
                  <a:txBody>
                    <a:bodyPr/>
                    <a:lstStyle/>
                    <a:p>
                      <a:r>
                        <a:rPr lang="en-CA" sz="1600"/>
                        <a:t>TBD</a:t>
                      </a:r>
                    </a:p>
                  </a:txBody>
                  <a:tcPr/>
                </a:tc>
                <a:extLst>
                  <a:ext uri="{0D108BD9-81ED-4DB2-BD59-A6C34878D82A}">
                    <a16:rowId xmlns:a16="http://schemas.microsoft.com/office/drawing/2014/main" val="3605644399"/>
                  </a:ext>
                </a:extLst>
              </a:tr>
            </a:tbl>
          </a:graphicData>
        </a:graphic>
      </p:graphicFrame>
      <p:sp>
        <p:nvSpPr>
          <p:cNvPr id="18" name="Content Placeholder 3">
            <a:extLst>
              <a:ext uri="{FF2B5EF4-FFF2-40B4-BE49-F238E27FC236}">
                <a16:creationId xmlns:a16="http://schemas.microsoft.com/office/drawing/2014/main" id="{F5B79C87-60FF-57AA-ACF7-A0839DA0B4E8}"/>
              </a:ext>
            </a:extLst>
          </p:cNvPr>
          <p:cNvSpPr txBox="1">
            <a:spLocks/>
          </p:cNvSpPr>
          <p:nvPr/>
        </p:nvSpPr>
        <p:spPr>
          <a:xfrm>
            <a:off x="5314950" y="1743075"/>
            <a:ext cx="3552825" cy="2867026"/>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Tx/>
            </a:pPr>
            <a:r>
              <a:rPr lang="en-CA"/>
              <a:t>For prioritization discussion:</a:t>
            </a:r>
          </a:p>
          <a:p>
            <a:pPr marL="285750" indent="-285750">
              <a:buClrTx/>
              <a:buFont typeface="Arial" panose="020B0604020202020204" pitchFamily="34" charset="0"/>
              <a:buChar char="•"/>
            </a:pPr>
            <a:r>
              <a:rPr lang="en-CA" b="0"/>
              <a:t>Born in Canada Status</a:t>
            </a:r>
          </a:p>
          <a:p>
            <a:pPr marL="285750" indent="-285750">
              <a:buClrTx/>
              <a:buFont typeface="Arial" panose="020B0604020202020204" pitchFamily="34" charset="0"/>
              <a:buChar char="•"/>
            </a:pPr>
            <a:r>
              <a:rPr lang="en-CA" b="0"/>
              <a:t>Religious or Spiritual Affiliations</a:t>
            </a:r>
          </a:p>
          <a:p>
            <a:pPr marL="285750" indent="-285750">
              <a:buClrTx/>
              <a:buFont typeface="Arial" panose="020B0604020202020204" pitchFamily="34" charset="0"/>
              <a:buChar char="•"/>
            </a:pPr>
            <a:r>
              <a:rPr lang="en-CA" b="0"/>
              <a:t>Social Supports</a:t>
            </a:r>
          </a:p>
          <a:p>
            <a:pPr marL="285750" indent="-285750">
              <a:buClrTx/>
              <a:buFont typeface="Arial" panose="020B0604020202020204" pitchFamily="34" charset="0"/>
              <a:buChar char="•"/>
            </a:pPr>
            <a:r>
              <a:rPr lang="en-CA" b="0"/>
              <a:t>Household Composition</a:t>
            </a:r>
          </a:p>
          <a:p>
            <a:pPr marL="285750" indent="-285750">
              <a:buClrTx/>
              <a:buFont typeface="Arial" panose="020B0604020202020204" pitchFamily="34" charset="0"/>
              <a:buChar char="•"/>
            </a:pPr>
            <a:r>
              <a:rPr lang="en-CA" b="0"/>
              <a:t>Access to Food</a:t>
            </a:r>
          </a:p>
          <a:p>
            <a:pPr marL="285750" indent="-285750">
              <a:buClrTx/>
              <a:buFont typeface="Arial" panose="020B0604020202020204" pitchFamily="34" charset="0"/>
              <a:buChar char="•"/>
            </a:pPr>
            <a:r>
              <a:rPr lang="en-CA" b="0"/>
              <a:t>Access to Transportation</a:t>
            </a:r>
          </a:p>
          <a:p>
            <a:pPr marL="285750" indent="-285750">
              <a:buClrTx/>
              <a:buFont typeface="Arial" panose="020B0604020202020204" pitchFamily="34" charset="0"/>
              <a:buChar char="•"/>
            </a:pPr>
            <a:r>
              <a:rPr lang="en-CA" b="0"/>
              <a:t>Others?</a:t>
            </a:r>
          </a:p>
        </p:txBody>
      </p:sp>
      <p:sp>
        <p:nvSpPr>
          <p:cNvPr id="19" name="Title 1">
            <a:extLst>
              <a:ext uri="{FF2B5EF4-FFF2-40B4-BE49-F238E27FC236}">
                <a16:creationId xmlns:a16="http://schemas.microsoft.com/office/drawing/2014/main" id="{15EC45C9-61A2-49FF-9B82-E8B41B78CF4C}"/>
              </a:ext>
            </a:extLst>
          </p:cNvPr>
          <p:cNvSpPr txBox="1">
            <a:spLocks/>
          </p:cNvSpPr>
          <p:nvPr/>
        </p:nvSpPr>
        <p:spPr>
          <a:xfrm>
            <a:off x="0" y="0"/>
            <a:ext cx="9144000" cy="1123951"/>
          </a:xfrm>
          <a:prstGeom prst="rect">
            <a:avLst/>
          </a:prstGeom>
          <a:solidFill>
            <a:srgbClr val="00A199"/>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en-CA" sz="3200" b="1">
                <a:solidFill>
                  <a:schemeClr val="bg1"/>
                </a:solidFill>
                <a:latin typeface="Calibri" panose="020F0502020204030204" pitchFamily="34" charset="0"/>
                <a:cs typeface="Calibri" panose="020F0502020204030204" pitchFamily="34" charset="0"/>
              </a:rPr>
              <a:t>Proposed work plan and prioritization</a:t>
            </a:r>
            <a:endParaRPr lang="en-US" sz="3000" b="1">
              <a:solidFill>
                <a:schemeClr val="bg1"/>
              </a:solidFill>
              <a:latin typeface="+mn-lt"/>
            </a:endParaRPr>
          </a:p>
        </p:txBody>
      </p:sp>
    </p:spTree>
    <p:extLst>
      <p:ext uri="{BB962C8B-B14F-4D97-AF65-F5344CB8AC3E}">
        <p14:creationId xmlns:p14="http://schemas.microsoft.com/office/powerpoint/2010/main" val="414592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08ED7A-E3ED-E284-6284-73F6AFDEB83A}"/>
              </a:ext>
            </a:extLst>
          </p:cNvPr>
          <p:cNvSpPr>
            <a:spLocks noGrp="1"/>
          </p:cNvSpPr>
          <p:nvPr>
            <p:ph type="title"/>
          </p:nvPr>
        </p:nvSpPr>
        <p:spPr/>
        <p:txBody>
          <a:bodyPr/>
          <a:lstStyle/>
          <a:p>
            <a:r>
              <a:rPr lang="en-CA">
                <a:latin typeface="Calibri" panose="020F0502020204030204" pitchFamily="34" charset="0"/>
                <a:cs typeface="Calibri" panose="020F0502020204030204" pitchFamily="34" charset="0"/>
              </a:rPr>
              <a:t>Other Business</a:t>
            </a:r>
          </a:p>
        </p:txBody>
      </p:sp>
      <p:sp>
        <p:nvSpPr>
          <p:cNvPr id="6" name="Text Placeholder 5">
            <a:extLst>
              <a:ext uri="{FF2B5EF4-FFF2-40B4-BE49-F238E27FC236}">
                <a16:creationId xmlns:a16="http://schemas.microsoft.com/office/drawing/2014/main" id="{7286C1A8-2090-9FE1-8CE8-BC53189A3350}"/>
              </a:ext>
            </a:extLst>
          </p:cNvPr>
          <p:cNvSpPr>
            <a:spLocks noGrp="1"/>
          </p:cNvSpPr>
          <p:nvPr>
            <p:ph type="body" idx="1"/>
          </p:nvPr>
        </p:nvSpPr>
        <p:spPr/>
        <p:txBody>
          <a:bodyPr/>
          <a:lstStyle/>
          <a:p>
            <a:pPr marL="514350" indent="-285750">
              <a:buFont typeface="Arial" panose="020B0604020202020204" pitchFamily="34" charset="0"/>
              <a:buChar char="•"/>
            </a:pPr>
            <a:r>
              <a:rPr lang="en-CA">
                <a:latin typeface="Calibri" panose="020F0502020204030204" pitchFamily="34" charset="0"/>
                <a:cs typeface="Calibri" panose="020F0502020204030204" pitchFamily="34" charset="0"/>
              </a:rPr>
              <a:t>Members Updates?</a:t>
            </a:r>
          </a:p>
          <a:p>
            <a:pPr marL="514350" indent="-285750">
              <a:buFont typeface="Arial" panose="020B0604020202020204" pitchFamily="34" charset="0"/>
              <a:buChar char="•"/>
            </a:pPr>
            <a:r>
              <a:rPr lang="en-CA">
                <a:latin typeface="Calibri" panose="020F0502020204030204" pitchFamily="34" charset="0"/>
                <a:cs typeface="Calibri" panose="020F0502020204030204" pitchFamily="34" charset="0"/>
              </a:rPr>
              <a:t>Conferences</a:t>
            </a:r>
          </a:p>
          <a:p>
            <a:pPr marL="514350" indent="-285750">
              <a:buFont typeface="Arial" panose="020B0604020202020204" pitchFamily="34" charset="0"/>
              <a:buChar char="•"/>
            </a:pPr>
            <a:r>
              <a:rPr lang="en-CA">
                <a:latin typeface="Calibri" panose="020F0502020204030204" pitchFamily="34" charset="0"/>
                <a:cs typeface="Calibri" panose="020F0502020204030204" pitchFamily="34" charset="0"/>
              </a:rPr>
              <a:t>Readings</a:t>
            </a:r>
          </a:p>
          <a:p>
            <a:pPr marL="514350" indent="-285750">
              <a:buFont typeface="Arial" panose="020B0604020202020204" pitchFamily="34" charset="0"/>
              <a:buChar char="•"/>
            </a:pPr>
            <a:endParaRPr lang="en-CA">
              <a:latin typeface="Calibri" panose="020F0502020204030204" pitchFamily="34" charset="0"/>
              <a:cs typeface="Calibri" panose="020F0502020204030204" pitchFamily="34" charset="0"/>
            </a:endParaRPr>
          </a:p>
          <a:p>
            <a:pPr marL="228600" indent="0"/>
            <a:r>
              <a:rPr lang="en-CA" b="1">
                <a:latin typeface="Calibri" panose="020F0502020204030204" pitchFamily="34" charset="0"/>
                <a:cs typeface="Calibri" panose="020F0502020204030204" pitchFamily="34" charset="0"/>
              </a:rPr>
              <a:t>Next Meeting: </a:t>
            </a:r>
            <a:r>
              <a:rPr lang="en-CA">
                <a:latin typeface="Calibri" panose="020F0502020204030204" pitchFamily="34" charset="0"/>
                <a:cs typeface="Calibri" panose="020F0502020204030204" pitchFamily="34" charset="0"/>
              </a:rPr>
              <a:t>January 8</a:t>
            </a:r>
            <a:r>
              <a:rPr lang="en-CA" baseline="30000">
                <a:latin typeface="Calibri" panose="020F0502020204030204" pitchFamily="34" charset="0"/>
                <a:cs typeface="Calibri" panose="020F0502020204030204" pitchFamily="34" charset="0"/>
              </a:rPr>
              <a:t>th</a:t>
            </a:r>
            <a:r>
              <a:rPr lang="en-CA">
                <a:latin typeface="Calibri" panose="020F0502020204030204" pitchFamily="34" charset="0"/>
                <a:cs typeface="Calibri" panose="020F0502020204030204" pitchFamily="34" charset="0"/>
              </a:rPr>
              <a:t>, 2024, 1 pm EST. </a:t>
            </a:r>
          </a:p>
          <a:p>
            <a:pPr marL="228600" indent="0"/>
            <a:endParaRPr lang="en-CA" b="1">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98D7B2F-1115-48EF-3D40-839460755A01}"/>
              </a:ext>
            </a:extLst>
          </p:cNvPr>
          <p:cNvSpPr>
            <a:spLocks noGrp="1"/>
          </p:cNvSpPr>
          <p:nvPr>
            <p:ph type="sldNum" idx="12"/>
          </p:nvPr>
        </p:nvSpPr>
        <p:spPr/>
        <p:txBody>
          <a:bodyPr/>
          <a:lstStyle/>
          <a:p>
            <a:fld id="{00000000-1234-1234-1234-123412341234}" type="slidenum">
              <a:rPr lang="en-US" smtClean="0">
                <a:latin typeface="Calibri" panose="020F0502020204030204" pitchFamily="34" charset="0"/>
                <a:cs typeface="Calibri" panose="020F0502020204030204" pitchFamily="34" charset="0"/>
              </a:rPr>
              <a:pPr/>
              <a:t>15</a:t>
            </a:fld>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95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B7C3-0DE8-AC3C-B828-56C857F29C4C}"/>
              </a:ext>
            </a:extLst>
          </p:cNvPr>
          <p:cNvSpPr>
            <a:spLocks noGrp="1"/>
          </p:cNvSpPr>
          <p:nvPr>
            <p:ph type="title"/>
          </p:nvPr>
        </p:nvSpPr>
        <p:spPr/>
        <p:txBody>
          <a:bodyPr/>
          <a:lstStyle/>
          <a:p>
            <a:r>
              <a:rPr lang="en-CA"/>
              <a:t>Breast Cancer and Ethnicity</a:t>
            </a:r>
          </a:p>
        </p:txBody>
      </p:sp>
      <p:sp>
        <p:nvSpPr>
          <p:cNvPr id="3" name="Text Placeholder 2">
            <a:extLst>
              <a:ext uri="{FF2B5EF4-FFF2-40B4-BE49-F238E27FC236}">
                <a16:creationId xmlns:a16="http://schemas.microsoft.com/office/drawing/2014/main" id="{EE83C451-5527-1F25-1D3E-C9F3D370882E}"/>
              </a:ext>
            </a:extLst>
          </p:cNvPr>
          <p:cNvSpPr>
            <a:spLocks noGrp="1"/>
          </p:cNvSpPr>
          <p:nvPr>
            <p:ph type="body" idx="1"/>
          </p:nvPr>
        </p:nvSpPr>
        <p:spPr/>
        <p:txBody>
          <a:bodyPr>
            <a:normAutofit fontScale="62500" lnSpcReduction="20000"/>
          </a:bodyPr>
          <a:lstStyle/>
          <a:p>
            <a:pPr marL="514350" indent="-285750">
              <a:buFont typeface="Arial" panose="020B0604020202020204" pitchFamily="34" charset="0"/>
              <a:buChar char="•"/>
            </a:pPr>
            <a:r>
              <a:rPr lang="en-CA" b="0" i="0">
                <a:solidFill>
                  <a:schemeClr val="tx1"/>
                </a:solidFill>
                <a:effectLst/>
                <a:latin typeface="Segoe UI" panose="020B0502040204020203" pitchFamily="34" charset="0"/>
              </a:rPr>
              <a:t>In consideration of use cases that spur better collection of SDOH data in health care systems, I will direct you to this recent short feature story on CBC radio, Nov 5 - listen at 19 min mark here: </a:t>
            </a:r>
            <a:r>
              <a:rPr lang="en-CA" b="0" i="0" u="sng">
                <a:solidFill>
                  <a:schemeClr val="tx1"/>
                </a:solidFill>
                <a:effectLst/>
                <a:latin typeface="Helvetica" panose="020B0604020202020204" pitchFamily="34" charset="0"/>
                <a:hlinkClick r:id="rId2">
                  <a:extLst>
                    <a:ext uri="{A12FA001-AC4F-418D-AE19-62706E023703}">
                      <ahyp:hlinkClr xmlns:ahyp="http://schemas.microsoft.com/office/drawing/2018/hyperlinkcolor" val="tx"/>
                    </a:ext>
                  </a:extLst>
                </a:hlinkClick>
              </a:rPr>
              <a:t>Breast Cancer and race and ethnicity study</a:t>
            </a:r>
            <a:r>
              <a:rPr lang="en-CA" b="0" i="0">
                <a:solidFill>
                  <a:schemeClr val="tx1"/>
                </a:solidFill>
                <a:effectLst/>
                <a:latin typeface="Segoe UI" panose="020B0502040204020203" pitchFamily="34" charset="0"/>
              </a:rPr>
              <a:t> .</a:t>
            </a:r>
          </a:p>
          <a:p>
            <a:pPr marL="514350" indent="-285750">
              <a:buFont typeface="Arial" panose="020B0604020202020204" pitchFamily="34" charset="0"/>
              <a:buChar char="•"/>
            </a:pPr>
            <a:r>
              <a:rPr lang="en-CA" b="0" i="0">
                <a:solidFill>
                  <a:schemeClr val="tx1"/>
                </a:solidFill>
                <a:effectLst/>
                <a:latin typeface="Segoe UI" panose="020B0502040204020203" pitchFamily="34" charset="0"/>
              </a:rPr>
              <a:t>A summary of Dr. Wilkinson recent paper </a:t>
            </a:r>
            <a:r>
              <a:rPr lang="en-CA" b="0" i="0" u="sng">
                <a:solidFill>
                  <a:schemeClr val="tx1"/>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is linked here.</a:t>
            </a:r>
            <a:r>
              <a:rPr lang="en-CA" b="0" i="0">
                <a:solidFill>
                  <a:schemeClr val="tx1"/>
                </a:solidFill>
                <a:effectLst/>
                <a:latin typeface="Segoe UI" panose="020B0502040204020203" pitchFamily="34" charset="0"/>
              </a:rPr>
              <a:t> </a:t>
            </a:r>
          </a:p>
          <a:p>
            <a:pPr marL="514350" indent="-285750">
              <a:buFont typeface="Arial" panose="020B0604020202020204" pitchFamily="34" charset="0"/>
              <a:buChar char="•"/>
            </a:pPr>
            <a:r>
              <a:rPr lang="en-CA" b="0" i="0" u="none" strike="noStrike">
                <a:solidFill>
                  <a:srgbClr val="2D2D2C"/>
                </a:solidFill>
                <a:effectLst/>
                <a:latin typeface="Work Sans" panose="020F0502020204030204" pitchFamily="2" charset="0"/>
              </a:rPr>
              <a:t>Breast cancer characteristics and outcomes in Canada related to race and ethnicity are not currently documented. This new study has found that Canadian women who did not identify as White had an earlier peak age of breast cancer diagnosis and higher proportions of cases diagnosed under age 50. They also have an earlier peak age of death, dying on average seven years earlier.</a:t>
            </a:r>
            <a:br>
              <a:rPr lang="en-CA">
                <a:solidFill>
                  <a:schemeClr val="tx1"/>
                </a:solidFill>
              </a:rPr>
            </a:br>
            <a:br>
              <a:rPr lang="en-CA">
                <a:solidFill>
                  <a:schemeClr val="tx1"/>
                </a:solidFill>
              </a:rPr>
            </a:br>
            <a:r>
              <a:rPr lang="en-CA">
                <a:solidFill>
                  <a:schemeClr val="tx1"/>
                </a:solidFill>
              </a:rPr>
              <a:t>Posted to </a:t>
            </a:r>
            <a:r>
              <a:rPr lang="en-CA" b="0" i="0">
                <a:solidFill>
                  <a:schemeClr val="tx1"/>
                </a:solidFill>
                <a:effectLst/>
                <a:latin typeface="Segoe UI" panose="020B0502040204020203" pitchFamily="34" charset="0"/>
              </a:rPr>
              <a:t>WG documents section. You can navigate there on our WG's top menu or they are linked below.</a:t>
            </a:r>
            <a:br>
              <a:rPr lang="en-CA"/>
            </a:br>
            <a:br>
              <a:rPr lang="en-CA"/>
            </a:br>
            <a:r>
              <a:rPr lang="en-CA" b="0" i="0" u="sng">
                <a:solidFill>
                  <a:srgbClr val="000000"/>
                </a:solidFill>
                <a:effectLst/>
                <a:latin typeface="Helvetica" panose="020B0604020202020204" pitchFamily="34" charset="0"/>
                <a:hlinkClick r:id="rId4"/>
              </a:rPr>
              <a:t>Breast cancer incidence and mortality, by age, stage and molecular subtypes, by race/ethnicity in Canada and Dr. Carr's research</a:t>
            </a:r>
            <a:br>
              <a:rPr lang="en-CA" b="0" i="0" u="sng">
                <a:solidFill>
                  <a:srgbClr val="000000"/>
                </a:solidFill>
                <a:effectLst/>
                <a:latin typeface="Helvetica" panose="020B0604020202020204" pitchFamily="34" charset="0"/>
                <a:hlinkClick r:id="rId4"/>
              </a:rPr>
            </a:br>
            <a:br>
              <a:rPr lang="en-CA" b="0" i="0" u="sng">
                <a:solidFill>
                  <a:srgbClr val="000000"/>
                </a:solidFill>
                <a:effectLst/>
                <a:latin typeface="Helvetica" panose="020B0604020202020204" pitchFamily="34" charset="0"/>
                <a:hlinkClick r:id="rId4"/>
              </a:rPr>
            </a:br>
            <a:r>
              <a:rPr lang="en-CA" b="0" i="0" u="sng">
                <a:solidFill>
                  <a:srgbClr val="000000"/>
                </a:solidFill>
                <a:effectLst/>
                <a:latin typeface="Helvetica" panose="020B0604020202020204" pitchFamily="34" charset="0"/>
                <a:hlinkClick r:id="rId5"/>
              </a:rPr>
              <a:t>The experiences of Indigenous people with cancer in Saskatchewan: a patient-oriented qualitative study using a sharing circle</a:t>
            </a:r>
            <a:endParaRPr lang="en-CA"/>
          </a:p>
        </p:txBody>
      </p:sp>
      <p:sp>
        <p:nvSpPr>
          <p:cNvPr id="4" name="Slide Number Placeholder 3">
            <a:extLst>
              <a:ext uri="{FF2B5EF4-FFF2-40B4-BE49-F238E27FC236}">
                <a16:creationId xmlns:a16="http://schemas.microsoft.com/office/drawing/2014/main" id="{941F2031-6538-8A7A-75E2-B1376BC43990}"/>
              </a:ext>
            </a:extLst>
          </p:cNvPr>
          <p:cNvSpPr>
            <a:spLocks noGrp="1"/>
          </p:cNvSpPr>
          <p:nvPr>
            <p:ph type="sldNum" idx="12"/>
          </p:nvPr>
        </p:nvSpPr>
        <p:spPr/>
        <p:txBody>
          <a:bodyPr/>
          <a:lstStyle/>
          <a:p>
            <a:fld id="{00000000-1234-1234-1234-123412341234}" type="slidenum">
              <a:rPr lang="en-US" smtClean="0"/>
              <a:pPr/>
              <a:t>16</a:t>
            </a:fld>
            <a:endParaRPr lang="en-US"/>
          </a:p>
        </p:txBody>
      </p:sp>
    </p:spTree>
    <p:extLst>
      <p:ext uri="{BB962C8B-B14F-4D97-AF65-F5344CB8AC3E}">
        <p14:creationId xmlns:p14="http://schemas.microsoft.com/office/powerpoint/2010/main" val="98118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2C3A-E08B-4E68-8C7B-630A6ABB8486}"/>
              </a:ext>
            </a:extLst>
          </p:cNvPr>
          <p:cNvSpPr>
            <a:spLocks noGrp="1"/>
          </p:cNvSpPr>
          <p:nvPr>
            <p:ph type="title"/>
          </p:nvPr>
        </p:nvSpPr>
        <p:spPr/>
        <p:txBody>
          <a:bodyPr/>
          <a:lstStyle/>
          <a:p>
            <a:r>
              <a:rPr lang="en-US"/>
              <a:t>Land Acknowledgement</a:t>
            </a:r>
            <a:endParaRPr lang="en-CA"/>
          </a:p>
        </p:txBody>
      </p:sp>
      <p:sp>
        <p:nvSpPr>
          <p:cNvPr id="4" name="Slide Number Placeholder 3">
            <a:extLst>
              <a:ext uri="{FF2B5EF4-FFF2-40B4-BE49-F238E27FC236}">
                <a16:creationId xmlns:a16="http://schemas.microsoft.com/office/drawing/2014/main" id="{DCD9AD83-3017-4976-B73E-4497C80A325B}"/>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3" name="TextBox 2">
            <a:extLst>
              <a:ext uri="{FF2B5EF4-FFF2-40B4-BE49-F238E27FC236}">
                <a16:creationId xmlns:a16="http://schemas.microsoft.com/office/drawing/2014/main" id="{2EC7BAA5-56E3-8708-FCCC-5691778874A3}"/>
              </a:ext>
            </a:extLst>
          </p:cNvPr>
          <p:cNvSpPr txBox="1"/>
          <p:nvPr/>
        </p:nvSpPr>
        <p:spPr>
          <a:xfrm>
            <a:off x="4726983" y="1542081"/>
            <a:ext cx="3750590" cy="1969770"/>
          </a:xfrm>
          <a:prstGeom prst="rect">
            <a:avLst/>
          </a:prstGeom>
          <a:noFill/>
        </p:spPr>
        <p:txBody>
          <a:bodyPr wrap="square" rtlCol="0">
            <a:spAutoFit/>
          </a:bodyPr>
          <a:lstStyle/>
          <a:p>
            <a:pPr algn="l" rtl="0" fontAlgn="base"/>
            <a:r>
              <a:rPr lang="en-US" sz="1800" b="1" i="0" u="none" strike="noStrike">
                <a:solidFill>
                  <a:srgbClr val="00A199"/>
                </a:solidFill>
                <a:effectLst/>
                <a:latin typeface="Calibri" panose="020F0502020204030204" pitchFamily="34" charset="0"/>
              </a:rPr>
              <a:t>Land acknowledgement</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1800" b="1" i="0" u="none" strike="noStrike">
                <a:solidFill>
                  <a:srgbClr val="365254"/>
                </a:solidFill>
                <a:effectLst/>
                <a:latin typeface="Calibri" panose="020F0502020204030204" pitchFamily="34" charset="0"/>
              </a:rPr>
              <a:t>We would like to acknowledge the lands that we occupy, whether treaty or unceded. We recognize that these lands are home to many diverse First Nations, Inuit and Métis Peoples.</a:t>
            </a:r>
            <a:endParaRPr lang="en-US" b="0" i="0">
              <a:solidFill>
                <a:srgbClr val="000000"/>
              </a:solidFill>
              <a:effectLst/>
              <a:latin typeface="Segoe UI" panose="020B0502040204020203" pitchFamily="34" charset="0"/>
            </a:endParaRPr>
          </a:p>
          <a:p>
            <a:endParaRPr lang="en-CA"/>
          </a:p>
        </p:txBody>
      </p:sp>
      <p:grpSp>
        <p:nvGrpSpPr>
          <p:cNvPr id="6" name="Group 5">
            <a:extLst>
              <a:ext uri="{FF2B5EF4-FFF2-40B4-BE49-F238E27FC236}">
                <a16:creationId xmlns:a16="http://schemas.microsoft.com/office/drawing/2014/main" id="{8B7FE032-D9E9-1F3D-A461-6653F5AFEF13}"/>
              </a:ext>
            </a:extLst>
          </p:cNvPr>
          <p:cNvGrpSpPr/>
          <p:nvPr/>
        </p:nvGrpSpPr>
        <p:grpSpPr>
          <a:xfrm>
            <a:off x="480895" y="1491178"/>
            <a:ext cx="3936123" cy="3699206"/>
            <a:chOff x="480895" y="1491178"/>
            <a:chExt cx="3936123" cy="3699206"/>
          </a:xfrm>
        </p:grpSpPr>
        <p:pic>
          <p:nvPicPr>
            <p:cNvPr id="9" name="Picture 8" descr="A painting of a couple of birds&#10;&#10;Description automatically generated">
              <a:extLst>
                <a:ext uri="{FF2B5EF4-FFF2-40B4-BE49-F238E27FC236}">
                  <a16:creationId xmlns:a16="http://schemas.microsoft.com/office/drawing/2014/main" id="{F5D2D0FB-123E-4060-A230-DA4AA79DDAC6}"/>
                </a:ext>
              </a:extLst>
            </p:cNvPr>
            <p:cNvPicPr>
              <a:picLocks noChangeAspect="1"/>
            </p:cNvPicPr>
            <p:nvPr/>
          </p:nvPicPr>
          <p:blipFill>
            <a:blip r:embed="rId3"/>
            <a:stretch>
              <a:fillRect/>
            </a:stretch>
          </p:blipFill>
          <p:spPr>
            <a:xfrm>
              <a:off x="480895" y="1491178"/>
              <a:ext cx="3936123" cy="2961244"/>
            </a:xfrm>
            <a:prstGeom prst="rect">
              <a:avLst/>
            </a:prstGeom>
          </p:spPr>
        </p:pic>
        <p:sp>
          <p:nvSpPr>
            <p:cNvPr id="5" name="TextBox 4">
              <a:extLst>
                <a:ext uri="{FF2B5EF4-FFF2-40B4-BE49-F238E27FC236}">
                  <a16:creationId xmlns:a16="http://schemas.microsoft.com/office/drawing/2014/main" id="{7A85AB23-74F9-6307-AD58-2AEE0A2E0EC1}"/>
                </a:ext>
              </a:extLst>
            </p:cNvPr>
            <p:cNvSpPr txBox="1"/>
            <p:nvPr/>
          </p:nvSpPr>
          <p:spPr>
            <a:xfrm>
              <a:off x="480895" y="4451720"/>
              <a:ext cx="3936123" cy="738664"/>
            </a:xfrm>
            <a:prstGeom prst="rect">
              <a:avLst/>
            </a:prstGeom>
            <a:noFill/>
          </p:spPr>
          <p:txBody>
            <a:bodyPr wrap="square" rtlCol="0">
              <a:spAutoFit/>
            </a:bodyPr>
            <a:lstStyle/>
            <a:p>
              <a:r>
                <a:rPr lang="en-CA">
                  <a:latin typeface="Calibri" panose="020F0502020204030204" pitchFamily="34" charset="0"/>
                  <a:cs typeface="Calibri" panose="020F0502020204030204" pitchFamily="34" charset="0"/>
                </a:rPr>
                <a:t>Seed gatherers by </a:t>
              </a:r>
              <a:r>
                <a:rPr lang="en-CA" b="0" i="0" u="sng" strike="noStrike">
                  <a:solidFill>
                    <a:srgbClr val="050505"/>
                  </a:solidFill>
                  <a:effectLst/>
                  <a:latin typeface="inherit"/>
                </a:rPr>
                <a:t>Duncan </a:t>
              </a:r>
              <a:r>
                <a:rPr lang="en-CA" b="0" i="0" u="sng" strike="noStrike" err="1">
                  <a:solidFill>
                    <a:srgbClr val="050505"/>
                  </a:solidFill>
                  <a:effectLst/>
                  <a:latin typeface="inherit"/>
                </a:rPr>
                <a:t>Nagonigwane</a:t>
              </a:r>
              <a:r>
                <a:rPr lang="en-CA" b="0" i="0" u="sng" strike="noStrike">
                  <a:solidFill>
                    <a:srgbClr val="050505"/>
                  </a:solidFill>
                  <a:effectLst/>
                  <a:latin typeface="inherit"/>
                </a:rPr>
                <a:t> Pheasant</a:t>
              </a:r>
              <a:r>
                <a:rPr lang="en-CA" b="0" i="0">
                  <a:solidFill>
                    <a:srgbClr val="050505"/>
                  </a:solidFill>
                  <a:effectLst/>
                  <a:latin typeface="Segoe UI Historic" panose="020B0502040204020203" pitchFamily="34" charset="0"/>
                </a:rPr>
                <a:t> </a:t>
              </a:r>
              <a:r>
                <a:rPr lang="en-CA">
                  <a:latin typeface="Calibri" panose="020F0502020204030204" pitchFamily="34" charset="0"/>
                  <a:cs typeface="Calibri" panose="020F0502020204030204" pitchFamily="34" charset="0"/>
                </a:rPr>
                <a:t>from the </a:t>
              </a:r>
              <a:r>
                <a:rPr lang="en-CA" err="1">
                  <a:latin typeface="Calibri" panose="020F0502020204030204" pitchFamily="34" charset="0"/>
                  <a:cs typeface="Calibri" panose="020F0502020204030204" pitchFamily="34" charset="0"/>
                </a:rPr>
                <a:t>M’Chigeeng</a:t>
              </a:r>
              <a:r>
                <a:rPr lang="en-CA">
                  <a:latin typeface="Calibri" panose="020F0502020204030204" pitchFamily="34" charset="0"/>
                  <a:cs typeface="Calibri" panose="020F0502020204030204" pitchFamily="34" charset="0"/>
                </a:rPr>
                <a:t> First Nation of Manitoulin Island</a:t>
              </a:r>
            </a:p>
          </p:txBody>
        </p:sp>
      </p:grpSp>
    </p:spTree>
    <p:extLst>
      <p:ext uri="{BB962C8B-B14F-4D97-AF65-F5344CB8AC3E}">
        <p14:creationId xmlns:p14="http://schemas.microsoft.com/office/powerpoint/2010/main" val="261952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C0DB7-AA40-99D6-7A02-CFADB9388FA7}"/>
              </a:ext>
            </a:extLst>
          </p:cNvPr>
          <p:cNvSpPr>
            <a:spLocks noGrp="1"/>
          </p:cNvSpPr>
          <p:nvPr>
            <p:ph type="title"/>
          </p:nvPr>
        </p:nvSpPr>
        <p:spPr/>
        <p:txBody>
          <a:bodyPr/>
          <a:lstStyle/>
          <a:p>
            <a:pPr marL="0" indent="0">
              <a:lnSpc>
                <a:spcPct val="100000"/>
              </a:lnSpc>
              <a:buNone/>
            </a:pPr>
            <a:r>
              <a:rPr lang="en-US" sz="2400"/>
              <a:t>Recording is starting</a:t>
            </a:r>
          </a:p>
        </p:txBody>
      </p:sp>
      <p:grpSp>
        <p:nvGrpSpPr>
          <p:cNvPr id="6" name="Group 5">
            <a:extLst>
              <a:ext uri="{FF2B5EF4-FFF2-40B4-BE49-F238E27FC236}">
                <a16:creationId xmlns:a16="http://schemas.microsoft.com/office/drawing/2014/main" id="{9AD73CA5-9E84-EC8E-1997-2DF6116B7FDD}"/>
              </a:ext>
            </a:extLst>
          </p:cNvPr>
          <p:cNvGrpSpPr/>
          <p:nvPr/>
        </p:nvGrpSpPr>
        <p:grpSpPr>
          <a:xfrm>
            <a:off x="1695197" y="2094836"/>
            <a:ext cx="5364281" cy="2252439"/>
            <a:chOff x="1627464" y="2432807"/>
            <a:chExt cx="3816603" cy="1715860"/>
          </a:xfrm>
        </p:grpSpPr>
        <p:sp>
          <p:nvSpPr>
            <p:cNvPr id="7" name="Rectangle: Rounded Corners 6">
              <a:extLst>
                <a:ext uri="{FF2B5EF4-FFF2-40B4-BE49-F238E27FC236}">
                  <a16:creationId xmlns:a16="http://schemas.microsoft.com/office/drawing/2014/main" id="{9C61B50A-44DE-7961-0FE0-74C0FD5C30D1}"/>
                </a:ext>
              </a:extLst>
            </p:cNvPr>
            <p:cNvSpPr/>
            <p:nvPr/>
          </p:nvSpPr>
          <p:spPr>
            <a:xfrm>
              <a:off x="1627464" y="2432807"/>
              <a:ext cx="3816603" cy="17158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EE4449-9D95-2DC8-5370-0305E8A341DB}"/>
                </a:ext>
              </a:extLst>
            </p:cNvPr>
            <p:cNvSpPr txBox="1"/>
            <p:nvPr/>
          </p:nvSpPr>
          <p:spPr>
            <a:xfrm>
              <a:off x="2130632" y="2800478"/>
              <a:ext cx="1609793" cy="914385"/>
            </a:xfrm>
            <a:prstGeom prst="rect">
              <a:avLst/>
            </a:prstGeom>
            <a:noFill/>
            <a:ln w="38100">
              <a:noFill/>
            </a:ln>
          </p:spPr>
          <p:txBody>
            <a:bodyPr wrap="square" rtlCol="0">
              <a:spAutoFit/>
            </a:bodyPr>
            <a:lstStyle/>
            <a:p>
              <a:r>
                <a:rPr lang="en-US" sz="7200" b="1"/>
                <a:t>REC</a:t>
              </a:r>
            </a:p>
          </p:txBody>
        </p:sp>
        <p:sp>
          <p:nvSpPr>
            <p:cNvPr id="9" name="Oval 8">
              <a:extLst>
                <a:ext uri="{FF2B5EF4-FFF2-40B4-BE49-F238E27FC236}">
                  <a16:creationId xmlns:a16="http://schemas.microsoft.com/office/drawing/2014/main" id="{16ABB11C-C059-E152-8D2B-D959356BC85B}"/>
                </a:ext>
              </a:extLst>
            </p:cNvPr>
            <p:cNvSpPr/>
            <p:nvPr/>
          </p:nvSpPr>
          <p:spPr>
            <a:xfrm>
              <a:off x="4042503" y="2762807"/>
              <a:ext cx="955053" cy="989727"/>
            </a:xfrm>
            <a:prstGeom prst="ellipse">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21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50800" tIns="50800" rIns="50800" bIns="50800" anchor="ctr" anchorCtr="0">
            <a:normAutofit/>
          </a:bodyPr>
          <a:lstStyle/>
          <a:p>
            <a:pPr>
              <a:buClr>
                <a:schemeClr val="dk1"/>
              </a:buClr>
            </a:pPr>
            <a:r>
              <a:rPr lang="en-US">
                <a:solidFill>
                  <a:schemeClr val="dk1"/>
                </a:solidFill>
                <a:latin typeface="Calibri" panose="020F0502020204030204" pitchFamily="34" charset="0"/>
                <a:cs typeface="Calibri" panose="020F0502020204030204" pitchFamily="34" charset="0"/>
              </a:rPr>
              <a:t>Agenda</a:t>
            </a:r>
          </a:p>
        </p:txBody>
      </p:sp>
      <p:sp>
        <p:nvSpPr>
          <p:cNvPr id="98" name="Google Shape;98;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atin typeface="Calibri" panose="020F0502020204030204" pitchFamily="34" charset="0"/>
                <a:cs typeface="Calibri" panose="020F0502020204030204" pitchFamily="34" charset="0"/>
              </a:rPr>
              <a:pPr/>
              <a:t>4</a:t>
            </a:fld>
            <a:endParaRPr lang="en-US">
              <a:latin typeface="Calibri" panose="020F0502020204030204" pitchFamily="34" charset="0"/>
              <a:cs typeface="Calibri" panose="020F0502020204030204" pitchFamily="34" charset="0"/>
            </a:endParaRPr>
          </a:p>
        </p:txBody>
      </p:sp>
      <p:sp>
        <p:nvSpPr>
          <p:cNvPr id="100" name="Google Shape;100;p3"/>
          <p:cNvSpPr txBox="1"/>
          <p:nvPr/>
        </p:nvSpPr>
        <p:spPr>
          <a:xfrm>
            <a:off x="442709" y="1533525"/>
            <a:ext cx="8177416" cy="4079282"/>
          </a:xfrm>
          <a:prstGeom prst="rect">
            <a:avLst/>
          </a:prstGeom>
          <a:noFill/>
          <a:ln>
            <a:noFill/>
          </a:ln>
        </p:spPr>
        <p:txBody>
          <a:bodyPr spcFirstLastPara="1" wrap="square" lIns="91425" tIns="45700" rIns="91425" bIns="45700" anchor="t" anchorCtr="0">
            <a:noAutofit/>
          </a:bodyPr>
          <a:lstStyle/>
          <a:p>
            <a:pPr marL="342900" indent="-342900">
              <a:lnSpc>
                <a:spcPct val="115000"/>
              </a:lnSpc>
              <a:spcAft>
                <a:spcPts val="1000"/>
              </a:spcAft>
              <a:buAutoNum type="arabicPeriod"/>
            </a:pPr>
            <a:r>
              <a:rPr lang="en-CA" sz="1600">
                <a:effectLst/>
                <a:highlight>
                  <a:srgbClr val="FFFFFF"/>
                </a:highlight>
                <a:latin typeface="Calibri" panose="020F0502020204030204" pitchFamily="34" charset="0"/>
                <a:ea typeface="Arial" panose="020B0604020202020204" pitchFamily="34" charset="0"/>
                <a:cs typeface="Calibri" panose="020F0502020204030204" pitchFamily="34" charset="0"/>
              </a:rPr>
              <a:t>Welcome and introductions – 5 min</a:t>
            </a:r>
            <a:endParaRPr lang="en-CA" sz="1600">
              <a:highlight>
                <a:srgbClr val="FFFFFF"/>
              </a:highlight>
              <a:latin typeface="Calibri" panose="020F0502020204030204" pitchFamily="34" charset="0"/>
              <a:ea typeface="Arial" panose="020B0604020202020204" pitchFamily="34" charset="0"/>
              <a:cs typeface="Calibri" panose="020F0502020204030204" pitchFamily="34" charset="0"/>
            </a:endParaRPr>
          </a:p>
          <a:p>
            <a:pPr marL="342900" indent="-342900">
              <a:lnSpc>
                <a:spcPct val="115000"/>
              </a:lnSpc>
              <a:spcAft>
                <a:spcPts val="1000"/>
              </a:spcAft>
              <a:buAutoNum type="arabicPeriod"/>
            </a:pPr>
            <a:r>
              <a:rPr lang="en-CA" sz="1600">
                <a:effectLst/>
                <a:latin typeface="Calibri" panose="020F0502020204030204" pitchFamily="34" charset="0"/>
                <a:ea typeface="Arial" panose="020B0604020202020204" pitchFamily="34" charset="0"/>
                <a:cs typeface="Calibri" panose="020F0502020204030204" pitchFamily="34" charset="0"/>
              </a:rPr>
              <a:t>Update on SPARK Tool and Deep End Canada (Joe and Leanne) – 15 min </a:t>
            </a:r>
          </a:p>
          <a:p>
            <a:pPr marL="342900" indent="-342900">
              <a:lnSpc>
                <a:spcPct val="115000"/>
              </a:lnSpc>
              <a:spcAft>
                <a:spcPts val="1000"/>
              </a:spcAft>
              <a:buAutoNum type="arabicPeriod"/>
            </a:pPr>
            <a:r>
              <a:rPr lang="en-CA" sz="1600">
                <a:effectLst/>
                <a:latin typeface="Calibri" panose="020F0502020204030204" pitchFamily="34" charset="0"/>
                <a:ea typeface="Arial" panose="020B0604020202020204" pitchFamily="34" charset="0"/>
                <a:cs typeface="Calibri" panose="020F0502020204030204" pitchFamily="34" charset="0"/>
              </a:rPr>
              <a:t>Overview of the PCHDCF (Framework) and CACDI, review data standards development process (Brooke) – 5 min</a:t>
            </a:r>
          </a:p>
          <a:p>
            <a:pPr marL="342900" indent="-342900">
              <a:lnSpc>
                <a:spcPct val="115000"/>
              </a:lnSpc>
              <a:spcAft>
                <a:spcPts val="1000"/>
              </a:spcAft>
              <a:buAutoNum type="arabicPeriod"/>
            </a:pPr>
            <a:r>
              <a:rPr lang="en-CA" sz="1600">
                <a:effectLst/>
                <a:latin typeface="Calibri" panose="020F0502020204030204" pitchFamily="34" charset="0"/>
                <a:ea typeface="Arial" panose="020B0604020202020204" pitchFamily="34" charset="0"/>
                <a:cs typeface="Calibri" panose="020F0502020204030204" pitchFamily="34" charset="0"/>
              </a:rPr>
              <a:t>Review SDOH category (Brooke and Jen) – 20 min</a:t>
            </a:r>
          </a:p>
          <a:p>
            <a:pPr lvl="3">
              <a:lnSpc>
                <a:spcPct val="115000"/>
              </a:lnSpc>
              <a:spcAft>
                <a:spcPts val="1000"/>
              </a:spcAft>
            </a:pPr>
            <a:r>
              <a:rPr lang="en-CA" sz="1600">
                <a:latin typeface="Calibri" panose="020F0502020204030204" pitchFamily="34" charset="0"/>
                <a:ea typeface="Arial" panose="020B0604020202020204" pitchFamily="34" charset="0"/>
                <a:cs typeface="Calibri" panose="020F0502020204030204" pitchFamily="34" charset="0"/>
              </a:rPr>
              <a:t>	a) </a:t>
            </a:r>
            <a:r>
              <a:rPr lang="en-CA" sz="1600">
                <a:effectLst/>
                <a:latin typeface="Calibri" panose="020F0502020204030204" pitchFamily="34" charset="0"/>
                <a:ea typeface="Arial" panose="020B0604020202020204" pitchFamily="34" charset="0"/>
                <a:cs typeface="Calibri" panose="020F0502020204030204" pitchFamily="34" charset="0"/>
              </a:rPr>
              <a:t>Review and member discussion/feedback</a:t>
            </a:r>
          </a:p>
          <a:p>
            <a:pPr lvl="7">
              <a:lnSpc>
                <a:spcPct val="115000"/>
              </a:lnSpc>
              <a:spcAft>
                <a:spcPts val="1000"/>
              </a:spcAft>
            </a:pPr>
            <a:r>
              <a:rPr lang="en-CA" sz="1600">
                <a:effectLst/>
                <a:latin typeface="Calibri" panose="020F0502020204030204" pitchFamily="34" charset="0"/>
                <a:ea typeface="Arial" panose="020B0604020202020204" pitchFamily="34" charset="0"/>
                <a:cs typeface="Calibri" panose="020F0502020204030204" pitchFamily="34" charset="0"/>
              </a:rPr>
              <a:t>	b) Discuss priority of data elements for development</a:t>
            </a:r>
          </a:p>
          <a:p>
            <a:pPr marL="342900" indent="-342900">
              <a:lnSpc>
                <a:spcPct val="115000"/>
              </a:lnSpc>
              <a:spcAft>
                <a:spcPts val="1000"/>
              </a:spcAft>
              <a:buAutoNum type="arabicPeriod"/>
            </a:pPr>
            <a:r>
              <a:rPr lang="en-CA" sz="1600">
                <a:latin typeface="Calibri" panose="020F0502020204030204" pitchFamily="34" charset="0"/>
                <a:ea typeface="Arial" panose="020B0604020202020204" pitchFamily="34" charset="0"/>
                <a:cs typeface="Calibri" panose="020F0502020204030204" pitchFamily="34" charset="0"/>
              </a:rPr>
              <a:t>W</a:t>
            </a:r>
            <a:r>
              <a:rPr lang="en-CA" sz="1600">
                <a:effectLst/>
                <a:latin typeface="Calibri" panose="020F0502020204030204" pitchFamily="34" charset="0"/>
                <a:ea typeface="Arial" panose="020B0604020202020204" pitchFamily="34" charset="0"/>
                <a:cs typeface="Calibri" panose="020F0502020204030204" pitchFamily="34" charset="0"/>
              </a:rPr>
              <a:t>orkplan and schedule for data element discussion for 2025 meetings (Jen) – 5 min</a:t>
            </a:r>
          </a:p>
        </p:txBody>
      </p:sp>
      <p:pic>
        <p:nvPicPr>
          <p:cNvPr id="101" name="Google Shape;101;p3"/>
          <p:cNvPicPr preferRelativeResize="0"/>
          <p:nvPr/>
        </p:nvPicPr>
        <p:blipFill rotWithShape="1">
          <a:blip r:embed="rId3">
            <a:alphaModFix/>
          </a:blip>
          <a:srcRect/>
          <a:stretch/>
        </p:blipFill>
        <p:spPr>
          <a:xfrm>
            <a:off x="6966431" y="5035328"/>
            <a:ext cx="2019300" cy="321310"/>
          </a:xfrm>
          <a:prstGeom prst="rect">
            <a:avLst/>
          </a:prstGeom>
          <a:noFill/>
          <a:ln>
            <a:noFill/>
          </a:ln>
        </p:spPr>
      </p:pic>
    </p:spTree>
    <p:extLst>
      <p:ext uri="{BB962C8B-B14F-4D97-AF65-F5344CB8AC3E}">
        <p14:creationId xmlns:p14="http://schemas.microsoft.com/office/powerpoint/2010/main" val="228027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6B76D2-BF0B-126E-E06D-8E904A05DB50}"/>
              </a:ext>
            </a:extLst>
          </p:cNvPr>
          <p:cNvSpPr txBox="1">
            <a:spLocks/>
          </p:cNvSpPr>
          <p:nvPr/>
        </p:nvSpPr>
        <p:spPr>
          <a:xfrm>
            <a:off x="2397154" y="1245207"/>
            <a:ext cx="6746846" cy="3197478"/>
          </a:xfrm>
          <a:prstGeom prst="rect">
            <a:avLst/>
          </a:prstGeom>
          <a:solidFill>
            <a:srgbClr val="19202E"/>
          </a:solidFill>
          <a:ln w="5428" cap="flat">
            <a:noFill/>
            <a:prstDash val="solid"/>
            <a:miter/>
          </a:ln>
        </p:spPr>
        <p:txBody>
          <a:bodyPr vert="horz" wrap="square" lIns="0" tIns="0" rIns="0" bIns="0" rtlCol="0" anchor="ctr"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69">
              <a:lnSpc>
                <a:spcPts val="3600"/>
              </a:lnSpc>
              <a:spcBef>
                <a:spcPct val="0"/>
              </a:spcBef>
              <a:buClrTx/>
              <a:defRPr/>
            </a:pPr>
            <a:endParaRPr lang="en-CA" sz="2400" b="1">
              <a:solidFill>
                <a:srgbClr val="FFFFFF"/>
              </a:solidFill>
              <a:latin typeface="Calibri"/>
            </a:endParaRPr>
          </a:p>
          <a:p>
            <a:pPr algn="ctr" defTabSz="914369">
              <a:lnSpc>
                <a:spcPts val="3600"/>
              </a:lnSpc>
              <a:spcBef>
                <a:spcPct val="0"/>
              </a:spcBef>
              <a:buClrTx/>
              <a:defRPr/>
            </a:pPr>
            <a:r>
              <a:rPr lang="en-US" sz="2400" b="1">
                <a:solidFill>
                  <a:prstClr val="white"/>
                </a:solidFill>
                <a:latin typeface="Calibri"/>
                <a:cs typeface="Calibri"/>
              </a:rPr>
              <a:t>Pan-Canadian Health Data Content Framework;</a:t>
            </a:r>
          </a:p>
          <a:p>
            <a:pPr algn="ctr" defTabSz="914369">
              <a:lnSpc>
                <a:spcPts val="3600"/>
              </a:lnSpc>
              <a:spcBef>
                <a:spcPct val="0"/>
              </a:spcBef>
              <a:buClrTx/>
              <a:defRPr/>
            </a:pPr>
            <a:r>
              <a:rPr lang="en-US" sz="2400" b="1">
                <a:solidFill>
                  <a:prstClr val="white"/>
                </a:solidFill>
                <a:latin typeface="Calibri"/>
                <a:cs typeface="Calibri"/>
              </a:rPr>
              <a:t>Data Content Standard;</a:t>
            </a:r>
          </a:p>
          <a:p>
            <a:pPr algn="ctr" defTabSz="914369">
              <a:lnSpc>
                <a:spcPts val="3600"/>
              </a:lnSpc>
              <a:spcBef>
                <a:spcPct val="0"/>
              </a:spcBef>
              <a:buClrTx/>
              <a:defRPr/>
            </a:pPr>
            <a:r>
              <a:rPr lang="en-US" sz="2400" b="1">
                <a:solidFill>
                  <a:prstClr val="white"/>
                </a:solidFill>
                <a:latin typeface="Calibri"/>
                <a:cs typeface="Calibri"/>
              </a:rPr>
              <a:t>and </a:t>
            </a:r>
          </a:p>
          <a:p>
            <a:pPr algn="ctr" defTabSz="914369">
              <a:lnSpc>
                <a:spcPts val="3600"/>
              </a:lnSpc>
              <a:spcBef>
                <a:spcPct val="0"/>
              </a:spcBef>
              <a:buClrTx/>
              <a:defRPr/>
            </a:pPr>
            <a:r>
              <a:rPr lang="en-US" sz="2400" b="1">
                <a:solidFill>
                  <a:prstClr val="white"/>
                </a:solidFill>
                <a:latin typeface="Calibri"/>
                <a:cs typeface="Calibri"/>
              </a:rPr>
              <a:t>the Draft Canadian Core Data for Interoperability (CACDI) Version 1</a:t>
            </a:r>
          </a:p>
          <a:p>
            <a:pPr algn="ctr" defTabSz="914369">
              <a:lnSpc>
                <a:spcPts val="3600"/>
              </a:lnSpc>
              <a:spcBef>
                <a:spcPct val="0"/>
              </a:spcBef>
              <a:buClrTx/>
              <a:defRPr/>
            </a:pPr>
            <a:endParaRPr lang="en-US" sz="2400" b="1">
              <a:solidFill>
                <a:prstClr val="white"/>
              </a:solidFill>
              <a:latin typeface="Calibri"/>
              <a:cs typeface="Calibri"/>
            </a:endParaRPr>
          </a:p>
        </p:txBody>
      </p:sp>
    </p:spTree>
    <p:extLst>
      <p:ext uri="{BB962C8B-B14F-4D97-AF65-F5344CB8AC3E}">
        <p14:creationId xmlns:p14="http://schemas.microsoft.com/office/powerpoint/2010/main" val="151804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1047D1-085B-3CD1-CC85-850F24A15D92}"/>
              </a:ext>
            </a:extLst>
          </p:cNvPr>
          <p:cNvSpPr txBox="1">
            <a:spLocks/>
          </p:cNvSpPr>
          <p:nvPr/>
        </p:nvSpPr>
        <p:spPr>
          <a:xfrm>
            <a:off x="0" y="370262"/>
            <a:ext cx="9144000" cy="844144"/>
          </a:xfrm>
          <a:prstGeom prst="rect">
            <a:avLst/>
          </a:prstGeom>
          <a:solidFill>
            <a:schemeClr val="bg1">
              <a:lumMod val="95000"/>
            </a:schemeClr>
          </a:solidFill>
        </p:spPr>
        <p:txBody>
          <a:bodyPr vert="horz" wrap="square" lIns="274320" tIns="274320" rIns="274320" bIns="27432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55">
              <a:spcAft>
                <a:spcPts val="900"/>
              </a:spcAft>
              <a:buClrTx/>
            </a:pPr>
            <a:r>
              <a:rPr lang="en-US" sz="2400" b="1">
                <a:solidFill>
                  <a:srgbClr val="00A79D"/>
                </a:solidFill>
              </a:rPr>
              <a:t>Definition |</a:t>
            </a:r>
            <a:r>
              <a:rPr lang="en-US" sz="2400" b="1">
                <a:solidFill>
                  <a:schemeClr val="accent1"/>
                </a:solidFill>
              </a:rPr>
              <a:t> </a:t>
            </a:r>
            <a:r>
              <a:rPr lang="en-US" sz="2400" b="1"/>
              <a:t>The Pan-Canadian Health Data Content Framework</a:t>
            </a:r>
            <a:endParaRPr lang="en-CA" sz="2400">
              <a:solidFill>
                <a:srgbClr val="000000"/>
              </a:solidFill>
              <a:latin typeface="Arial" panose="020B0604020202020204" pitchFamily="34" charset="0"/>
              <a:ea typeface="Calibri"/>
              <a:cs typeface="Arial" panose="020B0604020202020204" pitchFamily="34" charset="0"/>
            </a:endParaRPr>
          </a:p>
        </p:txBody>
      </p:sp>
      <p:sp>
        <p:nvSpPr>
          <p:cNvPr id="3" name="Text Placeholder 2">
            <a:extLst>
              <a:ext uri="{FF2B5EF4-FFF2-40B4-BE49-F238E27FC236}">
                <a16:creationId xmlns:a16="http://schemas.microsoft.com/office/drawing/2014/main" id="{55B3DE3D-3CAE-FD83-788A-ACCC6B3CAE3B}"/>
              </a:ext>
            </a:extLst>
          </p:cNvPr>
          <p:cNvSpPr>
            <a:spLocks noGrp="1"/>
          </p:cNvSpPr>
          <p:nvPr>
            <p:ph type="body" sz="quarter" idx="4294967295"/>
          </p:nvPr>
        </p:nvSpPr>
        <p:spPr>
          <a:xfrm>
            <a:off x="415248" y="1656290"/>
            <a:ext cx="5124450" cy="3103414"/>
          </a:xfrm>
        </p:spPr>
        <p:txBody>
          <a:bodyPr vert="horz" wrap="square" lIns="0" tIns="0" rIns="0" bIns="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nSpc>
                <a:spcPct val="100000"/>
              </a:lnSpc>
              <a:spcAft>
                <a:spcPts val="1350"/>
              </a:spcAft>
              <a:buNone/>
            </a:pPr>
            <a:r>
              <a:rPr lang="en-US" sz="1500" b="0" i="1">
                <a:latin typeface="Arial"/>
                <a:cs typeface="Arial"/>
              </a:rPr>
              <a:t>One common data content standard, data architecture and business glossary for </a:t>
            </a:r>
            <a:r>
              <a:rPr lang="en-US" sz="1500" b="0" i="1" u="sng">
                <a:latin typeface="Arial"/>
                <a:cs typeface="Arial"/>
              </a:rPr>
              <a:t>all</a:t>
            </a:r>
            <a:r>
              <a:rPr lang="en-US" sz="1500" b="0" i="1">
                <a:latin typeface="Arial"/>
                <a:cs typeface="Arial"/>
              </a:rPr>
              <a:t> health-related data</a:t>
            </a:r>
            <a:r>
              <a:rPr lang="en-US" sz="1500" b="0" i="1">
                <a:solidFill>
                  <a:srgbClr val="FF0000"/>
                </a:solidFill>
                <a:latin typeface="Arial"/>
                <a:cs typeface="Arial"/>
              </a:rPr>
              <a:t> </a:t>
            </a:r>
            <a:r>
              <a:rPr lang="en-US" sz="1500" b="0" i="1">
                <a:latin typeface="Arial"/>
                <a:cs typeface="Arial"/>
              </a:rPr>
              <a:t>in Canada</a:t>
            </a:r>
          </a:p>
          <a:p>
            <a:pPr marL="71438" lvl="1" indent="0">
              <a:lnSpc>
                <a:spcPct val="100000"/>
              </a:lnSpc>
              <a:buNone/>
            </a:pPr>
            <a:r>
              <a:rPr lang="en-US" sz="1500" b="1">
                <a:cs typeface="Arial"/>
              </a:rPr>
              <a:t>Purpose: </a:t>
            </a:r>
            <a:r>
              <a:rPr lang="en-CA" sz="1500">
                <a:cs typeface="Arial"/>
              </a:rPr>
              <a:t>to improve data quality and consistency of health data, leading to more trust and use of the data for patient safety</a:t>
            </a:r>
            <a:endParaRPr lang="en-US" sz="1500">
              <a:cs typeface="Arial"/>
            </a:endParaRPr>
          </a:p>
          <a:p>
            <a:pPr marL="71438" lvl="1" indent="0">
              <a:lnSpc>
                <a:spcPct val="100000"/>
              </a:lnSpc>
              <a:buNone/>
            </a:pPr>
            <a:r>
              <a:rPr lang="en-US" sz="1500" b="1">
                <a:cs typeface="Arial"/>
              </a:rPr>
              <a:t>What it does</a:t>
            </a:r>
            <a:r>
              <a:rPr lang="en-US" sz="1500">
                <a:cs typeface="Arial"/>
              </a:rPr>
              <a:t>: it defines and standardizes data to ensure meaningful exchange and interpretation across the health care system to achieve semantic interoperability (same meaning from sender to recipient).</a:t>
            </a:r>
          </a:p>
          <a:p>
            <a:pPr marL="71438" lvl="1" indent="0">
              <a:lnSpc>
                <a:spcPct val="100000"/>
              </a:lnSpc>
              <a:buNone/>
            </a:pPr>
            <a:r>
              <a:rPr lang="en-US" sz="1500" b="1">
                <a:cs typeface="Arial"/>
              </a:rPr>
              <a:t>Use: </a:t>
            </a:r>
            <a:r>
              <a:rPr lang="en-US" sz="1500">
                <a:cs typeface="Arial"/>
              </a:rPr>
              <a:t>It will be the “source of truth” that will define foundational data for health care delivery and management across all health sectors.  </a:t>
            </a:r>
            <a:endParaRPr lang="en-US" sz="1500"/>
          </a:p>
        </p:txBody>
      </p:sp>
      <p:grpSp>
        <p:nvGrpSpPr>
          <p:cNvPr id="5" name="Group 4">
            <a:extLst>
              <a:ext uri="{FF2B5EF4-FFF2-40B4-BE49-F238E27FC236}">
                <a16:creationId xmlns:a16="http://schemas.microsoft.com/office/drawing/2014/main" id="{715832E9-1716-42CA-AE0A-6C8DE99A3E49}"/>
              </a:ext>
            </a:extLst>
          </p:cNvPr>
          <p:cNvGrpSpPr/>
          <p:nvPr/>
        </p:nvGrpSpPr>
        <p:grpSpPr>
          <a:xfrm>
            <a:off x="5769007" y="1577335"/>
            <a:ext cx="3214008" cy="2725886"/>
            <a:chOff x="7594600" y="1974885"/>
            <a:chExt cx="4285344" cy="3634514"/>
          </a:xfrm>
        </p:grpSpPr>
        <p:cxnSp>
          <p:nvCxnSpPr>
            <p:cNvPr id="7" name="Straight Arrow Connector 6">
              <a:extLst>
                <a:ext uri="{FF2B5EF4-FFF2-40B4-BE49-F238E27FC236}">
                  <a16:creationId xmlns:a16="http://schemas.microsoft.com/office/drawing/2014/main" id="{F4035284-9878-6C24-339E-79F20A623AA9}"/>
                </a:ext>
              </a:extLst>
            </p:cNvPr>
            <p:cNvCxnSpPr>
              <a:cxnSpLocks/>
            </p:cNvCxnSpPr>
            <p:nvPr/>
          </p:nvCxnSpPr>
          <p:spPr>
            <a:xfrm>
              <a:off x="8711544" y="4437465"/>
              <a:ext cx="2043293" cy="0"/>
            </a:xfrm>
            <a:prstGeom prst="straightConnector1">
              <a:avLst/>
            </a:prstGeom>
            <a:noFill/>
            <a:ln w="57150" cap="flat" cmpd="sng" algn="ctr">
              <a:solidFill>
                <a:srgbClr val="FF0000"/>
              </a:solidFill>
              <a:prstDash val="solid"/>
              <a:tailEnd type="triangle"/>
            </a:ln>
            <a:effectLst/>
          </p:spPr>
        </p:cxnSp>
        <p:cxnSp>
          <p:nvCxnSpPr>
            <p:cNvPr id="8" name="Straight Arrow Connector 7">
              <a:extLst>
                <a:ext uri="{FF2B5EF4-FFF2-40B4-BE49-F238E27FC236}">
                  <a16:creationId xmlns:a16="http://schemas.microsoft.com/office/drawing/2014/main" id="{8D8F1EDA-58D1-FBCA-B95D-5E02D4F60708}"/>
                </a:ext>
              </a:extLst>
            </p:cNvPr>
            <p:cNvCxnSpPr>
              <a:cxnSpLocks/>
            </p:cNvCxnSpPr>
            <p:nvPr/>
          </p:nvCxnSpPr>
          <p:spPr>
            <a:xfrm flipH="1">
              <a:off x="8704027" y="4625401"/>
              <a:ext cx="2118832" cy="0"/>
            </a:xfrm>
            <a:prstGeom prst="straightConnector1">
              <a:avLst/>
            </a:prstGeom>
            <a:noFill/>
            <a:ln w="57150" cap="flat" cmpd="sng" algn="ctr">
              <a:solidFill>
                <a:srgbClr val="FF0000"/>
              </a:solidFill>
              <a:prstDash val="solid"/>
              <a:tailEnd type="triangle"/>
            </a:ln>
            <a:effectLst/>
          </p:spPr>
        </p:cxnSp>
        <p:cxnSp>
          <p:nvCxnSpPr>
            <p:cNvPr id="9" name="Straight Connector 8">
              <a:extLst>
                <a:ext uri="{FF2B5EF4-FFF2-40B4-BE49-F238E27FC236}">
                  <a16:creationId xmlns:a16="http://schemas.microsoft.com/office/drawing/2014/main" id="{D6CBF1C9-4647-B7D7-6969-E34CB0B6D450}"/>
                </a:ext>
              </a:extLst>
            </p:cNvPr>
            <p:cNvCxnSpPr>
              <a:cxnSpLocks/>
            </p:cNvCxnSpPr>
            <p:nvPr/>
          </p:nvCxnSpPr>
          <p:spPr>
            <a:xfrm>
              <a:off x="8169754" y="3178404"/>
              <a:ext cx="3195011" cy="0"/>
            </a:xfrm>
            <a:prstGeom prst="line">
              <a:avLst/>
            </a:prstGeom>
            <a:noFill/>
            <a:ln w="57150" cap="flat" cmpd="sng" algn="ctr">
              <a:solidFill>
                <a:srgbClr val="00A199"/>
              </a:solidFill>
              <a:prstDash val="solid"/>
            </a:ln>
            <a:effectLst/>
          </p:spPr>
        </p:cxnSp>
        <p:cxnSp>
          <p:nvCxnSpPr>
            <p:cNvPr id="11" name="Straight Connector 10">
              <a:extLst>
                <a:ext uri="{FF2B5EF4-FFF2-40B4-BE49-F238E27FC236}">
                  <a16:creationId xmlns:a16="http://schemas.microsoft.com/office/drawing/2014/main" id="{E6F514B3-E3D4-542F-40E0-EE477621C724}"/>
                </a:ext>
              </a:extLst>
            </p:cNvPr>
            <p:cNvCxnSpPr>
              <a:cxnSpLocks/>
              <a:stCxn id="136" idx="4"/>
            </p:cNvCxnSpPr>
            <p:nvPr/>
          </p:nvCxnSpPr>
          <p:spPr>
            <a:xfrm>
              <a:off x="8169754" y="2820389"/>
              <a:ext cx="0" cy="385567"/>
            </a:xfrm>
            <a:prstGeom prst="line">
              <a:avLst/>
            </a:prstGeom>
            <a:noFill/>
            <a:ln w="57150" cap="flat" cmpd="sng" algn="ctr">
              <a:solidFill>
                <a:srgbClr val="00A199"/>
              </a:solidFill>
              <a:prstDash val="solid"/>
            </a:ln>
            <a:effectLst/>
          </p:spPr>
        </p:cxnSp>
        <p:cxnSp>
          <p:nvCxnSpPr>
            <p:cNvPr id="14" name="Straight Connector 13">
              <a:extLst>
                <a:ext uri="{FF2B5EF4-FFF2-40B4-BE49-F238E27FC236}">
                  <a16:creationId xmlns:a16="http://schemas.microsoft.com/office/drawing/2014/main" id="{2BBB39CD-0791-05EE-2F5F-C6FBBA403913}"/>
                </a:ext>
              </a:extLst>
            </p:cNvPr>
            <p:cNvCxnSpPr>
              <a:cxnSpLocks/>
              <a:stCxn id="122" idx="4"/>
            </p:cNvCxnSpPr>
            <p:nvPr/>
          </p:nvCxnSpPr>
          <p:spPr>
            <a:xfrm>
              <a:off x="11357074" y="2817482"/>
              <a:ext cx="0" cy="388474"/>
            </a:xfrm>
            <a:prstGeom prst="line">
              <a:avLst/>
            </a:prstGeom>
            <a:noFill/>
            <a:ln w="57150" cap="flat" cmpd="sng" algn="ctr">
              <a:solidFill>
                <a:srgbClr val="00A199"/>
              </a:solidFill>
              <a:prstDash val="solid"/>
            </a:ln>
            <a:effectLst/>
          </p:spPr>
        </p:cxnSp>
        <p:cxnSp>
          <p:nvCxnSpPr>
            <p:cNvPr id="15" name="Straight Arrow Connector 14">
              <a:extLst>
                <a:ext uri="{FF2B5EF4-FFF2-40B4-BE49-F238E27FC236}">
                  <a16:creationId xmlns:a16="http://schemas.microsoft.com/office/drawing/2014/main" id="{48D2A383-611F-2661-5157-410F07616B82}"/>
                </a:ext>
              </a:extLst>
            </p:cNvPr>
            <p:cNvCxnSpPr>
              <a:cxnSpLocks/>
            </p:cNvCxnSpPr>
            <p:nvPr/>
          </p:nvCxnSpPr>
          <p:spPr>
            <a:xfrm>
              <a:off x="9741082" y="3182026"/>
              <a:ext cx="0" cy="594488"/>
            </a:xfrm>
            <a:prstGeom prst="straightConnector1">
              <a:avLst/>
            </a:prstGeom>
            <a:noFill/>
            <a:ln w="57150" cap="flat" cmpd="sng" algn="ctr">
              <a:solidFill>
                <a:srgbClr val="00A199"/>
              </a:solidFill>
              <a:prstDash val="solid"/>
              <a:tailEnd type="triangle"/>
            </a:ln>
            <a:effectLst/>
          </p:spPr>
        </p:cxnSp>
        <p:grpSp>
          <p:nvGrpSpPr>
            <p:cNvPr id="16" name="Group 15">
              <a:extLst>
                <a:ext uri="{FF2B5EF4-FFF2-40B4-BE49-F238E27FC236}">
                  <a16:creationId xmlns:a16="http://schemas.microsoft.com/office/drawing/2014/main" id="{67CCE5A5-F0F9-D434-F875-54A8BD7C0850}"/>
                </a:ext>
              </a:extLst>
            </p:cNvPr>
            <p:cNvGrpSpPr>
              <a:grpSpLocks noChangeAspect="1"/>
            </p:cNvGrpSpPr>
            <p:nvPr/>
          </p:nvGrpSpPr>
          <p:grpSpPr>
            <a:xfrm>
              <a:off x="7971754" y="2424389"/>
              <a:ext cx="396000" cy="396000"/>
              <a:chOff x="7924800" y="3505199"/>
              <a:chExt cx="1080000" cy="1080000"/>
            </a:xfrm>
          </p:grpSpPr>
          <p:pic>
            <p:nvPicPr>
              <p:cNvPr id="135" name="Graphic 134" descr="Tick with solid fill">
                <a:extLst>
                  <a:ext uri="{FF2B5EF4-FFF2-40B4-BE49-F238E27FC236}">
                    <a16:creationId xmlns:a16="http://schemas.microsoft.com/office/drawing/2014/main" id="{9B601BB5-3044-0859-2A9C-C1A1578481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36" name="Oval 135">
                <a:extLst>
                  <a:ext uri="{FF2B5EF4-FFF2-40B4-BE49-F238E27FC236}">
                    <a16:creationId xmlns:a16="http://schemas.microsoft.com/office/drawing/2014/main" id="{A631C07E-38B5-9310-4771-24CFB645C9F2}"/>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grpSp>
          <p:nvGrpSpPr>
            <p:cNvPr id="18" name="Group 17">
              <a:extLst>
                <a:ext uri="{FF2B5EF4-FFF2-40B4-BE49-F238E27FC236}">
                  <a16:creationId xmlns:a16="http://schemas.microsoft.com/office/drawing/2014/main" id="{E9975D5F-EFE8-DE72-E9E6-027953705F85}"/>
                </a:ext>
              </a:extLst>
            </p:cNvPr>
            <p:cNvGrpSpPr>
              <a:grpSpLocks noChangeAspect="1"/>
            </p:cNvGrpSpPr>
            <p:nvPr/>
          </p:nvGrpSpPr>
          <p:grpSpPr>
            <a:xfrm>
              <a:off x="9033581" y="2422103"/>
              <a:ext cx="396000" cy="396000"/>
              <a:chOff x="7924800" y="3505199"/>
              <a:chExt cx="1080000" cy="1080000"/>
            </a:xfrm>
          </p:grpSpPr>
          <p:pic>
            <p:nvPicPr>
              <p:cNvPr id="133" name="Graphic 132" descr="Tick with solid fill">
                <a:extLst>
                  <a:ext uri="{FF2B5EF4-FFF2-40B4-BE49-F238E27FC236}">
                    <a16:creationId xmlns:a16="http://schemas.microsoft.com/office/drawing/2014/main" id="{B01683BA-BF82-6AF2-1CEF-613BC87926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34" name="Oval 133">
                <a:extLst>
                  <a:ext uri="{FF2B5EF4-FFF2-40B4-BE49-F238E27FC236}">
                    <a16:creationId xmlns:a16="http://schemas.microsoft.com/office/drawing/2014/main" id="{727CF5F1-AD83-FB33-B693-56F97214E60B}"/>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grpSp>
          <p:nvGrpSpPr>
            <p:cNvPr id="20" name="Group 19">
              <a:extLst>
                <a:ext uri="{FF2B5EF4-FFF2-40B4-BE49-F238E27FC236}">
                  <a16:creationId xmlns:a16="http://schemas.microsoft.com/office/drawing/2014/main" id="{BF7F4141-C9A9-7686-2385-F9017D62BBD7}"/>
                </a:ext>
              </a:extLst>
            </p:cNvPr>
            <p:cNvGrpSpPr>
              <a:grpSpLocks noChangeAspect="1"/>
            </p:cNvGrpSpPr>
            <p:nvPr/>
          </p:nvGrpSpPr>
          <p:grpSpPr>
            <a:xfrm>
              <a:off x="10093151" y="2424072"/>
              <a:ext cx="396000" cy="396000"/>
              <a:chOff x="7924800" y="3505199"/>
              <a:chExt cx="1080000" cy="1080000"/>
            </a:xfrm>
          </p:grpSpPr>
          <p:pic>
            <p:nvPicPr>
              <p:cNvPr id="131" name="Graphic 130" descr="Tick with solid fill">
                <a:extLst>
                  <a:ext uri="{FF2B5EF4-FFF2-40B4-BE49-F238E27FC236}">
                    <a16:creationId xmlns:a16="http://schemas.microsoft.com/office/drawing/2014/main" id="{7B7C96AC-7D87-FBB5-2F29-A15C39177B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32" name="Oval 131">
                <a:extLst>
                  <a:ext uri="{FF2B5EF4-FFF2-40B4-BE49-F238E27FC236}">
                    <a16:creationId xmlns:a16="http://schemas.microsoft.com/office/drawing/2014/main" id="{B7A07817-9169-32BF-16F4-C571D025A339}"/>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grpSp>
          <p:nvGrpSpPr>
            <p:cNvPr id="21" name="Group 20">
              <a:extLst>
                <a:ext uri="{FF2B5EF4-FFF2-40B4-BE49-F238E27FC236}">
                  <a16:creationId xmlns:a16="http://schemas.microsoft.com/office/drawing/2014/main" id="{E2B6508D-DB39-0320-5A29-EC5CE75A3B94}"/>
                </a:ext>
              </a:extLst>
            </p:cNvPr>
            <p:cNvGrpSpPr>
              <a:grpSpLocks noChangeAspect="1"/>
            </p:cNvGrpSpPr>
            <p:nvPr/>
          </p:nvGrpSpPr>
          <p:grpSpPr>
            <a:xfrm>
              <a:off x="8513544" y="2422103"/>
              <a:ext cx="396000" cy="396000"/>
              <a:chOff x="7924800" y="3505199"/>
              <a:chExt cx="1080000" cy="1080000"/>
            </a:xfrm>
          </p:grpSpPr>
          <p:pic>
            <p:nvPicPr>
              <p:cNvPr id="127" name="Graphic 126" descr="Tick with solid fill">
                <a:extLst>
                  <a:ext uri="{FF2B5EF4-FFF2-40B4-BE49-F238E27FC236}">
                    <a16:creationId xmlns:a16="http://schemas.microsoft.com/office/drawing/2014/main" id="{2068CB44-171B-27C9-7239-92636B31D7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28" name="Oval 127">
                <a:extLst>
                  <a:ext uri="{FF2B5EF4-FFF2-40B4-BE49-F238E27FC236}">
                    <a16:creationId xmlns:a16="http://schemas.microsoft.com/office/drawing/2014/main" id="{2FD31966-1D10-A955-570C-229D12C824AA}"/>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grpSp>
          <p:nvGrpSpPr>
            <p:cNvPr id="57" name="Group 56">
              <a:extLst>
                <a:ext uri="{FF2B5EF4-FFF2-40B4-BE49-F238E27FC236}">
                  <a16:creationId xmlns:a16="http://schemas.microsoft.com/office/drawing/2014/main" id="{718FB39D-CF2E-2EDE-45E4-0B3EEC86F0A3}"/>
                </a:ext>
              </a:extLst>
            </p:cNvPr>
            <p:cNvGrpSpPr>
              <a:grpSpLocks noChangeAspect="1"/>
            </p:cNvGrpSpPr>
            <p:nvPr/>
          </p:nvGrpSpPr>
          <p:grpSpPr>
            <a:xfrm>
              <a:off x="9555951" y="2426805"/>
              <a:ext cx="396000" cy="396000"/>
              <a:chOff x="7924800" y="3505199"/>
              <a:chExt cx="1080000" cy="1080000"/>
            </a:xfrm>
          </p:grpSpPr>
          <p:pic>
            <p:nvPicPr>
              <p:cNvPr id="125" name="Graphic 124" descr="Tick with solid fill">
                <a:extLst>
                  <a:ext uri="{FF2B5EF4-FFF2-40B4-BE49-F238E27FC236}">
                    <a16:creationId xmlns:a16="http://schemas.microsoft.com/office/drawing/2014/main" id="{5975390E-707B-EFC0-53B2-BA65FAABCA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26" name="Oval 125">
                <a:extLst>
                  <a:ext uri="{FF2B5EF4-FFF2-40B4-BE49-F238E27FC236}">
                    <a16:creationId xmlns:a16="http://schemas.microsoft.com/office/drawing/2014/main" id="{08C864BE-736A-EFA7-0AD0-3975532529C1}"/>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grpSp>
          <p:nvGrpSpPr>
            <p:cNvPr id="58" name="Group 57">
              <a:extLst>
                <a:ext uri="{FF2B5EF4-FFF2-40B4-BE49-F238E27FC236}">
                  <a16:creationId xmlns:a16="http://schemas.microsoft.com/office/drawing/2014/main" id="{24C7BE5A-4599-E37A-CC90-376A0F39616F}"/>
                </a:ext>
              </a:extLst>
            </p:cNvPr>
            <p:cNvGrpSpPr>
              <a:grpSpLocks noChangeAspect="1"/>
            </p:cNvGrpSpPr>
            <p:nvPr/>
          </p:nvGrpSpPr>
          <p:grpSpPr>
            <a:xfrm>
              <a:off x="10624859" y="2421482"/>
              <a:ext cx="396000" cy="396000"/>
              <a:chOff x="7924800" y="3505199"/>
              <a:chExt cx="1080000" cy="1080000"/>
            </a:xfrm>
          </p:grpSpPr>
          <p:pic>
            <p:nvPicPr>
              <p:cNvPr id="123" name="Graphic 122" descr="Tick with solid fill">
                <a:extLst>
                  <a:ext uri="{FF2B5EF4-FFF2-40B4-BE49-F238E27FC236}">
                    <a16:creationId xmlns:a16="http://schemas.microsoft.com/office/drawing/2014/main" id="{46EA3A46-010B-6FC2-8C6C-5ABFC5E250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24" name="Oval 123">
                <a:extLst>
                  <a:ext uri="{FF2B5EF4-FFF2-40B4-BE49-F238E27FC236}">
                    <a16:creationId xmlns:a16="http://schemas.microsoft.com/office/drawing/2014/main" id="{86EEA469-8D1D-7CE1-4FFE-9ACF2E6E3935}"/>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grpSp>
          <p:nvGrpSpPr>
            <p:cNvPr id="60" name="Group 59">
              <a:extLst>
                <a:ext uri="{FF2B5EF4-FFF2-40B4-BE49-F238E27FC236}">
                  <a16:creationId xmlns:a16="http://schemas.microsoft.com/office/drawing/2014/main" id="{8EF29710-DC7F-F3A4-A06A-E4BD0D4F4E69}"/>
                </a:ext>
              </a:extLst>
            </p:cNvPr>
            <p:cNvGrpSpPr>
              <a:grpSpLocks noChangeAspect="1"/>
            </p:cNvGrpSpPr>
            <p:nvPr/>
          </p:nvGrpSpPr>
          <p:grpSpPr>
            <a:xfrm>
              <a:off x="11159074" y="2421482"/>
              <a:ext cx="396000" cy="396000"/>
              <a:chOff x="7924800" y="3505199"/>
              <a:chExt cx="1080000" cy="1080000"/>
            </a:xfrm>
          </p:grpSpPr>
          <p:pic>
            <p:nvPicPr>
              <p:cNvPr id="121" name="Graphic 120" descr="Tick with solid fill">
                <a:extLst>
                  <a:ext uri="{FF2B5EF4-FFF2-40B4-BE49-F238E27FC236}">
                    <a16:creationId xmlns:a16="http://schemas.microsoft.com/office/drawing/2014/main" id="{0D084209-28D3-4A7D-1AE4-51F070FE25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22" name="Oval 121">
                <a:extLst>
                  <a:ext uri="{FF2B5EF4-FFF2-40B4-BE49-F238E27FC236}">
                    <a16:creationId xmlns:a16="http://schemas.microsoft.com/office/drawing/2014/main" id="{95A61F7E-4F75-DD87-8496-F3809612F531}"/>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grpSp>
          <p:nvGrpSpPr>
            <p:cNvPr id="61" name="Group 60">
              <a:extLst>
                <a:ext uri="{FF2B5EF4-FFF2-40B4-BE49-F238E27FC236}">
                  <a16:creationId xmlns:a16="http://schemas.microsoft.com/office/drawing/2014/main" id="{8D2F47E6-80DF-2AB2-B57B-DBC7548ADF02}"/>
                </a:ext>
              </a:extLst>
            </p:cNvPr>
            <p:cNvGrpSpPr>
              <a:grpSpLocks noChangeAspect="1"/>
            </p:cNvGrpSpPr>
            <p:nvPr/>
          </p:nvGrpSpPr>
          <p:grpSpPr>
            <a:xfrm>
              <a:off x="8242107" y="1977298"/>
              <a:ext cx="396000" cy="396000"/>
              <a:chOff x="7924800" y="3505199"/>
              <a:chExt cx="1080000" cy="1080000"/>
            </a:xfrm>
          </p:grpSpPr>
          <p:pic>
            <p:nvPicPr>
              <p:cNvPr id="119" name="Graphic 118" descr="Tick with solid fill">
                <a:extLst>
                  <a:ext uri="{FF2B5EF4-FFF2-40B4-BE49-F238E27FC236}">
                    <a16:creationId xmlns:a16="http://schemas.microsoft.com/office/drawing/2014/main" id="{5E86CA5A-458B-4EA0-0627-2499CC21AA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20" name="Oval 119">
                <a:extLst>
                  <a:ext uri="{FF2B5EF4-FFF2-40B4-BE49-F238E27FC236}">
                    <a16:creationId xmlns:a16="http://schemas.microsoft.com/office/drawing/2014/main" id="{623190D5-A5CD-6F2D-7C79-AA47304833C7}"/>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grpSp>
          <p:nvGrpSpPr>
            <p:cNvPr id="62" name="Group 61">
              <a:extLst>
                <a:ext uri="{FF2B5EF4-FFF2-40B4-BE49-F238E27FC236}">
                  <a16:creationId xmlns:a16="http://schemas.microsoft.com/office/drawing/2014/main" id="{7DB01C54-918D-2C64-7593-F75D99C938E5}"/>
                </a:ext>
              </a:extLst>
            </p:cNvPr>
            <p:cNvGrpSpPr>
              <a:grpSpLocks noChangeAspect="1"/>
            </p:cNvGrpSpPr>
            <p:nvPr/>
          </p:nvGrpSpPr>
          <p:grpSpPr>
            <a:xfrm>
              <a:off x="8783897" y="1974885"/>
              <a:ext cx="396000" cy="396000"/>
              <a:chOff x="7924800" y="3505199"/>
              <a:chExt cx="1080000" cy="1080000"/>
            </a:xfrm>
          </p:grpSpPr>
          <p:pic>
            <p:nvPicPr>
              <p:cNvPr id="117" name="Graphic 116" descr="Tick with solid fill">
                <a:extLst>
                  <a:ext uri="{FF2B5EF4-FFF2-40B4-BE49-F238E27FC236}">
                    <a16:creationId xmlns:a16="http://schemas.microsoft.com/office/drawing/2014/main" id="{51F6B634-B0E4-612A-0B75-94B545CED1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18" name="Oval 117">
                <a:extLst>
                  <a:ext uri="{FF2B5EF4-FFF2-40B4-BE49-F238E27FC236}">
                    <a16:creationId xmlns:a16="http://schemas.microsoft.com/office/drawing/2014/main" id="{0CED8E1B-65A9-E95A-4E83-56DB45989E00}"/>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grpSp>
          <p:nvGrpSpPr>
            <p:cNvPr id="63" name="Group 62">
              <a:extLst>
                <a:ext uri="{FF2B5EF4-FFF2-40B4-BE49-F238E27FC236}">
                  <a16:creationId xmlns:a16="http://schemas.microsoft.com/office/drawing/2014/main" id="{458D1F89-7B0E-94F2-D485-D24F9CD56FE9}"/>
                </a:ext>
              </a:extLst>
            </p:cNvPr>
            <p:cNvGrpSpPr>
              <a:grpSpLocks noChangeAspect="1"/>
            </p:cNvGrpSpPr>
            <p:nvPr/>
          </p:nvGrpSpPr>
          <p:grpSpPr>
            <a:xfrm>
              <a:off x="9280443" y="1981032"/>
              <a:ext cx="396000" cy="396000"/>
              <a:chOff x="7924800" y="3505199"/>
              <a:chExt cx="1080000" cy="1080000"/>
            </a:xfrm>
          </p:grpSpPr>
          <p:pic>
            <p:nvPicPr>
              <p:cNvPr id="115" name="Graphic 114" descr="Tick with solid fill">
                <a:extLst>
                  <a:ext uri="{FF2B5EF4-FFF2-40B4-BE49-F238E27FC236}">
                    <a16:creationId xmlns:a16="http://schemas.microsoft.com/office/drawing/2014/main" id="{9892CA37-24D1-1723-284B-566E41D4D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16" name="Oval 115">
                <a:extLst>
                  <a:ext uri="{FF2B5EF4-FFF2-40B4-BE49-F238E27FC236}">
                    <a16:creationId xmlns:a16="http://schemas.microsoft.com/office/drawing/2014/main" id="{0FDA3D57-E400-0F87-4FAD-50A9E63F9575}"/>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grpSp>
          <p:nvGrpSpPr>
            <p:cNvPr id="64" name="Group 63">
              <a:extLst>
                <a:ext uri="{FF2B5EF4-FFF2-40B4-BE49-F238E27FC236}">
                  <a16:creationId xmlns:a16="http://schemas.microsoft.com/office/drawing/2014/main" id="{5C86BACF-9DB3-74A5-D4D4-BEB71B363D8D}"/>
                </a:ext>
              </a:extLst>
            </p:cNvPr>
            <p:cNvGrpSpPr>
              <a:grpSpLocks noChangeAspect="1"/>
            </p:cNvGrpSpPr>
            <p:nvPr/>
          </p:nvGrpSpPr>
          <p:grpSpPr>
            <a:xfrm>
              <a:off x="9831765" y="1982548"/>
              <a:ext cx="396000" cy="396000"/>
              <a:chOff x="7924800" y="3505199"/>
              <a:chExt cx="1080000" cy="1080000"/>
            </a:xfrm>
          </p:grpSpPr>
          <p:pic>
            <p:nvPicPr>
              <p:cNvPr id="113" name="Graphic 112" descr="Tick with solid fill">
                <a:extLst>
                  <a:ext uri="{FF2B5EF4-FFF2-40B4-BE49-F238E27FC236}">
                    <a16:creationId xmlns:a16="http://schemas.microsoft.com/office/drawing/2014/main" id="{0C637DA4-0DBF-8CC1-F30C-87086ACC8F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14" name="Oval 113">
                <a:extLst>
                  <a:ext uri="{FF2B5EF4-FFF2-40B4-BE49-F238E27FC236}">
                    <a16:creationId xmlns:a16="http://schemas.microsoft.com/office/drawing/2014/main" id="{57699824-FFCE-F0E9-5F9F-C147ECBFC8FE}"/>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grpSp>
          <p:nvGrpSpPr>
            <p:cNvPr id="65" name="Group 64">
              <a:extLst>
                <a:ext uri="{FF2B5EF4-FFF2-40B4-BE49-F238E27FC236}">
                  <a16:creationId xmlns:a16="http://schemas.microsoft.com/office/drawing/2014/main" id="{72C814DA-BD00-BA03-38A9-0148D6D24BC4}"/>
                </a:ext>
              </a:extLst>
            </p:cNvPr>
            <p:cNvGrpSpPr>
              <a:grpSpLocks noChangeAspect="1"/>
            </p:cNvGrpSpPr>
            <p:nvPr/>
          </p:nvGrpSpPr>
          <p:grpSpPr>
            <a:xfrm>
              <a:off x="10358837" y="1977298"/>
              <a:ext cx="396000" cy="396000"/>
              <a:chOff x="7924800" y="3505199"/>
              <a:chExt cx="1080000" cy="1080000"/>
            </a:xfrm>
          </p:grpSpPr>
          <p:pic>
            <p:nvPicPr>
              <p:cNvPr id="110" name="Graphic 109" descr="Tick with solid fill">
                <a:extLst>
                  <a:ext uri="{FF2B5EF4-FFF2-40B4-BE49-F238E27FC236}">
                    <a16:creationId xmlns:a16="http://schemas.microsoft.com/office/drawing/2014/main" id="{90AD8F9D-67B7-3EDE-39A1-AF4F53610D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12" name="Oval 111">
                <a:extLst>
                  <a:ext uri="{FF2B5EF4-FFF2-40B4-BE49-F238E27FC236}">
                    <a16:creationId xmlns:a16="http://schemas.microsoft.com/office/drawing/2014/main" id="{13B67024-6B0E-3BAA-D4DE-53B1271FCEA9}"/>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cxnSp>
          <p:nvCxnSpPr>
            <p:cNvPr id="66" name="Straight Connector 65">
              <a:extLst>
                <a:ext uri="{FF2B5EF4-FFF2-40B4-BE49-F238E27FC236}">
                  <a16:creationId xmlns:a16="http://schemas.microsoft.com/office/drawing/2014/main" id="{7A0BB649-8B24-37FC-0D6A-78302EC064E9}"/>
                </a:ext>
              </a:extLst>
            </p:cNvPr>
            <p:cNvCxnSpPr>
              <a:cxnSpLocks/>
              <a:stCxn id="120" idx="4"/>
            </p:cNvCxnSpPr>
            <p:nvPr/>
          </p:nvCxnSpPr>
          <p:spPr>
            <a:xfrm flipH="1">
              <a:off x="8435344" y="2373298"/>
              <a:ext cx="4763" cy="805106"/>
            </a:xfrm>
            <a:prstGeom prst="line">
              <a:avLst/>
            </a:prstGeom>
            <a:noFill/>
            <a:ln w="57150" cap="flat" cmpd="sng" algn="ctr">
              <a:solidFill>
                <a:srgbClr val="00A199"/>
              </a:solidFill>
              <a:prstDash val="solid"/>
            </a:ln>
            <a:effectLst/>
          </p:spPr>
        </p:cxnSp>
        <p:cxnSp>
          <p:nvCxnSpPr>
            <p:cNvPr id="68" name="Straight Connector 67">
              <a:extLst>
                <a:ext uri="{FF2B5EF4-FFF2-40B4-BE49-F238E27FC236}">
                  <a16:creationId xmlns:a16="http://schemas.microsoft.com/office/drawing/2014/main" id="{18A6BD06-478A-D669-6009-C08B2DB39ADE}"/>
                </a:ext>
              </a:extLst>
            </p:cNvPr>
            <p:cNvCxnSpPr>
              <a:cxnSpLocks/>
            </p:cNvCxnSpPr>
            <p:nvPr/>
          </p:nvCxnSpPr>
          <p:spPr>
            <a:xfrm flipH="1">
              <a:off x="8969181" y="2357870"/>
              <a:ext cx="4763" cy="805106"/>
            </a:xfrm>
            <a:prstGeom prst="line">
              <a:avLst/>
            </a:prstGeom>
            <a:noFill/>
            <a:ln w="57150" cap="flat" cmpd="sng" algn="ctr">
              <a:solidFill>
                <a:srgbClr val="00A199"/>
              </a:solidFill>
              <a:prstDash val="solid"/>
            </a:ln>
            <a:effectLst/>
          </p:spPr>
        </p:cxnSp>
        <p:cxnSp>
          <p:nvCxnSpPr>
            <p:cNvPr id="69" name="Straight Connector 68">
              <a:extLst>
                <a:ext uri="{FF2B5EF4-FFF2-40B4-BE49-F238E27FC236}">
                  <a16:creationId xmlns:a16="http://schemas.microsoft.com/office/drawing/2014/main" id="{C1C6359D-E734-C8AE-FCAA-CFC0DC75241F}"/>
                </a:ext>
              </a:extLst>
            </p:cNvPr>
            <p:cNvCxnSpPr>
              <a:cxnSpLocks/>
              <a:stCxn id="128" idx="4"/>
            </p:cNvCxnSpPr>
            <p:nvPr/>
          </p:nvCxnSpPr>
          <p:spPr>
            <a:xfrm flipH="1">
              <a:off x="8704027" y="2818103"/>
              <a:ext cx="7517" cy="360301"/>
            </a:xfrm>
            <a:prstGeom prst="line">
              <a:avLst/>
            </a:prstGeom>
            <a:noFill/>
            <a:ln w="57150" cap="flat" cmpd="sng" algn="ctr">
              <a:solidFill>
                <a:srgbClr val="00A199"/>
              </a:solidFill>
              <a:prstDash val="solid"/>
            </a:ln>
            <a:effectLst/>
          </p:spPr>
        </p:cxnSp>
        <p:cxnSp>
          <p:nvCxnSpPr>
            <p:cNvPr id="70" name="Straight Connector 69">
              <a:extLst>
                <a:ext uri="{FF2B5EF4-FFF2-40B4-BE49-F238E27FC236}">
                  <a16:creationId xmlns:a16="http://schemas.microsoft.com/office/drawing/2014/main" id="{4F957276-F41A-7E14-A3B6-156D9AEC99C9}"/>
                </a:ext>
              </a:extLst>
            </p:cNvPr>
            <p:cNvCxnSpPr>
              <a:cxnSpLocks/>
            </p:cNvCxnSpPr>
            <p:nvPr/>
          </p:nvCxnSpPr>
          <p:spPr>
            <a:xfrm flipH="1">
              <a:off x="9233923" y="2810389"/>
              <a:ext cx="1584" cy="368015"/>
            </a:xfrm>
            <a:prstGeom prst="line">
              <a:avLst/>
            </a:prstGeom>
            <a:noFill/>
            <a:ln w="57150" cap="flat" cmpd="sng" algn="ctr">
              <a:solidFill>
                <a:srgbClr val="00A199"/>
              </a:solidFill>
              <a:prstDash val="solid"/>
            </a:ln>
            <a:effectLst/>
          </p:spPr>
        </p:cxnSp>
        <p:cxnSp>
          <p:nvCxnSpPr>
            <p:cNvPr id="72" name="Straight Connector 71">
              <a:extLst>
                <a:ext uri="{FF2B5EF4-FFF2-40B4-BE49-F238E27FC236}">
                  <a16:creationId xmlns:a16="http://schemas.microsoft.com/office/drawing/2014/main" id="{8C1C75A8-A494-29CE-F7C9-57A095ECBB5C}"/>
                </a:ext>
              </a:extLst>
            </p:cNvPr>
            <p:cNvCxnSpPr>
              <a:cxnSpLocks/>
            </p:cNvCxnSpPr>
            <p:nvPr/>
          </p:nvCxnSpPr>
          <p:spPr>
            <a:xfrm>
              <a:off x="9749435" y="2818103"/>
              <a:ext cx="0" cy="360301"/>
            </a:xfrm>
            <a:prstGeom prst="line">
              <a:avLst/>
            </a:prstGeom>
            <a:noFill/>
            <a:ln w="57150" cap="flat" cmpd="sng" algn="ctr">
              <a:solidFill>
                <a:srgbClr val="00A199"/>
              </a:solidFill>
              <a:prstDash val="solid"/>
            </a:ln>
            <a:effectLst/>
          </p:spPr>
        </p:cxnSp>
        <p:cxnSp>
          <p:nvCxnSpPr>
            <p:cNvPr id="73" name="Straight Connector 72">
              <a:extLst>
                <a:ext uri="{FF2B5EF4-FFF2-40B4-BE49-F238E27FC236}">
                  <a16:creationId xmlns:a16="http://schemas.microsoft.com/office/drawing/2014/main" id="{F03AC366-A107-0E37-4260-33E547C7292F}"/>
                </a:ext>
              </a:extLst>
            </p:cNvPr>
            <p:cNvCxnSpPr>
              <a:cxnSpLocks/>
              <a:stCxn id="132" idx="4"/>
            </p:cNvCxnSpPr>
            <p:nvPr/>
          </p:nvCxnSpPr>
          <p:spPr>
            <a:xfrm>
              <a:off x="10291151" y="2820072"/>
              <a:ext cx="0" cy="350618"/>
            </a:xfrm>
            <a:prstGeom prst="line">
              <a:avLst/>
            </a:prstGeom>
            <a:noFill/>
            <a:ln w="57150" cap="flat" cmpd="sng" algn="ctr">
              <a:solidFill>
                <a:srgbClr val="00A199"/>
              </a:solidFill>
              <a:prstDash val="solid"/>
            </a:ln>
            <a:effectLst/>
          </p:spPr>
        </p:cxnSp>
        <p:cxnSp>
          <p:nvCxnSpPr>
            <p:cNvPr id="74" name="Straight Connector 73">
              <a:extLst>
                <a:ext uri="{FF2B5EF4-FFF2-40B4-BE49-F238E27FC236}">
                  <a16:creationId xmlns:a16="http://schemas.microsoft.com/office/drawing/2014/main" id="{FA965EBB-634B-158F-21F4-8C14BE373D56}"/>
                </a:ext>
              </a:extLst>
            </p:cNvPr>
            <p:cNvCxnSpPr>
              <a:cxnSpLocks/>
            </p:cNvCxnSpPr>
            <p:nvPr/>
          </p:nvCxnSpPr>
          <p:spPr>
            <a:xfrm flipH="1">
              <a:off x="10827448" y="2809768"/>
              <a:ext cx="7517" cy="360301"/>
            </a:xfrm>
            <a:prstGeom prst="line">
              <a:avLst/>
            </a:prstGeom>
            <a:noFill/>
            <a:ln w="57150" cap="flat" cmpd="sng" algn="ctr">
              <a:solidFill>
                <a:srgbClr val="00A199"/>
              </a:solidFill>
              <a:prstDash val="solid"/>
            </a:ln>
            <a:effectLst/>
          </p:spPr>
        </p:cxnSp>
        <p:cxnSp>
          <p:nvCxnSpPr>
            <p:cNvPr id="75" name="Straight Connector 74">
              <a:extLst>
                <a:ext uri="{FF2B5EF4-FFF2-40B4-BE49-F238E27FC236}">
                  <a16:creationId xmlns:a16="http://schemas.microsoft.com/office/drawing/2014/main" id="{75B0F1EC-2FB5-61A5-EDDD-B7084CE0C880}"/>
                </a:ext>
              </a:extLst>
            </p:cNvPr>
            <p:cNvCxnSpPr>
              <a:cxnSpLocks/>
            </p:cNvCxnSpPr>
            <p:nvPr/>
          </p:nvCxnSpPr>
          <p:spPr>
            <a:xfrm flipH="1">
              <a:off x="9488146" y="2366124"/>
              <a:ext cx="4763" cy="805106"/>
            </a:xfrm>
            <a:prstGeom prst="line">
              <a:avLst/>
            </a:prstGeom>
            <a:noFill/>
            <a:ln w="57150" cap="flat" cmpd="sng" algn="ctr">
              <a:solidFill>
                <a:srgbClr val="00A199"/>
              </a:solidFill>
              <a:prstDash val="solid"/>
            </a:ln>
            <a:effectLst/>
          </p:spPr>
        </p:cxnSp>
        <p:cxnSp>
          <p:nvCxnSpPr>
            <p:cNvPr id="83" name="Straight Connector 82">
              <a:extLst>
                <a:ext uri="{FF2B5EF4-FFF2-40B4-BE49-F238E27FC236}">
                  <a16:creationId xmlns:a16="http://schemas.microsoft.com/office/drawing/2014/main" id="{A7E1E26B-5D8F-59A3-7C42-CF70939F16EE}"/>
                </a:ext>
              </a:extLst>
            </p:cNvPr>
            <p:cNvCxnSpPr>
              <a:cxnSpLocks/>
            </p:cNvCxnSpPr>
            <p:nvPr/>
          </p:nvCxnSpPr>
          <p:spPr>
            <a:xfrm flipH="1">
              <a:off x="10026409" y="2366124"/>
              <a:ext cx="4763" cy="805106"/>
            </a:xfrm>
            <a:prstGeom prst="line">
              <a:avLst/>
            </a:prstGeom>
            <a:noFill/>
            <a:ln w="57150" cap="flat" cmpd="sng" algn="ctr">
              <a:solidFill>
                <a:srgbClr val="00A199"/>
              </a:solidFill>
              <a:prstDash val="solid"/>
            </a:ln>
            <a:effectLst/>
          </p:spPr>
        </p:cxnSp>
        <p:cxnSp>
          <p:nvCxnSpPr>
            <p:cNvPr id="84" name="Straight Connector 83">
              <a:extLst>
                <a:ext uri="{FF2B5EF4-FFF2-40B4-BE49-F238E27FC236}">
                  <a16:creationId xmlns:a16="http://schemas.microsoft.com/office/drawing/2014/main" id="{9AE8023A-6EBE-60D5-2391-15E070660C09}"/>
                </a:ext>
              </a:extLst>
            </p:cNvPr>
            <p:cNvCxnSpPr>
              <a:cxnSpLocks/>
            </p:cNvCxnSpPr>
            <p:nvPr/>
          </p:nvCxnSpPr>
          <p:spPr>
            <a:xfrm flipH="1">
              <a:off x="10560498" y="2366124"/>
              <a:ext cx="4763" cy="805106"/>
            </a:xfrm>
            <a:prstGeom prst="line">
              <a:avLst/>
            </a:prstGeom>
            <a:noFill/>
            <a:ln w="57150" cap="flat" cmpd="sng" algn="ctr">
              <a:solidFill>
                <a:srgbClr val="00A199"/>
              </a:solidFill>
              <a:prstDash val="solid"/>
            </a:ln>
            <a:effectLst/>
          </p:spPr>
        </p:cxnSp>
        <p:grpSp>
          <p:nvGrpSpPr>
            <p:cNvPr id="85" name="Group 84">
              <a:extLst>
                <a:ext uri="{FF2B5EF4-FFF2-40B4-BE49-F238E27FC236}">
                  <a16:creationId xmlns:a16="http://schemas.microsoft.com/office/drawing/2014/main" id="{C3E4BA47-26DD-9995-6182-FAAF43682894}"/>
                </a:ext>
              </a:extLst>
            </p:cNvPr>
            <p:cNvGrpSpPr>
              <a:grpSpLocks noChangeAspect="1"/>
            </p:cNvGrpSpPr>
            <p:nvPr/>
          </p:nvGrpSpPr>
          <p:grpSpPr>
            <a:xfrm>
              <a:off x="10879637" y="1984472"/>
              <a:ext cx="396000" cy="396000"/>
              <a:chOff x="7924800" y="3505199"/>
              <a:chExt cx="1080000" cy="1080000"/>
            </a:xfrm>
          </p:grpSpPr>
          <p:pic>
            <p:nvPicPr>
              <p:cNvPr id="108" name="Graphic 107" descr="Tick with solid fill">
                <a:extLst>
                  <a:ext uri="{FF2B5EF4-FFF2-40B4-BE49-F238E27FC236}">
                    <a16:creationId xmlns:a16="http://schemas.microsoft.com/office/drawing/2014/main" id="{E0D56E85-E939-7119-02CF-61165EA238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6278" y="3771407"/>
                <a:ext cx="678993" cy="678993"/>
              </a:xfrm>
              <a:prstGeom prst="rect">
                <a:avLst/>
              </a:prstGeom>
            </p:spPr>
          </p:pic>
          <p:sp>
            <p:nvSpPr>
              <p:cNvPr id="109" name="Oval 108">
                <a:extLst>
                  <a:ext uri="{FF2B5EF4-FFF2-40B4-BE49-F238E27FC236}">
                    <a16:creationId xmlns:a16="http://schemas.microsoft.com/office/drawing/2014/main" id="{564C8090-F344-55DD-8C11-1F2771178331}"/>
                  </a:ext>
                </a:extLst>
              </p:cNvPr>
              <p:cNvSpPr/>
              <p:nvPr/>
            </p:nvSpPr>
            <p:spPr>
              <a:xfrm>
                <a:off x="7924800" y="3505199"/>
                <a:ext cx="1080000" cy="1080000"/>
              </a:xfrm>
              <a:prstGeom prst="ellipse">
                <a:avLst/>
              </a:prstGeom>
              <a:noFill/>
              <a:ln w="38100" cap="flat" cmpd="sng" algn="ctr">
                <a:solidFill>
                  <a:srgbClr val="00A199"/>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cxnSp>
          <p:nvCxnSpPr>
            <p:cNvPr id="86" name="Straight Connector 85">
              <a:extLst>
                <a:ext uri="{FF2B5EF4-FFF2-40B4-BE49-F238E27FC236}">
                  <a16:creationId xmlns:a16="http://schemas.microsoft.com/office/drawing/2014/main" id="{0EB345F9-DAFD-13B5-48D1-3AEE69A640F9}"/>
                </a:ext>
              </a:extLst>
            </p:cNvPr>
            <p:cNvCxnSpPr>
              <a:cxnSpLocks/>
            </p:cNvCxnSpPr>
            <p:nvPr/>
          </p:nvCxnSpPr>
          <p:spPr>
            <a:xfrm flipH="1">
              <a:off x="11081298" y="2373298"/>
              <a:ext cx="4763" cy="805106"/>
            </a:xfrm>
            <a:prstGeom prst="line">
              <a:avLst/>
            </a:prstGeom>
            <a:noFill/>
            <a:ln w="57150" cap="flat" cmpd="sng" algn="ctr">
              <a:solidFill>
                <a:srgbClr val="00A199"/>
              </a:solidFill>
              <a:prstDash val="solid"/>
            </a:ln>
            <a:effectLst/>
          </p:spPr>
        </p:cxnSp>
        <p:grpSp>
          <p:nvGrpSpPr>
            <p:cNvPr id="87" name="Group 86">
              <a:extLst>
                <a:ext uri="{FF2B5EF4-FFF2-40B4-BE49-F238E27FC236}">
                  <a16:creationId xmlns:a16="http://schemas.microsoft.com/office/drawing/2014/main" id="{C22A0D24-7DC7-5DE9-38E0-09ED20E378D0}"/>
                </a:ext>
              </a:extLst>
            </p:cNvPr>
            <p:cNvGrpSpPr/>
            <p:nvPr/>
          </p:nvGrpSpPr>
          <p:grpSpPr>
            <a:xfrm>
              <a:off x="8911682" y="3637943"/>
              <a:ext cx="1658800" cy="1971456"/>
              <a:chOff x="8911682" y="3637943"/>
              <a:chExt cx="1658800" cy="1971456"/>
            </a:xfrm>
          </p:grpSpPr>
          <p:sp>
            <p:nvSpPr>
              <p:cNvPr id="94" name="Rectangle 93">
                <a:extLst>
                  <a:ext uri="{FF2B5EF4-FFF2-40B4-BE49-F238E27FC236}">
                    <a16:creationId xmlns:a16="http://schemas.microsoft.com/office/drawing/2014/main" id="{3C975CA9-DFEC-AD81-67B8-B64D40564E53}"/>
                  </a:ext>
                </a:extLst>
              </p:cNvPr>
              <p:cNvSpPr/>
              <p:nvPr/>
            </p:nvSpPr>
            <p:spPr>
              <a:xfrm>
                <a:off x="9306214" y="4289827"/>
                <a:ext cx="914400" cy="438124"/>
              </a:xfrm>
              <a:prstGeom prst="rect">
                <a:avLst/>
              </a:prstGeom>
              <a:solidFill>
                <a:srgbClr val="FFFFFF"/>
              </a:solidFill>
              <a:ln w="25400" cap="flat" cmpd="sng" algn="ctr">
                <a:no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pic>
            <p:nvPicPr>
              <p:cNvPr id="95" name="Graphic 94" descr="List with solid fill">
                <a:extLst>
                  <a:ext uri="{FF2B5EF4-FFF2-40B4-BE49-F238E27FC236}">
                    <a16:creationId xmlns:a16="http://schemas.microsoft.com/office/drawing/2014/main" id="{0A946434-A68F-0AD4-0EAB-25E12BD802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1682" y="3637943"/>
                <a:ext cx="1658800" cy="1658800"/>
              </a:xfrm>
              <a:prstGeom prst="rect">
                <a:avLst/>
              </a:prstGeom>
            </p:spPr>
          </p:pic>
          <p:grpSp>
            <p:nvGrpSpPr>
              <p:cNvPr id="96" name="Group 95">
                <a:extLst>
                  <a:ext uri="{FF2B5EF4-FFF2-40B4-BE49-F238E27FC236}">
                    <a16:creationId xmlns:a16="http://schemas.microsoft.com/office/drawing/2014/main" id="{87434572-E630-0020-24A6-893909939C24}"/>
                  </a:ext>
                </a:extLst>
              </p:cNvPr>
              <p:cNvGrpSpPr/>
              <p:nvPr/>
            </p:nvGrpSpPr>
            <p:grpSpPr>
              <a:xfrm>
                <a:off x="9641323" y="4694999"/>
                <a:ext cx="914400" cy="914400"/>
                <a:chOff x="10305861" y="4773970"/>
                <a:chExt cx="914400" cy="914400"/>
              </a:xfrm>
            </p:grpSpPr>
            <p:sp>
              <p:nvSpPr>
                <p:cNvPr id="104" name="Oval 103">
                  <a:extLst>
                    <a:ext uri="{FF2B5EF4-FFF2-40B4-BE49-F238E27FC236}">
                      <a16:creationId xmlns:a16="http://schemas.microsoft.com/office/drawing/2014/main" id="{43721B1C-5E83-FAB9-DB42-7691065E88C1}"/>
                    </a:ext>
                  </a:extLst>
                </p:cNvPr>
                <p:cNvSpPr/>
                <p:nvPr/>
              </p:nvSpPr>
              <p:spPr>
                <a:xfrm>
                  <a:off x="10561685" y="4905828"/>
                  <a:ext cx="409617" cy="377370"/>
                </a:xfrm>
                <a:prstGeom prst="ellipse">
                  <a:avLst/>
                </a:prstGeom>
                <a:solidFill>
                  <a:sysClr val="window" lastClr="FFFFFF"/>
                </a:solidFill>
                <a:ln w="25400" cap="flat" cmpd="sng" algn="ctr">
                  <a:solidFill>
                    <a:srgbClr val="00A199">
                      <a:shade val="15000"/>
                    </a:srgbClr>
                  </a:solid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pic>
              <p:nvPicPr>
                <p:cNvPr id="107" name="Graphic 106" descr="Ribbon with solid fill">
                  <a:extLst>
                    <a:ext uri="{FF2B5EF4-FFF2-40B4-BE49-F238E27FC236}">
                      <a16:creationId xmlns:a16="http://schemas.microsoft.com/office/drawing/2014/main" id="{085B727B-D2A7-7EC2-DE76-35AF6C5CCA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05861" y="4773970"/>
                  <a:ext cx="914400" cy="914400"/>
                </a:xfrm>
                <a:prstGeom prst="rect">
                  <a:avLst/>
                </a:prstGeom>
              </p:spPr>
            </p:pic>
          </p:grpSp>
          <p:sp>
            <p:nvSpPr>
              <p:cNvPr id="101" name="Star: 5 Points 100">
                <a:extLst>
                  <a:ext uri="{FF2B5EF4-FFF2-40B4-BE49-F238E27FC236}">
                    <a16:creationId xmlns:a16="http://schemas.microsoft.com/office/drawing/2014/main" id="{D573B2B1-1EA0-98E0-DB67-91DA333155B6}"/>
                  </a:ext>
                </a:extLst>
              </p:cNvPr>
              <p:cNvSpPr/>
              <p:nvPr/>
            </p:nvSpPr>
            <p:spPr>
              <a:xfrm>
                <a:off x="9969305" y="4891828"/>
                <a:ext cx="252000" cy="252000"/>
              </a:xfrm>
              <a:prstGeom prst="star5">
                <a:avLst/>
              </a:prstGeom>
              <a:solidFill>
                <a:srgbClr val="00A199"/>
              </a:solidFill>
              <a:ln w="25400" cap="flat" cmpd="sng" algn="ctr">
                <a:noFill/>
                <a:prstDash val="solid"/>
              </a:ln>
              <a:effectLst/>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defRPr/>
                </a:pPr>
                <a:endParaRPr lang="en-CA" kern="0">
                  <a:solidFill>
                    <a:prstClr val="white"/>
                  </a:solidFill>
                  <a:latin typeface="Calibri"/>
                </a:endParaRPr>
              </a:p>
            </p:txBody>
          </p:sp>
        </p:grpSp>
        <p:pic>
          <p:nvPicPr>
            <p:cNvPr id="88" name="Graphic 87" descr="Monitor with solid fill">
              <a:extLst>
                <a:ext uri="{FF2B5EF4-FFF2-40B4-BE49-F238E27FC236}">
                  <a16:creationId xmlns:a16="http://schemas.microsoft.com/office/drawing/2014/main" id="{BA84A92D-A2F7-0FB9-98C3-DD36991555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94600" y="3982095"/>
              <a:ext cx="1222132" cy="1222132"/>
            </a:xfrm>
            <a:prstGeom prst="rect">
              <a:avLst/>
            </a:prstGeom>
          </p:spPr>
        </p:pic>
        <p:pic>
          <p:nvPicPr>
            <p:cNvPr id="93" name="Graphic 92" descr="Monitor with solid fill">
              <a:extLst>
                <a:ext uri="{FF2B5EF4-FFF2-40B4-BE49-F238E27FC236}">
                  <a16:creationId xmlns:a16="http://schemas.microsoft.com/office/drawing/2014/main" id="{DDD6649D-F451-DD10-2950-E8CB4126E3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57812" y="3987376"/>
              <a:ext cx="1222132" cy="1222132"/>
            </a:xfrm>
            <a:prstGeom prst="rect">
              <a:avLst/>
            </a:prstGeom>
          </p:spPr>
        </p:pic>
      </p:grpSp>
    </p:spTree>
    <p:extLst>
      <p:ext uri="{BB962C8B-B14F-4D97-AF65-F5344CB8AC3E}">
        <p14:creationId xmlns:p14="http://schemas.microsoft.com/office/powerpoint/2010/main" val="301356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47D271-83BC-B93E-5B07-4157038565FD}"/>
              </a:ext>
            </a:extLst>
          </p:cNvPr>
          <p:cNvSpPr txBox="1">
            <a:spLocks/>
          </p:cNvSpPr>
          <p:nvPr/>
        </p:nvSpPr>
        <p:spPr>
          <a:xfrm>
            <a:off x="0" y="370262"/>
            <a:ext cx="9144000" cy="844144"/>
          </a:xfrm>
          <a:prstGeom prst="rect">
            <a:avLst/>
          </a:prstGeom>
          <a:solidFill>
            <a:schemeClr val="bg1">
              <a:lumMod val="95000"/>
            </a:schemeClr>
          </a:solidFill>
        </p:spPr>
        <p:txBody>
          <a:bodyPr vert="horz" wrap="square" lIns="274320" tIns="274320" rIns="274320" bIns="27432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55">
              <a:spcAft>
                <a:spcPts val="900"/>
              </a:spcAft>
              <a:buClrTx/>
            </a:pPr>
            <a:r>
              <a:rPr lang="en-US" sz="2400" b="1">
                <a:solidFill>
                  <a:srgbClr val="00A79D"/>
                </a:solidFill>
              </a:rPr>
              <a:t>Scope |</a:t>
            </a:r>
            <a:r>
              <a:rPr lang="en-US" sz="2400" b="1">
                <a:solidFill>
                  <a:schemeClr val="accent1"/>
                </a:solidFill>
              </a:rPr>
              <a:t> </a:t>
            </a:r>
            <a:r>
              <a:rPr lang="en-US" sz="2400" b="1"/>
              <a:t>Pan-Canadian Health Data Content Framework </a:t>
            </a:r>
            <a:endParaRPr lang="en-CA" sz="2400">
              <a:solidFill>
                <a:srgbClr val="000000"/>
              </a:solidFill>
              <a:latin typeface="Arial" panose="020B0604020202020204" pitchFamily="34" charset="0"/>
              <a:ea typeface="Calibri"/>
              <a:cs typeface="Arial" panose="020B0604020202020204" pitchFamily="34" charset="0"/>
            </a:endParaRPr>
          </a:p>
        </p:txBody>
      </p:sp>
      <p:sp>
        <p:nvSpPr>
          <p:cNvPr id="3" name="Text Placeholder 2">
            <a:extLst>
              <a:ext uri="{FF2B5EF4-FFF2-40B4-BE49-F238E27FC236}">
                <a16:creationId xmlns:a16="http://schemas.microsoft.com/office/drawing/2014/main" id="{55B3DE3D-3CAE-FD83-788A-ACCC6B3CAE3B}"/>
              </a:ext>
            </a:extLst>
          </p:cNvPr>
          <p:cNvSpPr>
            <a:spLocks noGrp="1"/>
          </p:cNvSpPr>
          <p:nvPr>
            <p:ph type="body" sz="quarter" idx="4294967295"/>
          </p:nvPr>
        </p:nvSpPr>
        <p:spPr>
          <a:xfrm>
            <a:off x="1122395" y="1420234"/>
            <a:ext cx="7168753" cy="539353"/>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gn="ctr">
              <a:buNone/>
            </a:pPr>
            <a:r>
              <a:rPr lang="en-US" sz="1800" b="0"/>
              <a:t>Provides one data content standard and architecture for all health-related data for primary and secondary uses</a:t>
            </a:r>
          </a:p>
        </p:txBody>
      </p:sp>
      <p:grpSp>
        <p:nvGrpSpPr>
          <p:cNvPr id="6" name="Group 5">
            <a:extLst>
              <a:ext uri="{FF2B5EF4-FFF2-40B4-BE49-F238E27FC236}">
                <a16:creationId xmlns:a16="http://schemas.microsoft.com/office/drawing/2014/main" id="{00488528-4431-2A97-9C4F-00CA42A085F6}"/>
              </a:ext>
            </a:extLst>
          </p:cNvPr>
          <p:cNvGrpSpPr/>
          <p:nvPr/>
        </p:nvGrpSpPr>
        <p:grpSpPr>
          <a:xfrm>
            <a:off x="1996200" y="2028047"/>
            <a:ext cx="5200910" cy="2878129"/>
            <a:chOff x="766619" y="2009468"/>
            <a:chExt cx="7594766" cy="3892572"/>
          </a:xfrm>
        </p:grpSpPr>
        <p:sp>
          <p:nvSpPr>
            <p:cNvPr id="7" name="Rectangle 6">
              <a:extLst>
                <a:ext uri="{FF2B5EF4-FFF2-40B4-BE49-F238E27FC236}">
                  <a16:creationId xmlns:a16="http://schemas.microsoft.com/office/drawing/2014/main" id="{C07049AE-D802-008B-032D-90409295F092}"/>
                </a:ext>
              </a:extLst>
            </p:cNvPr>
            <p:cNvSpPr/>
            <p:nvPr/>
          </p:nvSpPr>
          <p:spPr>
            <a:xfrm>
              <a:off x="766619" y="2694499"/>
              <a:ext cx="1740876" cy="2288644"/>
            </a:xfrm>
            <a:prstGeom prst="rect">
              <a:avLst/>
            </a:prstGeom>
            <a:solidFill>
              <a:srgbClr val="F4FAF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buClrTx/>
                <a:defRPr/>
              </a:pPr>
              <a:endParaRPr lang="en-CA" sz="900">
                <a:solidFill>
                  <a:prstClr val="white"/>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E2B522FA-E8C4-C087-6AEE-5D7594D8A0CB}"/>
                </a:ext>
              </a:extLst>
            </p:cNvPr>
            <p:cNvSpPr/>
            <p:nvPr/>
          </p:nvSpPr>
          <p:spPr>
            <a:xfrm>
              <a:off x="766620" y="2036745"/>
              <a:ext cx="1740877" cy="3865295"/>
            </a:xfrm>
            <a:prstGeom prst="roundRect">
              <a:avLst/>
            </a:prstGeom>
            <a:solidFill>
              <a:srgbClr val="E02E3B">
                <a:alpha val="3137"/>
              </a:srgbClr>
            </a:solidFill>
            <a:ln>
              <a:solidFill>
                <a:srgbClr val="82B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buClrTx/>
                <a:defRPr/>
              </a:pPr>
              <a:endParaRPr lang="en-CA" sz="900">
                <a:solidFill>
                  <a:prstClr val="white"/>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796DE3B-5EAD-0EDB-9888-0EABA75C1564}"/>
                </a:ext>
              </a:extLst>
            </p:cNvPr>
            <p:cNvSpPr txBox="1"/>
            <p:nvPr/>
          </p:nvSpPr>
          <p:spPr>
            <a:xfrm>
              <a:off x="766620" y="2009469"/>
              <a:ext cx="1740876" cy="717003"/>
            </a:xfrm>
            <a:prstGeom prst="rect">
              <a:avLst/>
            </a:prstGeom>
            <a:solidFill>
              <a:srgbClr val="00A199"/>
            </a:solidFill>
            <a:ln w="28575">
              <a:solidFill>
                <a:srgbClr val="00A199"/>
              </a:solidFill>
            </a:ln>
          </p:spPr>
          <p:txBody>
            <a:bodyPr wrap="square" lIns="27000" tIns="102870" rIns="27000" bIns="10287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lnSpc>
                  <a:spcPts val="1275"/>
                </a:lnSpc>
                <a:buClrTx/>
                <a:defRPr/>
              </a:pPr>
              <a:r>
                <a:rPr lang="en-CA" sz="1050" b="1">
                  <a:solidFill>
                    <a:prstClr val="white"/>
                  </a:solidFill>
                  <a:latin typeface="Arial" panose="020B0604020202020204" pitchFamily="34" charset="0"/>
                  <a:cs typeface="Arial" panose="020B0604020202020204" pitchFamily="34" charset="0"/>
                </a:rPr>
                <a:t>Person </a:t>
              </a:r>
              <a:br>
                <a:rPr lang="en-CA" sz="1050" b="1">
                  <a:solidFill>
                    <a:prstClr val="white"/>
                  </a:solidFill>
                  <a:latin typeface="Arial" panose="020B0604020202020204" pitchFamily="34" charset="0"/>
                  <a:cs typeface="Arial" panose="020B0604020202020204" pitchFamily="34" charset="0"/>
                </a:rPr>
              </a:br>
              <a:r>
                <a:rPr lang="en-CA" sz="1050" b="1">
                  <a:solidFill>
                    <a:prstClr val="white"/>
                  </a:solidFill>
                  <a:latin typeface="Arial" panose="020B0604020202020204" pitchFamily="34" charset="0"/>
                  <a:cs typeface="Arial" panose="020B0604020202020204" pitchFamily="34" charset="0"/>
                </a:rPr>
                <a:t>health</a:t>
              </a:r>
            </a:p>
          </p:txBody>
        </p:sp>
        <p:sp>
          <p:nvSpPr>
            <p:cNvPr id="10" name="TextBox 9">
              <a:extLst>
                <a:ext uri="{FF2B5EF4-FFF2-40B4-BE49-F238E27FC236}">
                  <a16:creationId xmlns:a16="http://schemas.microsoft.com/office/drawing/2014/main" id="{78F0AFD9-21E5-2CC1-75CF-FD7E622CE24D}"/>
                </a:ext>
              </a:extLst>
            </p:cNvPr>
            <p:cNvSpPr txBox="1"/>
            <p:nvPr/>
          </p:nvSpPr>
          <p:spPr>
            <a:xfrm>
              <a:off x="802625" y="3922593"/>
              <a:ext cx="1663340" cy="889816"/>
            </a:xfrm>
            <a:prstGeom prst="rect">
              <a:avLst/>
            </a:prstGeom>
            <a:noFill/>
          </p:spPr>
          <p:txBody>
            <a:bodyPr wrap="square" lIns="27000" tIns="68580" rIns="27000" bIns="6858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lnSpc>
                  <a:spcPct val="110000"/>
                </a:lnSpc>
                <a:buClrTx/>
                <a:defRPr/>
              </a:pPr>
              <a:r>
                <a:rPr lang="en-CA" sz="1050" b="1">
                  <a:solidFill>
                    <a:srgbClr val="000000"/>
                  </a:solidFill>
                  <a:latin typeface="Arial" panose="020B0604020202020204" pitchFamily="34" charset="0"/>
                  <a:cs typeface="Arial" panose="020B0604020202020204" pitchFamily="34" charset="0"/>
                </a:rPr>
                <a:t>Clinicians, </a:t>
              </a:r>
              <a:br>
                <a:rPr lang="en-CA" sz="1050" b="1">
                  <a:solidFill>
                    <a:srgbClr val="000000"/>
                  </a:solidFill>
                  <a:latin typeface="Arial" panose="020B0604020202020204" pitchFamily="34" charset="0"/>
                  <a:cs typeface="Arial" panose="020B0604020202020204" pitchFamily="34" charset="0"/>
                </a:rPr>
              </a:br>
              <a:r>
                <a:rPr lang="en-CA" sz="1050" b="1">
                  <a:solidFill>
                    <a:srgbClr val="000000"/>
                  </a:solidFill>
                  <a:latin typeface="Arial" panose="020B0604020202020204" pitchFamily="34" charset="0"/>
                  <a:cs typeface="Arial" panose="020B0604020202020204" pitchFamily="34" charset="0"/>
                </a:rPr>
                <a:t>care team, </a:t>
              </a:r>
              <a:br>
                <a:rPr lang="en-CA" sz="1050" b="1">
                  <a:solidFill>
                    <a:srgbClr val="000000"/>
                  </a:solidFill>
                  <a:latin typeface="Arial" panose="020B0604020202020204" pitchFamily="34" charset="0"/>
                  <a:cs typeface="Arial" panose="020B0604020202020204" pitchFamily="34" charset="0"/>
                </a:rPr>
              </a:br>
              <a:r>
                <a:rPr lang="en-CA" sz="1050" b="1">
                  <a:solidFill>
                    <a:srgbClr val="000000"/>
                  </a:solidFill>
                  <a:latin typeface="Arial" panose="020B0604020202020204" pitchFamily="34" charset="0"/>
                  <a:cs typeface="Arial" panose="020B0604020202020204" pitchFamily="34" charset="0"/>
                </a:rPr>
                <a:t>clients, families</a:t>
              </a:r>
            </a:p>
          </p:txBody>
        </p:sp>
        <p:sp>
          <p:nvSpPr>
            <p:cNvPr id="11" name="TextBox 10">
              <a:extLst>
                <a:ext uri="{FF2B5EF4-FFF2-40B4-BE49-F238E27FC236}">
                  <a16:creationId xmlns:a16="http://schemas.microsoft.com/office/drawing/2014/main" id="{A391B7E8-4BD3-D43D-3C4A-57D9B4311F39}"/>
                </a:ext>
              </a:extLst>
            </p:cNvPr>
            <p:cNvSpPr txBox="1"/>
            <p:nvPr/>
          </p:nvSpPr>
          <p:spPr>
            <a:xfrm>
              <a:off x="766619" y="4871105"/>
              <a:ext cx="1740876" cy="889664"/>
            </a:xfrm>
            <a:prstGeom prst="rect">
              <a:avLst/>
            </a:prstGeom>
            <a:noFill/>
          </p:spPr>
          <p:txBody>
            <a:bodyPr wrap="square" lIns="27000" tIns="68580" rIns="27000" bIns="10287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lnSpc>
                  <a:spcPts val="1275"/>
                </a:lnSpc>
                <a:buClrTx/>
                <a:defRPr/>
              </a:pPr>
              <a:r>
                <a:rPr lang="en-CA" sz="900">
                  <a:solidFill>
                    <a:srgbClr val="000000"/>
                  </a:solidFill>
                  <a:latin typeface="Arial" panose="020B0604020202020204" pitchFamily="34" charset="0"/>
                  <a:cs typeface="Arial" panose="020B0604020202020204" pitchFamily="34" charset="0"/>
                </a:rPr>
                <a:t>Clinical care </a:t>
              </a:r>
              <a:br>
                <a:rPr lang="en-CA" sz="900">
                  <a:solidFill>
                    <a:srgbClr val="000000"/>
                  </a:solidFill>
                  <a:latin typeface="Arial" panose="020B0604020202020204" pitchFamily="34" charset="0"/>
                  <a:cs typeface="Arial" panose="020B0604020202020204" pitchFamily="34" charset="0"/>
                </a:rPr>
              </a:br>
              <a:r>
                <a:rPr lang="en-CA" sz="900">
                  <a:solidFill>
                    <a:srgbClr val="000000"/>
                  </a:solidFill>
                  <a:latin typeface="Arial" panose="020B0604020202020204" pitchFamily="34" charset="0"/>
                  <a:cs typeface="Arial" panose="020B0604020202020204" pitchFamily="34" charset="0"/>
                </a:rPr>
                <a:t>planning and management</a:t>
              </a:r>
            </a:p>
          </p:txBody>
        </p:sp>
        <p:cxnSp>
          <p:nvCxnSpPr>
            <p:cNvPr id="12" name="Straight Connector 11">
              <a:extLst>
                <a:ext uri="{FF2B5EF4-FFF2-40B4-BE49-F238E27FC236}">
                  <a16:creationId xmlns:a16="http://schemas.microsoft.com/office/drawing/2014/main" id="{ACC32C3B-DFB2-54C0-D320-12D795376133}"/>
                </a:ext>
              </a:extLst>
            </p:cNvPr>
            <p:cNvCxnSpPr>
              <a:cxnSpLocks/>
            </p:cNvCxnSpPr>
            <p:nvPr/>
          </p:nvCxnSpPr>
          <p:spPr>
            <a:xfrm>
              <a:off x="920668" y="4776357"/>
              <a:ext cx="1459708" cy="0"/>
            </a:xfrm>
            <a:prstGeom prst="line">
              <a:avLst/>
            </a:prstGeom>
            <a:ln>
              <a:solidFill>
                <a:srgbClr val="365254"/>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2329821-025B-4DCF-F1C1-CB8F6B0A892B}"/>
                </a:ext>
              </a:extLst>
            </p:cNvPr>
            <p:cNvCxnSpPr>
              <a:cxnSpLocks/>
            </p:cNvCxnSpPr>
            <p:nvPr/>
          </p:nvCxnSpPr>
          <p:spPr>
            <a:xfrm>
              <a:off x="920668" y="3954195"/>
              <a:ext cx="1459708" cy="0"/>
            </a:xfrm>
            <a:prstGeom prst="line">
              <a:avLst/>
            </a:prstGeom>
            <a:ln>
              <a:solidFill>
                <a:srgbClr val="36525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9D802E5-634A-383D-0C30-C689A2E376CD}"/>
                </a:ext>
              </a:extLst>
            </p:cNvPr>
            <p:cNvSpPr/>
            <p:nvPr/>
          </p:nvSpPr>
          <p:spPr>
            <a:xfrm>
              <a:off x="2717916" y="2694499"/>
              <a:ext cx="1740876" cy="2288644"/>
            </a:xfrm>
            <a:prstGeom prst="rect">
              <a:avLst/>
            </a:prstGeom>
            <a:solidFill>
              <a:srgbClr val="F4FAF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buClrTx/>
                <a:defRPr/>
              </a:pPr>
              <a:endParaRPr lang="en-CA" sz="900">
                <a:solidFill>
                  <a:prstClr val="white"/>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66EA9D58-43AE-0397-76B8-BFF279F85475}"/>
                </a:ext>
              </a:extLst>
            </p:cNvPr>
            <p:cNvSpPr/>
            <p:nvPr/>
          </p:nvSpPr>
          <p:spPr>
            <a:xfrm>
              <a:off x="2717917" y="2036745"/>
              <a:ext cx="1740877" cy="3865295"/>
            </a:xfrm>
            <a:prstGeom prst="roundRect">
              <a:avLst/>
            </a:prstGeom>
            <a:solidFill>
              <a:srgbClr val="E02E3B">
                <a:alpha val="3137"/>
              </a:srgbClr>
            </a:solidFill>
            <a:ln>
              <a:solidFill>
                <a:srgbClr val="82B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buClrTx/>
                <a:defRPr/>
              </a:pPr>
              <a:endParaRPr lang="en-CA" sz="900">
                <a:solidFill>
                  <a:prstClr val="white"/>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A9244CF-44FC-F0E9-A962-64588A357D6A}"/>
                </a:ext>
              </a:extLst>
            </p:cNvPr>
            <p:cNvSpPr txBox="1"/>
            <p:nvPr/>
          </p:nvSpPr>
          <p:spPr>
            <a:xfrm>
              <a:off x="2717918" y="2009468"/>
              <a:ext cx="1740876" cy="717003"/>
            </a:xfrm>
            <a:prstGeom prst="rect">
              <a:avLst/>
            </a:prstGeom>
            <a:solidFill>
              <a:srgbClr val="00A199"/>
            </a:solidFill>
            <a:ln w="28575">
              <a:solidFill>
                <a:srgbClr val="00A199"/>
              </a:solidFill>
            </a:ln>
          </p:spPr>
          <p:txBody>
            <a:bodyPr wrap="square" lIns="27000" tIns="102870" rIns="27000" bIns="10287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lnSpc>
                  <a:spcPts val="1275"/>
                </a:lnSpc>
                <a:buClrTx/>
                <a:defRPr/>
              </a:pPr>
              <a:r>
                <a:rPr lang="en-CA" sz="1050" b="1">
                  <a:solidFill>
                    <a:prstClr val="white"/>
                  </a:solidFill>
                  <a:latin typeface="Arial" panose="020B0604020202020204" pitchFamily="34" charset="0"/>
                  <a:cs typeface="Arial" panose="020B0604020202020204" pitchFamily="34" charset="0"/>
                </a:rPr>
                <a:t>Care organization operations</a:t>
              </a:r>
            </a:p>
          </p:txBody>
        </p:sp>
        <p:sp>
          <p:nvSpPr>
            <p:cNvPr id="17" name="TextBox 16">
              <a:extLst>
                <a:ext uri="{FF2B5EF4-FFF2-40B4-BE49-F238E27FC236}">
                  <a16:creationId xmlns:a16="http://schemas.microsoft.com/office/drawing/2014/main" id="{3E122874-35AF-8B13-83BA-E870A3A33934}"/>
                </a:ext>
              </a:extLst>
            </p:cNvPr>
            <p:cNvSpPr txBox="1"/>
            <p:nvPr/>
          </p:nvSpPr>
          <p:spPr>
            <a:xfrm>
              <a:off x="2753923" y="3930037"/>
              <a:ext cx="1663340" cy="842922"/>
            </a:xfrm>
            <a:prstGeom prst="rect">
              <a:avLst/>
            </a:prstGeom>
            <a:noFill/>
          </p:spPr>
          <p:txBody>
            <a:bodyPr wrap="square" lIns="27000" tIns="68580" rIns="27000" bIns="6858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buClrTx/>
                <a:defRPr/>
              </a:pPr>
              <a:r>
                <a:rPr lang="en-CA" sz="1050" b="1">
                  <a:solidFill>
                    <a:srgbClr val="000000"/>
                  </a:solidFill>
                  <a:latin typeface="Arial"/>
                  <a:cs typeface="Arial"/>
                </a:rPr>
                <a:t>Administrators, directors, </a:t>
              </a:r>
            </a:p>
            <a:p>
              <a:pPr algn="ctr" defTabSz="685766">
                <a:buClrTx/>
                <a:defRPr/>
              </a:pPr>
              <a:r>
                <a:rPr lang="en-CA" sz="1050" b="1">
                  <a:solidFill>
                    <a:srgbClr val="000000"/>
                  </a:solidFill>
                  <a:latin typeface="Arial"/>
                  <a:cs typeface="Arial"/>
                </a:rPr>
                <a:t>managers</a:t>
              </a:r>
            </a:p>
          </p:txBody>
        </p:sp>
        <p:sp>
          <p:nvSpPr>
            <p:cNvPr id="18" name="TextBox 17">
              <a:extLst>
                <a:ext uri="{FF2B5EF4-FFF2-40B4-BE49-F238E27FC236}">
                  <a16:creationId xmlns:a16="http://schemas.microsoft.com/office/drawing/2014/main" id="{5F8E5230-9CB4-42CB-0CAF-4815C8FBA773}"/>
                </a:ext>
              </a:extLst>
            </p:cNvPr>
            <p:cNvSpPr txBox="1"/>
            <p:nvPr/>
          </p:nvSpPr>
          <p:spPr>
            <a:xfrm>
              <a:off x="2717916" y="4871105"/>
              <a:ext cx="1740876" cy="889664"/>
            </a:xfrm>
            <a:prstGeom prst="rect">
              <a:avLst/>
            </a:prstGeom>
            <a:noFill/>
          </p:spPr>
          <p:txBody>
            <a:bodyPr wrap="square" lIns="27000" tIns="68580" rIns="27000" bIns="10287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lnSpc>
                  <a:spcPts val="1275"/>
                </a:lnSpc>
                <a:buClrTx/>
                <a:defRPr/>
              </a:pPr>
              <a:r>
                <a:rPr lang="en-CA" sz="900">
                  <a:solidFill>
                    <a:srgbClr val="000000"/>
                  </a:solidFill>
                  <a:latin typeface="Arial" panose="020B0604020202020204" pitchFamily="34" charset="0"/>
                  <a:cs typeface="Arial" panose="020B0604020202020204" pitchFamily="34" charset="0"/>
                </a:rPr>
                <a:t>Quality improvement,</a:t>
              </a:r>
            </a:p>
            <a:p>
              <a:pPr algn="ctr" defTabSz="685766">
                <a:lnSpc>
                  <a:spcPts val="1275"/>
                </a:lnSpc>
                <a:buClrTx/>
                <a:defRPr/>
              </a:pPr>
              <a:r>
                <a:rPr lang="en-CA" sz="900">
                  <a:solidFill>
                    <a:srgbClr val="000000"/>
                  </a:solidFill>
                  <a:latin typeface="Arial" panose="020B0604020202020204" pitchFamily="34" charset="0"/>
                  <a:cs typeface="Arial" panose="020B0604020202020204" pitchFamily="34" charset="0"/>
                </a:rPr>
                <a:t>Program planning,</a:t>
              </a:r>
            </a:p>
            <a:p>
              <a:pPr algn="ctr" defTabSz="685766">
                <a:lnSpc>
                  <a:spcPts val="1275"/>
                </a:lnSpc>
                <a:buClrTx/>
                <a:defRPr/>
              </a:pPr>
              <a:r>
                <a:rPr lang="en-CA" sz="900">
                  <a:solidFill>
                    <a:srgbClr val="000000"/>
                  </a:solidFill>
                  <a:latin typeface="Arial" panose="020B0604020202020204" pitchFamily="34" charset="0"/>
                  <a:cs typeface="Arial" panose="020B0604020202020204" pitchFamily="34" charset="0"/>
                </a:rPr>
                <a:t>Resource allocation</a:t>
              </a:r>
            </a:p>
          </p:txBody>
        </p:sp>
        <p:cxnSp>
          <p:nvCxnSpPr>
            <p:cNvPr id="19" name="Straight Connector 18">
              <a:extLst>
                <a:ext uri="{FF2B5EF4-FFF2-40B4-BE49-F238E27FC236}">
                  <a16:creationId xmlns:a16="http://schemas.microsoft.com/office/drawing/2014/main" id="{BCD42F1C-D993-4481-0D55-2206F92168C7}"/>
                </a:ext>
              </a:extLst>
            </p:cNvPr>
            <p:cNvCxnSpPr>
              <a:cxnSpLocks/>
            </p:cNvCxnSpPr>
            <p:nvPr/>
          </p:nvCxnSpPr>
          <p:spPr>
            <a:xfrm>
              <a:off x="2871965" y="4776357"/>
              <a:ext cx="1459708" cy="0"/>
            </a:xfrm>
            <a:prstGeom prst="line">
              <a:avLst/>
            </a:prstGeom>
            <a:ln>
              <a:solidFill>
                <a:srgbClr val="365254"/>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EBA10B-47CA-A563-90F1-DDA717512B45}"/>
                </a:ext>
              </a:extLst>
            </p:cNvPr>
            <p:cNvCxnSpPr>
              <a:cxnSpLocks/>
            </p:cNvCxnSpPr>
            <p:nvPr/>
          </p:nvCxnSpPr>
          <p:spPr>
            <a:xfrm>
              <a:off x="2871965" y="3954195"/>
              <a:ext cx="1459708" cy="0"/>
            </a:xfrm>
            <a:prstGeom prst="line">
              <a:avLst/>
            </a:prstGeom>
            <a:ln>
              <a:solidFill>
                <a:srgbClr val="365254"/>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059475E-1BE9-3A95-AAA0-E96A41166F9B}"/>
                </a:ext>
              </a:extLst>
            </p:cNvPr>
            <p:cNvSpPr/>
            <p:nvPr/>
          </p:nvSpPr>
          <p:spPr>
            <a:xfrm>
              <a:off x="4669212" y="2694499"/>
              <a:ext cx="1740876" cy="2288644"/>
            </a:xfrm>
            <a:prstGeom prst="rect">
              <a:avLst/>
            </a:prstGeom>
            <a:solidFill>
              <a:srgbClr val="F4FAF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buClrTx/>
                <a:defRPr/>
              </a:pPr>
              <a:endParaRPr lang="en-CA" sz="900">
                <a:solidFill>
                  <a:prstClr val="white"/>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89992864-5B28-1E0C-4A74-251A02B333DD}"/>
                </a:ext>
              </a:extLst>
            </p:cNvPr>
            <p:cNvSpPr/>
            <p:nvPr/>
          </p:nvSpPr>
          <p:spPr>
            <a:xfrm>
              <a:off x="4669213" y="2036745"/>
              <a:ext cx="1740877" cy="3865295"/>
            </a:xfrm>
            <a:prstGeom prst="roundRect">
              <a:avLst/>
            </a:prstGeom>
            <a:solidFill>
              <a:srgbClr val="E02E3B">
                <a:alpha val="3137"/>
              </a:srgbClr>
            </a:solidFill>
            <a:ln>
              <a:solidFill>
                <a:srgbClr val="82B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buClrTx/>
                <a:defRPr/>
              </a:pPr>
              <a:endParaRPr lang="en-CA" sz="900">
                <a:solidFill>
                  <a:prstClr val="white"/>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6D009FD-EBDB-99A7-AA1F-B74B6DE0237E}"/>
                </a:ext>
              </a:extLst>
            </p:cNvPr>
            <p:cNvSpPr txBox="1"/>
            <p:nvPr/>
          </p:nvSpPr>
          <p:spPr>
            <a:xfrm>
              <a:off x="4669212" y="2009469"/>
              <a:ext cx="1740876" cy="717003"/>
            </a:xfrm>
            <a:prstGeom prst="rect">
              <a:avLst/>
            </a:prstGeom>
            <a:solidFill>
              <a:srgbClr val="00A199"/>
            </a:solidFill>
            <a:ln w="28575">
              <a:solidFill>
                <a:srgbClr val="00A199"/>
              </a:solidFill>
            </a:ln>
          </p:spPr>
          <p:txBody>
            <a:bodyPr wrap="square" lIns="27000" tIns="102870" rIns="27000" bIns="10287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lnSpc>
                  <a:spcPts val="1275"/>
                </a:lnSpc>
                <a:buClrTx/>
                <a:defRPr/>
              </a:pPr>
              <a:r>
                <a:rPr lang="en-CA" sz="1050" b="1">
                  <a:solidFill>
                    <a:prstClr val="white"/>
                  </a:solidFill>
                  <a:latin typeface="Arial" panose="020B0604020202020204" pitchFamily="34" charset="0"/>
                  <a:cs typeface="Arial" panose="020B0604020202020204" pitchFamily="34" charset="0"/>
                </a:rPr>
                <a:t>Health system </a:t>
              </a:r>
            </a:p>
            <a:p>
              <a:pPr algn="ctr" defTabSz="685766">
                <a:lnSpc>
                  <a:spcPts val="1275"/>
                </a:lnSpc>
                <a:buClrTx/>
                <a:defRPr/>
              </a:pPr>
              <a:r>
                <a:rPr lang="en-CA" sz="1050" b="1">
                  <a:solidFill>
                    <a:prstClr val="white"/>
                  </a:solidFill>
                  <a:latin typeface="Arial" panose="020B0604020202020204" pitchFamily="34" charset="0"/>
                  <a:cs typeface="Arial" panose="020B0604020202020204" pitchFamily="34" charset="0"/>
                </a:rPr>
                <a:t>management</a:t>
              </a:r>
            </a:p>
          </p:txBody>
        </p:sp>
        <p:sp>
          <p:nvSpPr>
            <p:cNvPr id="24" name="TextBox 23">
              <a:extLst>
                <a:ext uri="{FF2B5EF4-FFF2-40B4-BE49-F238E27FC236}">
                  <a16:creationId xmlns:a16="http://schemas.microsoft.com/office/drawing/2014/main" id="{183C34F4-0802-25EA-217E-36B77827F6FD}"/>
                </a:ext>
              </a:extLst>
            </p:cNvPr>
            <p:cNvSpPr txBox="1"/>
            <p:nvPr/>
          </p:nvSpPr>
          <p:spPr>
            <a:xfrm>
              <a:off x="4705219" y="3917061"/>
              <a:ext cx="1663340" cy="842922"/>
            </a:xfrm>
            <a:prstGeom prst="rect">
              <a:avLst/>
            </a:prstGeom>
            <a:noFill/>
          </p:spPr>
          <p:txBody>
            <a:bodyPr wrap="square" lIns="27000" tIns="68580" rIns="27000" bIns="6858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buClrTx/>
                <a:defRPr/>
              </a:pPr>
              <a:r>
                <a:rPr lang="en-CA" sz="1050" b="1">
                  <a:solidFill>
                    <a:srgbClr val="000000"/>
                  </a:solidFill>
                  <a:latin typeface="Arial"/>
                  <a:cs typeface="Arial"/>
                </a:rPr>
                <a:t>Provinces, </a:t>
              </a:r>
            </a:p>
            <a:p>
              <a:pPr algn="ctr" defTabSz="685766">
                <a:buClrTx/>
                <a:defRPr/>
              </a:pPr>
              <a:r>
                <a:rPr lang="en-CA" sz="1050" b="1">
                  <a:solidFill>
                    <a:srgbClr val="000000"/>
                  </a:solidFill>
                  <a:latin typeface="Arial"/>
                  <a:cs typeface="Arial"/>
                </a:rPr>
                <a:t>territories</a:t>
              </a:r>
            </a:p>
            <a:p>
              <a:pPr algn="ctr" defTabSz="685766">
                <a:buClrTx/>
                <a:defRPr/>
              </a:pPr>
              <a:r>
                <a:rPr lang="en-CA" sz="1050" b="1">
                  <a:solidFill>
                    <a:srgbClr val="000000"/>
                  </a:solidFill>
                  <a:latin typeface="Arial"/>
                  <a:cs typeface="Arial"/>
                </a:rPr>
                <a:t>and regions</a:t>
              </a:r>
            </a:p>
          </p:txBody>
        </p:sp>
        <p:sp>
          <p:nvSpPr>
            <p:cNvPr id="25" name="TextBox 24">
              <a:extLst>
                <a:ext uri="{FF2B5EF4-FFF2-40B4-BE49-F238E27FC236}">
                  <a16:creationId xmlns:a16="http://schemas.microsoft.com/office/drawing/2014/main" id="{1A446E1E-BE43-0E79-8981-311AACB4B320}"/>
                </a:ext>
              </a:extLst>
            </p:cNvPr>
            <p:cNvSpPr txBox="1"/>
            <p:nvPr/>
          </p:nvSpPr>
          <p:spPr>
            <a:xfrm>
              <a:off x="4669212" y="4871105"/>
              <a:ext cx="1740876" cy="889664"/>
            </a:xfrm>
            <a:prstGeom prst="rect">
              <a:avLst/>
            </a:prstGeom>
            <a:noFill/>
          </p:spPr>
          <p:txBody>
            <a:bodyPr wrap="square" lIns="27000" tIns="68580" rIns="27000" bIns="10287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lnSpc>
                  <a:spcPts val="1275"/>
                </a:lnSpc>
                <a:buClrTx/>
                <a:defRPr/>
              </a:pPr>
              <a:r>
                <a:rPr lang="en-CA" sz="900">
                  <a:solidFill>
                    <a:srgbClr val="000000"/>
                  </a:solidFill>
                  <a:latin typeface="Arial" panose="020B0604020202020204" pitchFamily="34" charset="0"/>
                  <a:cs typeface="Arial" panose="020B0604020202020204" pitchFamily="34" charset="0"/>
                </a:rPr>
                <a:t>Health system use, </a:t>
              </a:r>
            </a:p>
            <a:p>
              <a:pPr algn="ctr" defTabSz="685766">
                <a:lnSpc>
                  <a:spcPts val="1275"/>
                </a:lnSpc>
                <a:buClrTx/>
                <a:defRPr/>
              </a:pPr>
              <a:r>
                <a:rPr lang="en-CA" sz="900">
                  <a:solidFill>
                    <a:srgbClr val="000000"/>
                  </a:solidFill>
                  <a:latin typeface="Arial" panose="020B0604020202020204" pitchFamily="34" charset="0"/>
                  <a:cs typeface="Arial" panose="020B0604020202020204" pitchFamily="34" charset="0"/>
                </a:rPr>
                <a:t>Pan-Canadian comparability</a:t>
              </a:r>
            </a:p>
          </p:txBody>
        </p:sp>
        <p:cxnSp>
          <p:nvCxnSpPr>
            <p:cNvPr id="26" name="Straight Connector 25">
              <a:extLst>
                <a:ext uri="{FF2B5EF4-FFF2-40B4-BE49-F238E27FC236}">
                  <a16:creationId xmlns:a16="http://schemas.microsoft.com/office/drawing/2014/main" id="{EB93E9D5-B024-5D5E-9B69-D00608C47A11}"/>
                </a:ext>
              </a:extLst>
            </p:cNvPr>
            <p:cNvCxnSpPr>
              <a:cxnSpLocks/>
            </p:cNvCxnSpPr>
            <p:nvPr/>
          </p:nvCxnSpPr>
          <p:spPr>
            <a:xfrm>
              <a:off x="4823261" y="4776357"/>
              <a:ext cx="1459708" cy="0"/>
            </a:xfrm>
            <a:prstGeom prst="line">
              <a:avLst/>
            </a:prstGeom>
            <a:ln>
              <a:solidFill>
                <a:srgbClr val="365254"/>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2279F3A-6658-B938-EAC9-A9F7BE35981F}"/>
                </a:ext>
              </a:extLst>
            </p:cNvPr>
            <p:cNvCxnSpPr>
              <a:cxnSpLocks/>
            </p:cNvCxnSpPr>
            <p:nvPr/>
          </p:nvCxnSpPr>
          <p:spPr>
            <a:xfrm>
              <a:off x="4823261" y="3954195"/>
              <a:ext cx="1459708" cy="0"/>
            </a:xfrm>
            <a:prstGeom prst="line">
              <a:avLst/>
            </a:prstGeom>
            <a:ln>
              <a:solidFill>
                <a:srgbClr val="365254"/>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CB5621A-217C-6FCE-647C-54FBC28999B9}"/>
                </a:ext>
              </a:extLst>
            </p:cNvPr>
            <p:cNvSpPr/>
            <p:nvPr/>
          </p:nvSpPr>
          <p:spPr>
            <a:xfrm>
              <a:off x="6620507" y="2694499"/>
              <a:ext cx="1740876" cy="2288644"/>
            </a:xfrm>
            <a:prstGeom prst="rect">
              <a:avLst/>
            </a:prstGeom>
            <a:solidFill>
              <a:srgbClr val="F4FAF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buClrTx/>
                <a:defRPr/>
              </a:pPr>
              <a:endParaRPr lang="en-CA" sz="1200">
                <a:solidFill>
                  <a:prstClr val="white"/>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A3274B54-E310-A720-A025-9E2CDDE81B72}"/>
                </a:ext>
              </a:extLst>
            </p:cNvPr>
            <p:cNvSpPr/>
            <p:nvPr/>
          </p:nvSpPr>
          <p:spPr>
            <a:xfrm>
              <a:off x="6620508" y="2036745"/>
              <a:ext cx="1740877" cy="3865295"/>
            </a:xfrm>
            <a:prstGeom prst="roundRect">
              <a:avLst/>
            </a:prstGeom>
            <a:solidFill>
              <a:srgbClr val="E02E3B">
                <a:alpha val="3137"/>
              </a:srgbClr>
            </a:solidFill>
            <a:ln>
              <a:solidFill>
                <a:srgbClr val="82B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buClrTx/>
                <a:defRPr/>
              </a:pPr>
              <a:endParaRPr lang="en-CA" sz="1200">
                <a:solidFill>
                  <a:prstClr val="whit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7A3C25B-5A93-8A28-4793-E90E035E2BEF}"/>
                </a:ext>
              </a:extLst>
            </p:cNvPr>
            <p:cNvSpPr txBox="1"/>
            <p:nvPr/>
          </p:nvSpPr>
          <p:spPr>
            <a:xfrm>
              <a:off x="6620509" y="2009469"/>
              <a:ext cx="1740876" cy="717003"/>
            </a:xfrm>
            <a:prstGeom prst="rect">
              <a:avLst/>
            </a:prstGeom>
            <a:solidFill>
              <a:srgbClr val="00A199"/>
            </a:solidFill>
            <a:ln w="28575">
              <a:solidFill>
                <a:srgbClr val="00A199"/>
              </a:solidFill>
            </a:ln>
          </p:spPr>
          <p:txBody>
            <a:bodyPr wrap="square" lIns="27000" tIns="102870" rIns="27000" bIns="10287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lnSpc>
                  <a:spcPts val="1275"/>
                </a:lnSpc>
                <a:buClrTx/>
                <a:defRPr/>
              </a:pPr>
              <a:r>
                <a:rPr lang="en-CA" sz="1050" b="1">
                  <a:solidFill>
                    <a:prstClr val="white"/>
                  </a:solidFill>
                  <a:latin typeface="Arial" panose="020B0604020202020204" pitchFamily="34" charset="0"/>
                  <a:cs typeface="Arial" panose="020B0604020202020204" pitchFamily="34" charset="0"/>
                </a:rPr>
                <a:t>People and communities</a:t>
              </a:r>
            </a:p>
          </p:txBody>
        </p:sp>
        <p:sp>
          <p:nvSpPr>
            <p:cNvPr id="31" name="TextBox 30">
              <a:extLst>
                <a:ext uri="{FF2B5EF4-FFF2-40B4-BE49-F238E27FC236}">
                  <a16:creationId xmlns:a16="http://schemas.microsoft.com/office/drawing/2014/main" id="{5BEFE189-1A8A-545C-17D8-CE8C95F5F948}"/>
                </a:ext>
              </a:extLst>
            </p:cNvPr>
            <p:cNvSpPr txBox="1"/>
            <p:nvPr/>
          </p:nvSpPr>
          <p:spPr>
            <a:xfrm>
              <a:off x="6656512" y="3917061"/>
              <a:ext cx="1663340" cy="842922"/>
            </a:xfrm>
            <a:prstGeom prst="rect">
              <a:avLst/>
            </a:prstGeom>
            <a:noFill/>
          </p:spPr>
          <p:txBody>
            <a:bodyPr wrap="square" lIns="27000" tIns="68580" rIns="27000" bIns="6858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buClrTx/>
                <a:defRPr/>
              </a:pPr>
              <a:r>
                <a:rPr lang="en-CA" sz="1050" b="1">
                  <a:solidFill>
                    <a:srgbClr val="000000"/>
                  </a:solidFill>
                  <a:latin typeface="Arial"/>
                  <a:cs typeface="Arial"/>
                </a:rPr>
                <a:t>Population </a:t>
              </a:r>
            </a:p>
            <a:p>
              <a:pPr algn="ctr" defTabSz="685766">
                <a:buClrTx/>
                <a:defRPr/>
              </a:pPr>
              <a:r>
                <a:rPr lang="en-CA" sz="1050" b="1">
                  <a:solidFill>
                    <a:srgbClr val="000000"/>
                  </a:solidFill>
                  <a:latin typeface="Arial"/>
                  <a:cs typeface="Arial"/>
                </a:rPr>
                <a:t>and public </a:t>
              </a:r>
            </a:p>
            <a:p>
              <a:pPr algn="ctr" defTabSz="685766">
                <a:buClrTx/>
                <a:defRPr/>
              </a:pPr>
              <a:r>
                <a:rPr lang="en-CA" sz="1050" b="1">
                  <a:solidFill>
                    <a:srgbClr val="000000"/>
                  </a:solidFill>
                  <a:latin typeface="Arial"/>
                  <a:cs typeface="Arial"/>
                </a:rPr>
                <a:t>health</a:t>
              </a:r>
            </a:p>
          </p:txBody>
        </p:sp>
        <p:sp>
          <p:nvSpPr>
            <p:cNvPr id="32" name="TextBox 31">
              <a:extLst>
                <a:ext uri="{FF2B5EF4-FFF2-40B4-BE49-F238E27FC236}">
                  <a16:creationId xmlns:a16="http://schemas.microsoft.com/office/drawing/2014/main" id="{69F212A8-360B-338E-3F3E-B32CEF4FB2FF}"/>
                </a:ext>
              </a:extLst>
            </p:cNvPr>
            <p:cNvSpPr txBox="1"/>
            <p:nvPr/>
          </p:nvSpPr>
          <p:spPr>
            <a:xfrm>
              <a:off x="6620506" y="4871105"/>
              <a:ext cx="1740876" cy="889664"/>
            </a:xfrm>
            <a:prstGeom prst="rect">
              <a:avLst/>
            </a:prstGeom>
            <a:noFill/>
          </p:spPr>
          <p:txBody>
            <a:bodyPr wrap="square" lIns="27000" tIns="68580" rIns="27000" bIns="10287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66">
                <a:lnSpc>
                  <a:spcPts val="1275"/>
                </a:lnSpc>
                <a:buClrTx/>
                <a:defRPr/>
              </a:pPr>
              <a:r>
                <a:rPr lang="en-CA" sz="900">
                  <a:solidFill>
                    <a:srgbClr val="000000"/>
                  </a:solidFill>
                  <a:latin typeface="Arial" panose="020B0604020202020204" pitchFamily="34" charset="0"/>
                  <a:cs typeface="Arial" panose="020B0604020202020204" pitchFamily="34" charset="0"/>
                </a:rPr>
                <a:t>Chronic disease management,</a:t>
              </a:r>
            </a:p>
            <a:p>
              <a:pPr algn="ctr" defTabSz="685766">
                <a:lnSpc>
                  <a:spcPts val="1275"/>
                </a:lnSpc>
                <a:buClrTx/>
                <a:defRPr/>
              </a:pPr>
              <a:r>
                <a:rPr lang="en-CA" sz="900">
                  <a:solidFill>
                    <a:srgbClr val="000000"/>
                  </a:solidFill>
                  <a:latin typeface="Arial" panose="020B0604020202020204" pitchFamily="34" charset="0"/>
                  <a:cs typeface="Arial" panose="020B0604020202020204" pitchFamily="34" charset="0"/>
                </a:rPr>
                <a:t>Health outcomes</a:t>
              </a:r>
            </a:p>
          </p:txBody>
        </p:sp>
        <p:cxnSp>
          <p:nvCxnSpPr>
            <p:cNvPr id="33" name="Straight Connector 32">
              <a:extLst>
                <a:ext uri="{FF2B5EF4-FFF2-40B4-BE49-F238E27FC236}">
                  <a16:creationId xmlns:a16="http://schemas.microsoft.com/office/drawing/2014/main" id="{882CA058-285A-9A7B-71AF-9D2AACAFD3ED}"/>
                </a:ext>
              </a:extLst>
            </p:cNvPr>
            <p:cNvCxnSpPr>
              <a:cxnSpLocks/>
            </p:cNvCxnSpPr>
            <p:nvPr/>
          </p:nvCxnSpPr>
          <p:spPr>
            <a:xfrm>
              <a:off x="6774556" y="4776357"/>
              <a:ext cx="1459708" cy="0"/>
            </a:xfrm>
            <a:prstGeom prst="line">
              <a:avLst/>
            </a:prstGeom>
            <a:ln>
              <a:solidFill>
                <a:srgbClr val="365254"/>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55369F-D863-E582-24C8-EFDB72DB4B25}"/>
                </a:ext>
              </a:extLst>
            </p:cNvPr>
            <p:cNvCxnSpPr>
              <a:cxnSpLocks/>
            </p:cNvCxnSpPr>
            <p:nvPr/>
          </p:nvCxnSpPr>
          <p:spPr>
            <a:xfrm>
              <a:off x="6774556" y="3954195"/>
              <a:ext cx="1459708" cy="0"/>
            </a:xfrm>
            <a:prstGeom prst="line">
              <a:avLst/>
            </a:prstGeom>
            <a:ln>
              <a:solidFill>
                <a:srgbClr val="365254"/>
              </a:solidFill>
              <a:prstDash val="dash"/>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80138832-8A50-6C6F-ED7B-BD19D8F7B2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1677" y="3091071"/>
              <a:ext cx="1100207" cy="620909"/>
            </a:xfrm>
            <a:prstGeom prst="rect">
              <a:avLst/>
            </a:prstGeom>
          </p:spPr>
        </p:pic>
        <p:pic>
          <p:nvPicPr>
            <p:cNvPr id="36" name="Graphic 35">
              <a:extLst>
                <a:ext uri="{FF2B5EF4-FFF2-40B4-BE49-F238E27FC236}">
                  <a16:creationId xmlns:a16="http://schemas.microsoft.com/office/drawing/2014/main" id="{D31D495E-232D-4AF0-3683-9FFF602048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2001" y="3044337"/>
              <a:ext cx="847725" cy="714375"/>
            </a:xfrm>
            <a:prstGeom prst="rect">
              <a:avLst/>
            </a:prstGeom>
          </p:spPr>
        </p:pic>
        <p:pic>
          <p:nvPicPr>
            <p:cNvPr id="37" name="Graphic 36">
              <a:extLst>
                <a:ext uri="{FF2B5EF4-FFF2-40B4-BE49-F238E27FC236}">
                  <a16:creationId xmlns:a16="http://schemas.microsoft.com/office/drawing/2014/main" id="{18D852BC-59BB-292F-ACEB-4510B36160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6402" y="2961441"/>
              <a:ext cx="1085850" cy="857250"/>
            </a:xfrm>
            <a:prstGeom prst="rect">
              <a:avLst/>
            </a:prstGeom>
          </p:spPr>
        </p:pic>
        <p:pic>
          <p:nvPicPr>
            <p:cNvPr id="38" name="Graphic 37">
              <a:extLst>
                <a:ext uri="{FF2B5EF4-FFF2-40B4-BE49-F238E27FC236}">
                  <a16:creationId xmlns:a16="http://schemas.microsoft.com/office/drawing/2014/main" id="{D97E4DC0-2B3E-5A1E-D195-41098B130B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95657" y="3051801"/>
              <a:ext cx="790575" cy="704850"/>
            </a:xfrm>
            <a:prstGeom prst="rect">
              <a:avLst/>
            </a:prstGeom>
          </p:spPr>
        </p:pic>
      </p:grpSp>
      <p:sp>
        <p:nvSpPr>
          <p:cNvPr id="4" name="Arrow: Up 3">
            <a:extLst>
              <a:ext uri="{FF2B5EF4-FFF2-40B4-BE49-F238E27FC236}">
                <a16:creationId xmlns:a16="http://schemas.microsoft.com/office/drawing/2014/main" id="{93C988F8-7949-85FB-846F-AD49F30C1869}"/>
              </a:ext>
            </a:extLst>
          </p:cNvPr>
          <p:cNvSpPr/>
          <p:nvPr/>
        </p:nvSpPr>
        <p:spPr>
          <a:xfrm>
            <a:off x="5172835" y="4951516"/>
            <a:ext cx="180110" cy="249383"/>
          </a:xfrm>
          <a:prstGeom prst="upArrow">
            <a:avLst/>
          </a:prstGeom>
          <a:solidFill>
            <a:srgbClr val="00A79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ClrTx/>
            </a:pPr>
            <a:endParaRPr lang="en-CA" sz="1013">
              <a:solidFill>
                <a:srgbClr val="00A79D"/>
              </a:solidFill>
              <a:latin typeface="Calibri"/>
            </a:endParaRPr>
          </a:p>
        </p:txBody>
      </p:sp>
      <p:sp>
        <p:nvSpPr>
          <p:cNvPr id="39" name="TextBox 38">
            <a:extLst>
              <a:ext uri="{FF2B5EF4-FFF2-40B4-BE49-F238E27FC236}">
                <a16:creationId xmlns:a16="http://schemas.microsoft.com/office/drawing/2014/main" id="{55BA982E-5AE3-6783-919F-890C424CA303}"/>
              </a:ext>
            </a:extLst>
          </p:cNvPr>
          <p:cNvSpPr txBox="1"/>
          <p:nvPr/>
        </p:nvSpPr>
        <p:spPr>
          <a:xfrm>
            <a:off x="3188355" y="5222837"/>
            <a:ext cx="4341739"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buClrTx/>
            </a:pPr>
            <a:r>
              <a:rPr lang="en-CA" sz="1200">
                <a:solidFill>
                  <a:srgbClr val="000000"/>
                </a:solidFill>
                <a:latin typeface="Calibri"/>
              </a:rPr>
              <a:t>CIHI’s typical area of standards development for health system use</a:t>
            </a:r>
          </a:p>
        </p:txBody>
      </p:sp>
    </p:spTree>
    <p:extLst>
      <p:ext uri="{BB962C8B-B14F-4D97-AF65-F5344CB8AC3E}">
        <p14:creationId xmlns:p14="http://schemas.microsoft.com/office/powerpoint/2010/main" val="129530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FBCA-EBCF-9766-C9FB-5CC3BB48D4B8}"/>
              </a:ext>
            </a:extLst>
          </p:cNvPr>
          <p:cNvSpPr>
            <a:spLocks noGrp="1"/>
          </p:cNvSpPr>
          <p:nvPr>
            <p:ph type="title"/>
          </p:nvPr>
        </p:nvSpPr>
        <p:spPr/>
        <p:txBody>
          <a:bodyPr/>
          <a:lstStyle/>
          <a:p>
            <a:r>
              <a:rPr lang="en-CA" sz="3000">
                <a:latin typeface="+mn-lt"/>
              </a:rPr>
              <a:t>Data Content Standard - Overview</a:t>
            </a:r>
          </a:p>
        </p:txBody>
      </p:sp>
      <p:sp>
        <p:nvSpPr>
          <p:cNvPr id="3" name="Text Placeholder 2">
            <a:extLst>
              <a:ext uri="{FF2B5EF4-FFF2-40B4-BE49-F238E27FC236}">
                <a16:creationId xmlns:a16="http://schemas.microsoft.com/office/drawing/2014/main" id="{53F34FC7-9BD8-EE09-AF64-3A4178F90BB7}"/>
              </a:ext>
            </a:extLst>
          </p:cNvPr>
          <p:cNvSpPr>
            <a:spLocks noGrp="1"/>
          </p:cNvSpPr>
          <p:nvPr>
            <p:ph type="body" sz="quarter" idx="10"/>
          </p:nvPr>
        </p:nvSpPr>
        <p:spPr>
          <a:xfrm>
            <a:off x="517046" y="1860416"/>
            <a:ext cx="4864826" cy="2602892"/>
          </a:xfrm>
        </p:spPr>
        <p:txBody>
          <a:bodyPr vert="horz" wrap="square" lIns="0" tIns="0" rIns="0" bIns="0" rtlCol="0" anchor="t">
            <a:spAutoFit/>
          </a:bodyPr>
          <a:lstStyle/>
          <a:p>
            <a:pPr marL="182245" indent="-182245"/>
            <a:r>
              <a:rPr lang="en-CA" sz="2000" b="0"/>
              <a:t>Data required for </a:t>
            </a:r>
            <a:r>
              <a:rPr lang="en-CA" sz="2000"/>
              <a:t>Connected Care</a:t>
            </a:r>
            <a:r>
              <a:rPr lang="en-CA" sz="2000" b="0"/>
              <a:t> in contexts of primary use and secondary use </a:t>
            </a:r>
          </a:p>
          <a:p>
            <a:pPr marL="182245" indent="-182245"/>
            <a:r>
              <a:rPr lang="en-CA" sz="2000" b="0"/>
              <a:t>Specifies the </a:t>
            </a:r>
            <a:r>
              <a:rPr lang="en-CA" sz="2000"/>
              <a:t>Data Elements </a:t>
            </a:r>
            <a:r>
              <a:rPr lang="en-CA" sz="2000" b="0"/>
              <a:t>and </a:t>
            </a:r>
            <a:r>
              <a:rPr lang="en-CA" sz="2000"/>
              <a:t>Value Sets </a:t>
            </a:r>
            <a:r>
              <a:rPr lang="en-CA" sz="2000" b="0"/>
              <a:t>to ensure semantic value across the health care system</a:t>
            </a:r>
            <a:endParaRPr lang="en-CA" sz="2000" b="0">
              <a:cs typeface="Calibri"/>
            </a:endParaRPr>
          </a:p>
          <a:p>
            <a:pPr marL="182245" indent="-182245"/>
            <a:r>
              <a:rPr lang="en-CA" sz="2000" b="0">
                <a:cs typeface="Calibri"/>
              </a:rPr>
              <a:t>Strong relation to the Pan-Canadian Health Data Content Framework </a:t>
            </a:r>
            <a:r>
              <a:rPr lang="en-CA" sz="2000">
                <a:cs typeface="Calibri"/>
              </a:rPr>
              <a:t>Data Models</a:t>
            </a:r>
            <a:endParaRPr lang="en-US" sz="2000" b="0">
              <a:solidFill>
                <a:srgbClr val="000000"/>
              </a:solidFill>
              <a:cs typeface="Calibri"/>
            </a:endParaRPr>
          </a:p>
          <a:p>
            <a:pPr marL="266065" lvl="1" indent="0">
              <a:buNone/>
            </a:pPr>
            <a:endParaRPr lang="en-CA" b="0">
              <a:solidFill>
                <a:srgbClr val="000000"/>
              </a:solidFill>
              <a:cs typeface="Calibri"/>
            </a:endParaRPr>
          </a:p>
        </p:txBody>
      </p:sp>
      <p:grpSp>
        <p:nvGrpSpPr>
          <p:cNvPr id="6" name="Group 5">
            <a:extLst>
              <a:ext uri="{FF2B5EF4-FFF2-40B4-BE49-F238E27FC236}">
                <a16:creationId xmlns:a16="http://schemas.microsoft.com/office/drawing/2014/main" id="{F6AE4824-7D40-6DB2-7E18-10BB6F9BB6BB}"/>
              </a:ext>
            </a:extLst>
          </p:cNvPr>
          <p:cNvGrpSpPr/>
          <p:nvPr/>
        </p:nvGrpSpPr>
        <p:grpSpPr>
          <a:xfrm>
            <a:off x="5377290" y="1330116"/>
            <a:ext cx="3493433" cy="3556257"/>
            <a:chOff x="99893" y="1504831"/>
            <a:chExt cx="3493433" cy="3556257"/>
          </a:xfrm>
        </p:grpSpPr>
        <p:pic>
          <p:nvPicPr>
            <p:cNvPr id="7" name="Picture 6">
              <a:extLst>
                <a:ext uri="{FF2B5EF4-FFF2-40B4-BE49-F238E27FC236}">
                  <a16:creationId xmlns:a16="http://schemas.microsoft.com/office/drawing/2014/main" id="{A7A3B68F-BD2C-3F92-E7CD-123EBD3B1E96}"/>
                </a:ext>
              </a:extLst>
            </p:cNvPr>
            <p:cNvPicPr>
              <a:picLocks noChangeAspect="1"/>
            </p:cNvPicPr>
            <p:nvPr/>
          </p:nvPicPr>
          <p:blipFill>
            <a:blip r:embed="rId3"/>
            <a:stretch>
              <a:fillRect/>
            </a:stretch>
          </p:blipFill>
          <p:spPr>
            <a:xfrm rot="243431">
              <a:off x="99893" y="1504831"/>
              <a:ext cx="3493433" cy="3556257"/>
            </a:xfrm>
            <a:prstGeom prst="rect">
              <a:avLst/>
            </a:prstGeom>
          </p:spPr>
        </p:pic>
        <p:pic>
          <p:nvPicPr>
            <p:cNvPr id="8" name="Picture 7">
              <a:extLst>
                <a:ext uri="{FF2B5EF4-FFF2-40B4-BE49-F238E27FC236}">
                  <a16:creationId xmlns:a16="http://schemas.microsoft.com/office/drawing/2014/main" id="{3474517A-B064-80BE-7B02-39576452AC57}"/>
                </a:ext>
              </a:extLst>
            </p:cNvPr>
            <p:cNvPicPr>
              <a:picLocks noChangeAspect="1"/>
            </p:cNvPicPr>
            <p:nvPr/>
          </p:nvPicPr>
          <p:blipFill>
            <a:blip r:embed="rId4"/>
            <a:stretch>
              <a:fillRect/>
            </a:stretch>
          </p:blipFill>
          <p:spPr>
            <a:xfrm rot="2082101">
              <a:off x="1511319" y="3364308"/>
              <a:ext cx="975616" cy="895126"/>
            </a:xfrm>
            <a:prstGeom prst="rect">
              <a:avLst/>
            </a:prstGeom>
          </p:spPr>
        </p:pic>
        <p:pic>
          <p:nvPicPr>
            <p:cNvPr id="9" name="Picture 8">
              <a:extLst>
                <a:ext uri="{FF2B5EF4-FFF2-40B4-BE49-F238E27FC236}">
                  <a16:creationId xmlns:a16="http://schemas.microsoft.com/office/drawing/2014/main" id="{02E34EE5-F0A4-C5AF-5B25-DB9FDD7A8C93}"/>
                </a:ext>
              </a:extLst>
            </p:cNvPr>
            <p:cNvPicPr>
              <a:picLocks noChangeAspect="1"/>
            </p:cNvPicPr>
            <p:nvPr/>
          </p:nvPicPr>
          <p:blipFill>
            <a:blip r:embed="rId5"/>
            <a:stretch>
              <a:fillRect/>
            </a:stretch>
          </p:blipFill>
          <p:spPr>
            <a:xfrm rot="21104092">
              <a:off x="998472" y="2531307"/>
              <a:ext cx="939431" cy="981584"/>
            </a:xfrm>
            <a:prstGeom prst="rect">
              <a:avLst/>
            </a:prstGeom>
          </p:spPr>
        </p:pic>
        <p:sp>
          <p:nvSpPr>
            <p:cNvPr id="10" name="TextBox 9">
              <a:extLst>
                <a:ext uri="{FF2B5EF4-FFF2-40B4-BE49-F238E27FC236}">
                  <a16:creationId xmlns:a16="http://schemas.microsoft.com/office/drawing/2014/main" id="{AAD892F0-C1E9-DE84-F7B4-F7FCE1921BEC}"/>
                </a:ext>
              </a:extLst>
            </p:cNvPr>
            <p:cNvSpPr txBox="1"/>
            <p:nvPr/>
          </p:nvSpPr>
          <p:spPr>
            <a:xfrm>
              <a:off x="1570750" y="3590157"/>
              <a:ext cx="866406" cy="4001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defTabSz="685783">
                <a:buClrTx/>
              </a:pPr>
              <a:r>
                <a:rPr lang="en-CA" sz="1000">
                  <a:solidFill>
                    <a:srgbClr val="000000"/>
                  </a:solidFill>
                  <a:latin typeface="Calibri"/>
                </a:rPr>
                <a:t>Data</a:t>
              </a:r>
            </a:p>
            <a:p>
              <a:pPr algn="ctr" defTabSz="685783">
                <a:buClrTx/>
              </a:pPr>
              <a:r>
                <a:rPr lang="en-CA" sz="1000">
                  <a:solidFill>
                    <a:srgbClr val="000000"/>
                  </a:solidFill>
                  <a:latin typeface="Calibri"/>
                </a:rPr>
                <a:t>Elements</a:t>
              </a:r>
            </a:p>
          </p:txBody>
        </p:sp>
        <p:pic>
          <p:nvPicPr>
            <p:cNvPr id="11" name="Picture 10">
              <a:extLst>
                <a:ext uri="{FF2B5EF4-FFF2-40B4-BE49-F238E27FC236}">
                  <a16:creationId xmlns:a16="http://schemas.microsoft.com/office/drawing/2014/main" id="{F41D552B-0DFB-1C2C-6FF7-7162342048BC}"/>
                </a:ext>
              </a:extLst>
            </p:cNvPr>
            <p:cNvPicPr>
              <a:picLocks noChangeAspect="1"/>
            </p:cNvPicPr>
            <p:nvPr/>
          </p:nvPicPr>
          <p:blipFill>
            <a:blip r:embed="rId6"/>
            <a:stretch>
              <a:fillRect/>
            </a:stretch>
          </p:blipFill>
          <p:spPr>
            <a:xfrm rot="20874803">
              <a:off x="1869446" y="2521074"/>
              <a:ext cx="984618" cy="995154"/>
            </a:xfrm>
            <a:prstGeom prst="rect">
              <a:avLst/>
            </a:prstGeom>
          </p:spPr>
        </p:pic>
        <p:sp>
          <p:nvSpPr>
            <p:cNvPr id="12" name="TextBox 11">
              <a:extLst>
                <a:ext uri="{FF2B5EF4-FFF2-40B4-BE49-F238E27FC236}">
                  <a16:creationId xmlns:a16="http://schemas.microsoft.com/office/drawing/2014/main" id="{62110847-A575-4283-8CF9-0E9B16C68D31}"/>
                </a:ext>
              </a:extLst>
            </p:cNvPr>
            <p:cNvSpPr txBox="1"/>
            <p:nvPr/>
          </p:nvSpPr>
          <p:spPr>
            <a:xfrm>
              <a:off x="1936539" y="2813641"/>
              <a:ext cx="811335" cy="4001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defTabSz="685783">
                <a:buClrTx/>
              </a:pPr>
              <a:r>
                <a:rPr lang="en-CA" sz="1000">
                  <a:solidFill>
                    <a:srgbClr val="000000"/>
                  </a:solidFill>
                  <a:latin typeface="Calibri"/>
                </a:rPr>
                <a:t>Value</a:t>
              </a:r>
            </a:p>
            <a:p>
              <a:pPr algn="ctr" defTabSz="685783">
                <a:buClrTx/>
              </a:pPr>
              <a:r>
                <a:rPr lang="en-CA" sz="1000">
                  <a:solidFill>
                    <a:srgbClr val="000000"/>
                  </a:solidFill>
                  <a:latin typeface="Calibri"/>
                </a:rPr>
                <a:t>Sets</a:t>
              </a:r>
            </a:p>
          </p:txBody>
        </p:sp>
        <p:sp>
          <p:nvSpPr>
            <p:cNvPr id="13" name="TextBox 12">
              <a:extLst>
                <a:ext uri="{FF2B5EF4-FFF2-40B4-BE49-F238E27FC236}">
                  <a16:creationId xmlns:a16="http://schemas.microsoft.com/office/drawing/2014/main" id="{B0D51AF0-8F46-53D9-D815-E55562B1DB2C}"/>
                </a:ext>
              </a:extLst>
            </p:cNvPr>
            <p:cNvSpPr txBox="1"/>
            <p:nvPr/>
          </p:nvSpPr>
          <p:spPr>
            <a:xfrm>
              <a:off x="1026091" y="2776384"/>
              <a:ext cx="866406" cy="4001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defTabSz="685783">
                <a:buClrTx/>
              </a:pPr>
              <a:r>
                <a:rPr lang="en-CA" sz="1000">
                  <a:solidFill>
                    <a:srgbClr val="000000"/>
                  </a:solidFill>
                  <a:latin typeface="Calibri"/>
                </a:rPr>
                <a:t>Data </a:t>
              </a:r>
            </a:p>
            <a:p>
              <a:pPr algn="ctr" defTabSz="685783">
                <a:buClrTx/>
              </a:pPr>
              <a:r>
                <a:rPr lang="en-CA" sz="1000">
                  <a:solidFill>
                    <a:srgbClr val="000000"/>
                  </a:solidFill>
                  <a:latin typeface="Calibri"/>
                </a:rPr>
                <a:t>Models</a:t>
              </a:r>
            </a:p>
          </p:txBody>
        </p:sp>
      </p:grpSp>
    </p:spTree>
    <p:extLst>
      <p:ext uri="{BB962C8B-B14F-4D97-AF65-F5344CB8AC3E}">
        <p14:creationId xmlns:p14="http://schemas.microsoft.com/office/powerpoint/2010/main" val="64955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9E38CB-3DDD-D685-B1BE-CB53AAF789F8}"/>
              </a:ext>
            </a:extLst>
          </p:cNvPr>
          <p:cNvSpPr txBox="1">
            <a:spLocks/>
          </p:cNvSpPr>
          <p:nvPr/>
        </p:nvSpPr>
        <p:spPr>
          <a:xfrm>
            <a:off x="-2042" y="399548"/>
            <a:ext cx="9144000" cy="999000"/>
          </a:xfrm>
          <a:prstGeom prst="rect">
            <a:avLst/>
          </a:prstGeom>
          <a:solidFill>
            <a:schemeClr val="bg1">
              <a:lumMod val="95000"/>
            </a:schemeClr>
          </a:solidFill>
        </p:spPr>
        <p:txBody>
          <a:bodyPr vert="horz" wrap="square" lIns="274320" tIns="274320" rIns="274320" bIns="274320" rtlCol="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3">
              <a:defRPr/>
            </a:pPr>
            <a:endParaRPr lang="en-CA" sz="2700">
              <a:latin typeface="Calibri"/>
            </a:endParaRPr>
          </a:p>
        </p:txBody>
      </p:sp>
      <p:sp>
        <p:nvSpPr>
          <p:cNvPr id="2" name="Title 1">
            <a:extLst>
              <a:ext uri="{FF2B5EF4-FFF2-40B4-BE49-F238E27FC236}">
                <a16:creationId xmlns:a16="http://schemas.microsoft.com/office/drawing/2014/main" id="{953DD0ED-3F84-9998-65A4-2C46CA7B1AE2}"/>
              </a:ext>
            </a:extLst>
          </p:cNvPr>
          <p:cNvSpPr>
            <a:spLocks noGrp="1"/>
          </p:cNvSpPr>
          <p:nvPr>
            <p:ph type="title"/>
          </p:nvPr>
        </p:nvSpPr>
        <p:spPr>
          <a:xfrm>
            <a:off x="91440" y="567488"/>
            <a:ext cx="8656320" cy="74789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90000"/>
              </a:lnSpc>
            </a:pPr>
            <a:r>
              <a:rPr lang="en-US" sz="2700">
                <a:solidFill>
                  <a:srgbClr val="365254"/>
                </a:solidFill>
                <a:latin typeface="+mj-lt"/>
                <a:ea typeface="+mj-ea"/>
                <a:cs typeface="+mj-cs"/>
              </a:rPr>
              <a:t>Relationship between the Pan-Canadian Health Data Content Framework, CACDI and CA Core+</a:t>
            </a:r>
          </a:p>
        </p:txBody>
      </p:sp>
      <p:sp>
        <p:nvSpPr>
          <p:cNvPr id="5" name="TextBox 4">
            <a:extLst>
              <a:ext uri="{FF2B5EF4-FFF2-40B4-BE49-F238E27FC236}">
                <a16:creationId xmlns:a16="http://schemas.microsoft.com/office/drawing/2014/main" id="{EB4F72CC-B038-B232-20B0-AB4B14E81A8D}"/>
              </a:ext>
            </a:extLst>
          </p:cNvPr>
          <p:cNvSpPr txBox="1"/>
          <p:nvPr/>
        </p:nvSpPr>
        <p:spPr>
          <a:xfrm>
            <a:off x="337171" y="4694894"/>
            <a:ext cx="4232787" cy="60766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R="1905">
              <a:lnSpc>
                <a:spcPct val="115000"/>
              </a:lnSpc>
            </a:pPr>
            <a:r>
              <a:rPr lang="en-US" sz="1500" b="1">
                <a:solidFill>
                  <a:schemeClr val="accent3">
                    <a:lumMod val="50000"/>
                  </a:schemeClr>
                </a:solidFill>
                <a:ea typeface="Arial" panose="020B0604020202020204" pitchFamily="34" charset="0"/>
                <a:cs typeface="Times New Roman" panose="02020603050405020304" pitchFamily="18" charset="0"/>
              </a:rPr>
              <a:t>Together, the CACDI and CA Core+ work in tandem to facilitate interoperability and data exchange.</a:t>
            </a:r>
            <a:endParaRPr lang="en-CA" sz="1500" b="1">
              <a:solidFill>
                <a:schemeClr val="accent3">
                  <a:lumMod val="50000"/>
                </a:schemeClr>
              </a:solidFill>
            </a:endParaRPr>
          </a:p>
        </p:txBody>
      </p:sp>
      <p:sp>
        <p:nvSpPr>
          <p:cNvPr id="3" name="TextBox 2">
            <a:extLst>
              <a:ext uri="{FF2B5EF4-FFF2-40B4-BE49-F238E27FC236}">
                <a16:creationId xmlns:a16="http://schemas.microsoft.com/office/drawing/2014/main" id="{01C2DFCC-D714-9A40-75AA-924D74C5E958}"/>
              </a:ext>
            </a:extLst>
          </p:cNvPr>
          <p:cNvSpPr txBox="1"/>
          <p:nvPr/>
        </p:nvSpPr>
        <p:spPr>
          <a:xfrm>
            <a:off x="4731470" y="1299115"/>
            <a:ext cx="4016291" cy="364330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700">
              <a:solidFill>
                <a:srgbClr val="365254"/>
              </a:solidFill>
            </a:endParaRPr>
          </a:p>
          <a:p>
            <a:pPr marL="285736" indent="-285736">
              <a:buFont typeface="Arial" panose="020B0604020202020204" pitchFamily="34" charset="0"/>
              <a:buChar char="•"/>
            </a:pPr>
            <a:r>
              <a:rPr lang="en-US" sz="1425" b="1">
                <a:solidFill>
                  <a:schemeClr val="accent3">
                    <a:lumMod val="50000"/>
                  </a:schemeClr>
                </a:solidFill>
              </a:rPr>
              <a:t>Pan-Canadian Health Data Content Framework (the </a:t>
            </a:r>
            <a:r>
              <a:rPr lang="en-US" sz="1425" b="1">
                <a:solidFill>
                  <a:srgbClr val="FF0000"/>
                </a:solidFill>
              </a:rPr>
              <a:t>“what”</a:t>
            </a:r>
            <a:r>
              <a:rPr lang="en-US" sz="1425" b="1"/>
              <a:t>):</a:t>
            </a:r>
            <a:r>
              <a:rPr lang="en-US" sz="1425" b="1">
                <a:solidFill>
                  <a:srgbClr val="FF0000"/>
                </a:solidFill>
              </a:rPr>
              <a:t> </a:t>
            </a:r>
            <a:r>
              <a:rPr lang="en-US" sz="1425"/>
              <a:t>A comprehensive set of health information that should be collected and shared in a standardized way across health systems to satisfy a variety of health information needs.</a:t>
            </a:r>
          </a:p>
          <a:p>
            <a:pPr marL="285736" indent="-285736">
              <a:buFont typeface="Arial" panose="020B0604020202020204" pitchFamily="34" charset="0"/>
              <a:buChar char="•"/>
            </a:pPr>
            <a:endParaRPr lang="en-US" sz="1425"/>
          </a:p>
          <a:p>
            <a:pPr marL="285736" indent="-285736">
              <a:buFont typeface="Arial" panose="020B0604020202020204" pitchFamily="34" charset="0"/>
              <a:buChar char="•"/>
            </a:pPr>
            <a:r>
              <a:rPr lang="en-US" sz="1425" b="1">
                <a:solidFill>
                  <a:schemeClr val="accent3">
                    <a:lumMod val="50000"/>
                  </a:schemeClr>
                </a:solidFill>
              </a:rPr>
              <a:t>Canadian Core Data for Interoperability </a:t>
            </a:r>
            <a:br>
              <a:rPr lang="en-US" sz="1425" b="1">
                <a:solidFill>
                  <a:schemeClr val="accent3">
                    <a:lumMod val="50000"/>
                  </a:schemeClr>
                </a:solidFill>
              </a:rPr>
            </a:br>
            <a:r>
              <a:rPr lang="en-US" sz="1425" b="1">
                <a:solidFill>
                  <a:schemeClr val="accent3">
                    <a:lumMod val="50000"/>
                  </a:schemeClr>
                </a:solidFill>
              </a:rPr>
              <a:t>(the </a:t>
            </a:r>
            <a:r>
              <a:rPr lang="en-US" sz="1425" b="1">
                <a:solidFill>
                  <a:srgbClr val="FF0000"/>
                </a:solidFill>
              </a:rPr>
              <a:t>“essential”</a:t>
            </a:r>
            <a:r>
              <a:rPr lang="en-US" sz="1425" b="1"/>
              <a:t>): </a:t>
            </a:r>
            <a:r>
              <a:rPr lang="en-US" sz="1425"/>
              <a:t>The minimum data required to support standardized information capture and enable meaningful exchange of health information. </a:t>
            </a:r>
          </a:p>
          <a:p>
            <a:pPr marL="285736" indent="-285736">
              <a:buFont typeface="Arial" panose="020B0604020202020204" pitchFamily="34" charset="0"/>
              <a:buChar char="•"/>
            </a:pPr>
            <a:endParaRPr lang="en-US" sz="1425"/>
          </a:p>
          <a:p>
            <a:pPr marL="285736" indent="-285736">
              <a:buFont typeface="Arial" panose="020B0604020202020204" pitchFamily="34" charset="0"/>
              <a:buChar char="•"/>
            </a:pPr>
            <a:r>
              <a:rPr lang="en-US" sz="1425" b="1">
                <a:solidFill>
                  <a:schemeClr val="accent3">
                    <a:lumMod val="50000"/>
                  </a:schemeClr>
                </a:solidFill>
              </a:rPr>
              <a:t>CA Core+ (the</a:t>
            </a:r>
            <a:r>
              <a:rPr lang="en-US" sz="1425" b="1"/>
              <a:t> </a:t>
            </a:r>
            <a:r>
              <a:rPr lang="en-US" sz="1425" b="1">
                <a:solidFill>
                  <a:srgbClr val="FF0000"/>
                </a:solidFill>
              </a:rPr>
              <a:t>“how”</a:t>
            </a:r>
            <a:r>
              <a:rPr lang="en-US" sz="1425" b="1"/>
              <a:t>):</a:t>
            </a:r>
            <a:r>
              <a:rPr lang="en-US" sz="1425" b="1">
                <a:solidFill>
                  <a:srgbClr val="FF0000"/>
                </a:solidFill>
              </a:rPr>
              <a:t> </a:t>
            </a:r>
            <a:r>
              <a:rPr lang="en-US" sz="1425"/>
              <a:t>The technical specification that outline how the CACDI will be exchanged between systems.</a:t>
            </a:r>
          </a:p>
        </p:txBody>
      </p:sp>
      <p:pic>
        <p:nvPicPr>
          <p:cNvPr id="1026" name="Picture 2">
            <a:extLst>
              <a:ext uri="{FF2B5EF4-FFF2-40B4-BE49-F238E27FC236}">
                <a16:creationId xmlns:a16="http://schemas.microsoft.com/office/drawing/2014/main" id="{FA784E6F-A8F3-6005-30B6-50606E369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84" y="1861060"/>
            <a:ext cx="4175490" cy="222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06297"/>
      </p:ext>
    </p:extLst>
  </p:cSld>
  <p:clrMapOvr>
    <a:masterClrMapping/>
  </p:clrMapOvr>
</p:sld>
</file>

<file path=ppt/theme/theme1.xml><?xml version="1.0" encoding="utf-8"?>
<a:theme xmlns:a="http://schemas.openxmlformats.org/drawingml/2006/main" name="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_EN">
  <a:themeElements>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279D426-A114-474A-A55C-06DF9F062457}" vid="{D635142E-56DC-49DC-AC2F-16EDEE734BA3}"/>
    </a:ext>
  </a:extLst>
</a:theme>
</file>

<file path=ppt/theme/theme4.xml><?xml version="1.0" encoding="utf-8"?>
<a:theme xmlns:a="http://schemas.openxmlformats.org/drawingml/2006/main" name="1_PPT_EN">
  <a:themeElements>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279D426-A114-474A-A55C-06DF9F062457}" vid="{D635142E-56DC-49DC-AC2F-16EDEE734BA3}"/>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ort xmlns="728f58cb-dbec-484a-aa13-330e222547ee" xsi:nil="true"/>
    <lcf76f155ced4ddcb4097134ff3c332f xmlns="728f58cb-dbec-484a-aa13-330e222547ee">
      <Terms xmlns="http://schemas.microsoft.com/office/infopath/2007/PartnerControls"/>
    </lcf76f155ced4ddcb4097134ff3c332f>
    <TaxCatchAll xmlns="fd536205-73bb-4c47-a2d2-20f2a6fe7dd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D3E4C2DF4CB846B932CD1125180282" ma:contentTypeVersion="16" ma:contentTypeDescription="Create a new document." ma:contentTypeScope="" ma:versionID="48283af030074b1c9c8f84122a3737fc">
  <xsd:schema xmlns:xsd="http://www.w3.org/2001/XMLSchema" xmlns:xs="http://www.w3.org/2001/XMLSchema" xmlns:p="http://schemas.microsoft.com/office/2006/metadata/properties" xmlns:ns2="728f58cb-dbec-484a-aa13-330e222547ee" xmlns:ns3="fd536205-73bb-4c47-a2d2-20f2a6fe7dd1" targetNamespace="http://schemas.microsoft.com/office/2006/metadata/properties" ma:root="true" ma:fieldsID="61f82d28be63629f603e5aed33e22b3e" ns2:_="" ns3:_="">
    <xsd:import namespace="728f58cb-dbec-484a-aa13-330e222547ee"/>
    <xsd:import namespace="fd536205-73bb-4c47-a2d2-20f2a6fe7dd1"/>
    <xsd:element name="properties">
      <xsd:complexType>
        <xsd:sequence>
          <xsd:element name="documentManagement">
            <xsd:complexType>
              <xsd:all>
                <xsd:element ref="ns2:Sort"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f58cb-dbec-484a-aa13-330e222547ee" elementFormDefault="qualified">
    <xsd:import namespace="http://schemas.microsoft.com/office/2006/documentManagement/types"/>
    <xsd:import namespace="http://schemas.microsoft.com/office/infopath/2007/PartnerControls"/>
    <xsd:element name="Sort" ma:index="8" nillable="true" ma:displayName="Sort" ma:decimals="0" ma:format="Dropdown" ma:internalName="Sort"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90f89e-804d-4378-8353-bdc090f72f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36205-73bb-4c47-a2d2-20f2a6fe7d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f6ad62-705d-472f-b578-57ce6af90225}" ma:internalName="TaxCatchAll" ma:showField="CatchAllData" ma:web="fd536205-73bb-4c47-a2d2-20f2a6fe7d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73923D-6CF9-4AD0-AE3A-9D95F5476BC3}">
  <ds:schemaRefs>
    <ds:schemaRef ds:uri="http://schemas.microsoft.com/sharepoint/v3/contenttype/forms"/>
  </ds:schemaRefs>
</ds:datastoreItem>
</file>

<file path=customXml/itemProps2.xml><?xml version="1.0" encoding="utf-8"?>
<ds:datastoreItem xmlns:ds="http://schemas.openxmlformats.org/officeDocument/2006/customXml" ds:itemID="{A32523AB-2DD7-42AB-ABD8-CF941E873847}">
  <ds:schemaRefs>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fd536205-73bb-4c47-a2d2-20f2a6fe7dd1"/>
    <ds:schemaRef ds:uri="728f58cb-dbec-484a-aa13-330e222547ee"/>
  </ds:schemaRefs>
</ds:datastoreItem>
</file>

<file path=customXml/itemProps3.xml><?xml version="1.0" encoding="utf-8"?>
<ds:datastoreItem xmlns:ds="http://schemas.openxmlformats.org/officeDocument/2006/customXml" ds:itemID="{A4BCA599-AB08-4CD6-831A-F3058A989CF0}">
  <ds:schemaRefs>
    <ds:schemaRef ds:uri="728f58cb-dbec-484a-aa13-330e222547ee"/>
    <ds:schemaRef ds:uri="fd536205-73bb-4c47-a2d2-20f2a6fe7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7408</TotalTime>
  <Words>2115</Words>
  <Application>Microsoft Office PowerPoint</Application>
  <PresentationFormat>Custom</PresentationFormat>
  <Paragraphs>227</Paragraphs>
  <Slides>16</Slides>
  <Notes>13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16</vt:i4>
      </vt:variant>
    </vt:vector>
  </HeadingPairs>
  <TitlesOfParts>
    <vt:vector size="31" baseType="lpstr">
      <vt:lpstr>inherit</vt:lpstr>
      <vt:lpstr>Calibri</vt:lpstr>
      <vt:lpstr>Arial</vt:lpstr>
      <vt:lpstr>Segoe UI Historic</vt:lpstr>
      <vt:lpstr>Segoe UI</vt:lpstr>
      <vt:lpstr>Helvetica Neue Light</vt:lpstr>
      <vt:lpstr>Helvetica</vt:lpstr>
      <vt:lpstr>Work Sans</vt:lpstr>
      <vt:lpstr>Calibri Light</vt:lpstr>
      <vt:lpstr>Courier New</vt:lpstr>
      <vt:lpstr>Canada Health Infoway</vt:lpstr>
      <vt:lpstr>1_Canada Health Infoway</vt:lpstr>
      <vt:lpstr>PPT_EN</vt:lpstr>
      <vt:lpstr>1_PPT_EN</vt:lpstr>
      <vt:lpstr>2_Office Theme</vt:lpstr>
      <vt:lpstr>PowerPoint Presentation</vt:lpstr>
      <vt:lpstr>Land Acknowledgement</vt:lpstr>
      <vt:lpstr>Recording is starting</vt:lpstr>
      <vt:lpstr>Agenda</vt:lpstr>
      <vt:lpstr>PowerPoint Presentation</vt:lpstr>
      <vt:lpstr>PowerPoint Presentation</vt:lpstr>
      <vt:lpstr>PowerPoint Presentation</vt:lpstr>
      <vt:lpstr>Data Content Standard - Overview</vt:lpstr>
      <vt:lpstr>Relationship between the Pan-Canadian Health Data Content Framework, CACDI and CA Core+</vt:lpstr>
      <vt:lpstr>PowerPoint Presentation</vt:lpstr>
      <vt:lpstr>Social Determinants of Health Assessment</vt:lpstr>
      <vt:lpstr>PowerPoint Presentation</vt:lpstr>
      <vt:lpstr>PowerPoint Presentation</vt:lpstr>
      <vt:lpstr>PowerPoint Presentation</vt:lpstr>
      <vt:lpstr>Other Business</vt:lpstr>
      <vt:lpstr>Breast Cancer and Ethnicity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theme logo</dc:title>
  <dc:creator>Annalijn Conklin;Marcy Antonio</dc:creator>
  <cp:lastModifiedBy>Jennifer Lawson</cp:lastModifiedBy>
  <cp:revision>2</cp:revision>
  <dcterms:created xsi:type="dcterms:W3CDTF">2020-07-08T17:27:57Z</dcterms:created>
  <dcterms:modified xsi:type="dcterms:W3CDTF">2024-12-23T17:02:09Z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398900</vt:r8>
  </property>
  <property fmtid="{D5CDD505-2E9C-101B-9397-08002B2CF9AE}" pid="3" name="ContentTypeId">
    <vt:lpwstr>0x0101005AD3E4C2DF4CB846B932CD1125180282</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