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14"/>
  </p:notesMasterIdLst>
  <p:sldIdLst>
    <p:sldId id="256" r:id="rId6"/>
    <p:sldId id="313" r:id="rId7"/>
    <p:sldId id="258" r:id="rId8"/>
    <p:sldId id="315" r:id="rId9"/>
    <p:sldId id="319" r:id="rId10"/>
    <p:sldId id="320" r:id="rId11"/>
    <p:sldId id="317" r:id="rId12"/>
    <p:sldId id="318" r:id="rId13"/>
  </p:sldIdLst>
  <p:sldSz cx="9144000" cy="5943600"/>
  <p:notesSz cx="6858000" cy="9144000"/>
  <p:embeddedFontLst>
    <p:embeddedFont>
      <p:font typeface="Helvetica Neue Light" panose="020B0604020202020204"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1/5j1Z4xdjTFaff/SAgUmvEtX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9069" autoAdjust="0"/>
  </p:normalViewPr>
  <p:slideViewPr>
    <p:cSldViewPr snapToGrid="0">
      <p:cViewPr varScale="1">
        <p:scale>
          <a:sx n="77" d="100"/>
          <a:sy n="77" d="100"/>
        </p:scale>
        <p:origin x="864" y="76"/>
      </p:cViewPr>
      <p:guideLst>
        <p:guide orient="horz" pos="1873"/>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7.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awson" userId="4daae18f-25d6-4ef5-a946-f0ee583d64ae" providerId="ADAL" clId="{45135A29-B7F3-4B75-B46A-8436469C8A5F}"/>
    <pc:docChg chg="undo custSel modSld">
      <pc:chgData name="Jennifer Lawson" userId="4daae18f-25d6-4ef5-a946-f0ee583d64ae" providerId="ADAL" clId="{45135A29-B7F3-4B75-B46A-8436469C8A5F}" dt="2024-11-05T18:37:55.009" v="9" actId="20577"/>
      <pc:docMkLst>
        <pc:docMk/>
      </pc:docMkLst>
      <pc:sldChg chg="modSp mod">
        <pc:chgData name="Jennifer Lawson" userId="4daae18f-25d6-4ef5-a946-f0ee583d64ae" providerId="ADAL" clId="{45135A29-B7F3-4B75-B46A-8436469C8A5F}" dt="2024-11-05T18:37:55.009" v="9" actId="20577"/>
        <pc:sldMkLst>
          <pc:docMk/>
          <pc:sldMk cId="0" sldId="256"/>
        </pc:sldMkLst>
        <pc:spChg chg="mod">
          <ac:chgData name="Jennifer Lawson" userId="4daae18f-25d6-4ef5-a946-f0ee583d64ae" providerId="ADAL" clId="{45135A29-B7F3-4B75-B46A-8436469C8A5F}" dt="2024-11-05T18:37:55.009" v="9" actId="20577"/>
          <ac:spMkLst>
            <pc:docMk/>
            <pc:sldMk cId="0" sldId="256"/>
            <ac:spMk id="82" creationId="{00000000-0000-0000-0000-000000000000}"/>
          </ac:spMkLst>
        </pc:spChg>
      </pc:sldChg>
    </pc:docChg>
  </pc:docChgLst>
  <pc:docChgLst>
    <pc:chgData name="Jennifer Lawson" userId="4daae18f-25d6-4ef5-a946-f0ee583d64ae" providerId="ADAL" clId="{A9B8AF84-5B7F-4EF5-8421-AD702DCF5142}"/>
    <pc:docChg chg="undo redo custSel addSld delSld modSld">
      <pc:chgData name="Jennifer Lawson" userId="4daae18f-25d6-4ef5-a946-f0ee583d64ae" providerId="ADAL" clId="{A9B8AF84-5B7F-4EF5-8421-AD702DCF5142}" dt="2024-10-09T15:20:55.586" v="2299"/>
      <pc:docMkLst>
        <pc:docMk/>
      </pc:docMkLst>
      <pc:sldChg chg="modSp mod">
        <pc:chgData name="Jennifer Lawson" userId="4daae18f-25d6-4ef5-a946-f0ee583d64ae" providerId="ADAL" clId="{A9B8AF84-5B7F-4EF5-8421-AD702DCF5142}" dt="2024-10-09T15:18:46.250" v="2261" actId="1076"/>
        <pc:sldMkLst>
          <pc:docMk/>
          <pc:sldMk cId="0" sldId="256"/>
        </pc:sldMkLst>
        <pc:spChg chg="mod">
          <ac:chgData name="Jennifer Lawson" userId="4daae18f-25d6-4ef5-a946-f0ee583d64ae" providerId="ADAL" clId="{A9B8AF84-5B7F-4EF5-8421-AD702DCF5142}" dt="2024-10-09T15:18:46.250" v="2261" actId="1076"/>
          <ac:spMkLst>
            <pc:docMk/>
            <pc:sldMk cId="0" sldId="256"/>
            <ac:spMk id="82" creationId="{00000000-0000-0000-0000-000000000000}"/>
          </ac:spMkLst>
        </pc:spChg>
      </pc:sldChg>
      <pc:sldChg chg="modSp mod">
        <pc:chgData name="Jennifer Lawson" userId="4daae18f-25d6-4ef5-a946-f0ee583d64ae" providerId="ADAL" clId="{A9B8AF84-5B7F-4EF5-8421-AD702DCF5142}" dt="2024-10-09T14:26:21.808" v="91" actId="21"/>
        <pc:sldMkLst>
          <pc:docMk/>
          <pc:sldMk cId="0" sldId="258"/>
        </pc:sldMkLst>
        <pc:spChg chg="mod">
          <ac:chgData name="Jennifer Lawson" userId="4daae18f-25d6-4ef5-a946-f0ee583d64ae" providerId="ADAL" clId="{A9B8AF84-5B7F-4EF5-8421-AD702DCF5142}" dt="2024-10-09T14:26:21.808" v="91" actId="21"/>
          <ac:spMkLst>
            <pc:docMk/>
            <pc:sldMk cId="0" sldId="258"/>
            <ac:spMk id="100" creationId="{00000000-0000-0000-0000-000000000000}"/>
          </ac:spMkLst>
        </pc:spChg>
      </pc:sldChg>
      <pc:sldChg chg="modNotesTx">
        <pc:chgData name="Jennifer Lawson" userId="4daae18f-25d6-4ef5-a946-f0ee583d64ae" providerId="ADAL" clId="{A9B8AF84-5B7F-4EF5-8421-AD702DCF5142}" dt="2024-10-09T14:25:38.236" v="88" actId="6549"/>
        <pc:sldMkLst>
          <pc:docMk/>
          <pc:sldMk cId="2619525365" sldId="313"/>
        </pc:sldMkLst>
      </pc:sldChg>
      <pc:sldChg chg="delSp modSp new del mod">
        <pc:chgData name="Jennifer Lawson" userId="4daae18f-25d6-4ef5-a946-f0ee583d64ae" providerId="ADAL" clId="{A9B8AF84-5B7F-4EF5-8421-AD702DCF5142}" dt="2024-10-09T15:14:33.337" v="2095" actId="47"/>
        <pc:sldMkLst>
          <pc:docMk/>
          <pc:sldMk cId="2140943730" sldId="314"/>
        </pc:sldMkLst>
        <pc:spChg chg="del">
          <ac:chgData name="Jennifer Lawson" userId="4daae18f-25d6-4ef5-a946-f0ee583d64ae" providerId="ADAL" clId="{A9B8AF84-5B7F-4EF5-8421-AD702DCF5142}" dt="2024-10-09T15:14:24.611" v="2093" actId="21"/>
          <ac:spMkLst>
            <pc:docMk/>
            <pc:sldMk cId="2140943730" sldId="314"/>
            <ac:spMk id="2" creationId="{4CE618B0-B962-3CEB-2A4F-73BC0C538B0E}"/>
          </ac:spMkLst>
        </pc:spChg>
        <pc:spChg chg="mod">
          <ac:chgData name="Jennifer Lawson" userId="4daae18f-25d6-4ef5-a946-f0ee583d64ae" providerId="ADAL" clId="{A9B8AF84-5B7F-4EF5-8421-AD702DCF5142}" dt="2024-10-09T15:14:27.606" v="2094" actId="20577"/>
          <ac:spMkLst>
            <pc:docMk/>
            <pc:sldMk cId="2140943730" sldId="314"/>
            <ac:spMk id="3" creationId="{FEF6E751-865E-014E-BA10-6822DDC07F04}"/>
          </ac:spMkLst>
        </pc:spChg>
      </pc:sldChg>
      <pc:sldChg chg="modSp new mod modNotesTx">
        <pc:chgData name="Jennifer Lawson" userId="4daae18f-25d6-4ef5-a946-f0ee583d64ae" providerId="ADAL" clId="{A9B8AF84-5B7F-4EF5-8421-AD702DCF5142}" dt="2024-10-09T15:17:23.071" v="2213" actId="20577"/>
        <pc:sldMkLst>
          <pc:docMk/>
          <pc:sldMk cId="2828780526" sldId="315"/>
        </pc:sldMkLst>
        <pc:spChg chg="mod">
          <ac:chgData name="Jennifer Lawson" userId="4daae18f-25d6-4ef5-a946-f0ee583d64ae" providerId="ADAL" clId="{A9B8AF84-5B7F-4EF5-8421-AD702DCF5142}" dt="2024-10-09T14:26:48.630" v="133" actId="20577"/>
          <ac:spMkLst>
            <pc:docMk/>
            <pc:sldMk cId="2828780526" sldId="315"/>
            <ac:spMk id="2" creationId="{86B0E02A-8ADD-32DB-9C74-80EE8BC439B3}"/>
          </ac:spMkLst>
        </pc:spChg>
        <pc:spChg chg="mod">
          <ac:chgData name="Jennifer Lawson" userId="4daae18f-25d6-4ef5-a946-f0ee583d64ae" providerId="ADAL" clId="{A9B8AF84-5B7F-4EF5-8421-AD702DCF5142}" dt="2024-10-09T15:17:23.071" v="2213" actId="20577"/>
          <ac:spMkLst>
            <pc:docMk/>
            <pc:sldMk cId="2828780526" sldId="315"/>
            <ac:spMk id="3" creationId="{A9C65DA1-620F-BF6F-AB66-590EADED360F}"/>
          </ac:spMkLst>
        </pc:spChg>
      </pc:sldChg>
      <pc:sldChg chg="new del">
        <pc:chgData name="Jennifer Lawson" userId="4daae18f-25d6-4ef5-a946-f0ee583d64ae" providerId="ADAL" clId="{A9B8AF84-5B7F-4EF5-8421-AD702DCF5142}" dt="2024-10-09T15:14:13.744" v="2092" actId="47"/>
        <pc:sldMkLst>
          <pc:docMk/>
          <pc:sldMk cId="1239525388" sldId="316"/>
        </pc:sldMkLst>
      </pc:sldChg>
      <pc:sldChg chg="modSp new mod">
        <pc:chgData name="Jennifer Lawson" userId="4daae18f-25d6-4ef5-a946-f0ee583d64ae" providerId="ADAL" clId="{A9B8AF84-5B7F-4EF5-8421-AD702DCF5142}" dt="2024-10-09T15:01:07.811" v="1132" actId="255"/>
        <pc:sldMkLst>
          <pc:docMk/>
          <pc:sldMk cId="2768438289" sldId="317"/>
        </pc:sldMkLst>
        <pc:spChg chg="mod">
          <ac:chgData name="Jennifer Lawson" userId="4daae18f-25d6-4ef5-a946-f0ee583d64ae" providerId="ADAL" clId="{A9B8AF84-5B7F-4EF5-8421-AD702DCF5142}" dt="2024-10-09T15:01:07.811" v="1132" actId="255"/>
          <ac:spMkLst>
            <pc:docMk/>
            <pc:sldMk cId="2768438289" sldId="317"/>
            <ac:spMk id="2" creationId="{FE81868B-F1FB-B353-6C8B-B66C295AE541}"/>
          </ac:spMkLst>
        </pc:spChg>
        <pc:spChg chg="mod">
          <ac:chgData name="Jennifer Lawson" userId="4daae18f-25d6-4ef5-a946-f0ee583d64ae" providerId="ADAL" clId="{A9B8AF84-5B7F-4EF5-8421-AD702DCF5142}" dt="2024-10-09T15:00:29.706" v="1128" actId="20577"/>
          <ac:spMkLst>
            <pc:docMk/>
            <pc:sldMk cId="2768438289" sldId="317"/>
            <ac:spMk id="3" creationId="{749CF1FF-0CDF-2CE0-F647-D14B98189213}"/>
          </ac:spMkLst>
        </pc:spChg>
      </pc:sldChg>
      <pc:sldChg chg="modSp new mod">
        <pc:chgData name="Jennifer Lawson" userId="4daae18f-25d6-4ef5-a946-f0ee583d64ae" providerId="ADAL" clId="{A9B8AF84-5B7F-4EF5-8421-AD702DCF5142}" dt="2024-10-09T15:06:25.079" v="1353" actId="20577"/>
        <pc:sldMkLst>
          <pc:docMk/>
          <pc:sldMk cId="2588897937" sldId="318"/>
        </pc:sldMkLst>
        <pc:spChg chg="mod">
          <ac:chgData name="Jennifer Lawson" userId="4daae18f-25d6-4ef5-a946-f0ee583d64ae" providerId="ADAL" clId="{A9B8AF84-5B7F-4EF5-8421-AD702DCF5142}" dt="2024-10-09T15:01:13.618" v="1133" actId="255"/>
          <ac:spMkLst>
            <pc:docMk/>
            <pc:sldMk cId="2588897937" sldId="318"/>
            <ac:spMk id="2" creationId="{CBD5C1E7-6D79-9AEC-9156-BFA36934B145}"/>
          </ac:spMkLst>
        </pc:spChg>
        <pc:spChg chg="mod">
          <ac:chgData name="Jennifer Lawson" userId="4daae18f-25d6-4ef5-a946-f0ee583d64ae" providerId="ADAL" clId="{A9B8AF84-5B7F-4EF5-8421-AD702DCF5142}" dt="2024-10-09T15:06:25.079" v="1353" actId="20577"/>
          <ac:spMkLst>
            <pc:docMk/>
            <pc:sldMk cId="2588897937" sldId="318"/>
            <ac:spMk id="3" creationId="{84B969A4-994E-9857-63E0-0F83D6FA828B}"/>
          </ac:spMkLst>
        </pc:spChg>
      </pc:sldChg>
      <pc:sldChg chg="modSp new mod">
        <pc:chgData name="Jennifer Lawson" userId="4daae18f-25d6-4ef5-a946-f0ee583d64ae" providerId="ADAL" clId="{A9B8AF84-5B7F-4EF5-8421-AD702DCF5142}" dt="2024-10-09T15:20:55.586" v="2299"/>
        <pc:sldMkLst>
          <pc:docMk/>
          <pc:sldMk cId="3172024866" sldId="319"/>
        </pc:sldMkLst>
        <pc:spChg chg="mod">
          <ac:chgData name="Jennifer Lawson" userId="4daae18f-25d6-4ef5-a946-f0ee583d64ae" providerId="ADAL" clId="{A9B8AF84-5B7F-4EF5-8421-AD702DCF5142}" dt="2024-10-09T15:03:08.196" v="1187" actId="20577"/>
          <ac:spMkLst>
            <pc:docMk/>
            <pc:sldMk cId="3172024866" sldId="319"/>
            <ac:spMk id="2" creationId="{A05085EA-6BEF-D24B-66DA-85AF1927097B}"/>
          </ac:spMkLst>
        </pc:spChg>
        <pc:spChg chg="mod">
          <ac:chgData name="Jennifer Lawson" userId="4daae18f-25d6-4ef5-a946-f0ee583d64ae" providerId="ADAL" clId="{A9B8AF84-5B7F-4EF5-8421-AD702DCF5142}" dt="2024-10-09T15:20:55.586" v="2299"/>
          <ac:spMkLst>
            <pc:docMk/>
            <pc:sldMk cId="3172024866" sldId="319"/>
            <ac:spMk id="3" creationId="{D9D06378-4181-00C5-CD7B-0744DB341CDB}"/>
          </ac:spMkLst>
        </pc:spChg>
      </pc:sldChg>
      <pc:sldChg chg="modSp new mod">
        <pc:chgData name="Jennifer Lawson" userId="4daae18f-25d6-4ef5-a946-f0ee583d64ae" providerId="ADAL" clId="{A9B8AF84-5B7F-4EF5-8421-AD702DCF5142}" dt="2024-10-09T15:13:54.711" v="2091" actId="27636"/>
        <pc:sldMkLst>
          <pc:docMk/>
          <pc:sldMk cId="451084282" sldId="320"/>
        </pc:sldMkLst>
        <pc:spChg chg="mod">
          <ac:chgData name="Jennifer Lawson" userId="4daae18f-25d6-4ef5-a946-f0ee583d64ae" providerId="ADAL" clId="{A9B8AF84-5B7F-4EF5-8421-AD702DCF5142}" dt="2024-10-09T15:09:31.369" v="1516" actId="20577"/>
          <ac:spMkLst>
            <pc:docMk/>
            <pc:sldMk cId="451084282" sldId="320"/>
            <ac:spMk id="2" creationId="{BFC1C8ED-F215-23DC-26EE-639739B8A24C}"/>
          </ac:spMkLst>
        </pc:spChg>
        <pc:spChg chg="mod">
          <ac:chgData name="Jennifer Lawson" userId="4daae18f-25d6-4ef5-a946-f0ee583d64ae" providerId="ADAL" clId="{A9B8AF84-5B7F-4EF5-8421-AD702DCF5142}" dt="2024-10-09T15:13:54.711" v="2091" actId="27636"/>
          <ac:spMkLst>
            <pc:docMk/>
            <pc:sldMk cId="451084282" sldId="320"/>
            <ac:spMk id="3" creationId="{FE646E26-3E3C-290A-AD38-2A18A5209D8C}"/>
          </ac:spMkLst>
        </pc:spChg>
      </pc:sldChg>
      <pc:sldMasterChg chg="delSldLayout">
        <pc:chgData name="Jennifer Lawson" userId="4daae18f-25d6-4ef5-a946-f0ee583d64ae" providerId="ADAL" clId="{A9B8AF84-5B7F-4EF5-8421-AD702DCF5142}" dt="2024-10-09T15:14:33.337" v="2095" actId="47"/>
        <pc:sldMasterMkLst>
          <pc:docMk/>
          <pc:sldMasterMk cId="3207574618" sldId="2147483664"/>
        </pc:sldMasterMkLst>
        <pc:sldLayoutChg chg="del">
          <pc:chgData name="Jennifer Lawson" userId="4daae18f-25d6-4ef5-a946-f0ee583d64ae" providerId="ADAL" clId="{A9B8AF84-5B7F-4EF5-8421-AD702DCF5142}" dt="2024-10-09T15:14:33.337" v="2095" actId="47"/>
          <pc:sldLayoutMkLst>
            <pc:docMk/>
            <pc:sldMasterMk cId="3207574618" sldId="2147483664"/>
            <pc:sldLayoutMk cId="3906924448"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Summary of our review of the measures on racism and discrimination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Discuss how the measures intersect with racism and discrimination / healthcare access/ material hardship</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33333"/>
                </a:solidFill>
                <a:effectLst/>
                <a:highlight>
                  <a:srgbClr val="FFFFFF"/>
                </a:highlight>
                <a:latin typeface="Segoe UI" panose="020B0502040204020203" pitchFamily="34" charset="0"/>
              </a:rPr>
              <a:t>Next steps involves "deconstructing" the SPARK tool to separate concepts for the response options (e.g., some high school or college education) to improve data collection and analysis.</a:t>
            </a: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36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73"/>
        <p:cNvGrpSpPr/>
        <p:nvPr/>
      </p:nvGrpSpPr>
      <p:grpSpPr>
        <a:xfrm>
          <a:off x="0" y="0"/>
          <a:ext cx="0" cy="0"/>
          <a:chOff x="0" y="0"/>
          <a:chExt cx="0" cy="0"/>
        </a:xfrm>
      </p:grpSpPr>
      <p:pic>
        <p:nvPicPr>
          <p:cNvPr id="74" name="Google Shape;74;p23"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7211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 id="214748367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focentral.infoway-inforoute.ca/en/resources/docs/pan-canadian-health-data-content-framewor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focentral.infoway-inforoute.ca/en/collaboration/communities-2/pancanadian-health-data-content-framework-2" TargetMode="External"/><Relationship Id="rId2" Type="http://schemas.openxmlformats.org/officeDocument/2006/relationships/hyperlink" Target="https://infocentral.infoway-inforoute.ca/en/resources/docs/pan-canadian-health-data-content-framewor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title" idx="4294967295"/>
          </p:nvPr>
        </p:nvSpPr>
        <p:spPr>
          <a:xfrm>
            <a:off x="0" y="-553642"/>
            <a:ext cx="7645564" cy="475488"/>
          </a:xfrm>
          <a:prstGeom prst="rect">
            <a:avLst/>
          </a:prstGeom>
          <a:noFill/>
          <a:ln>
            <a:noFill/>
          </a:ln>
        </p:spPr>
        <p:txBody>
          <a:bodyPr spcFirstLastPara="1" wrap="square" lIns="50800" tIns="50800" rIns="50800" bIns="50800" anchor="b" anchorCtr="0">
            <a:normAutofit/>
          </a:bodyPr>
          <a:lstStyle/>
          <a:p>
            <a:pPr>
              <a:buClr>
                <a:schemeClr val="dk1"/>
              </a:buClr>
              <a:buSzPts val="1400"/>
            </a:pPr>
            <a:r>
              <a:rPr lang="en-US" sz="1400" b="0">
                <a:solidFill>
                  <a:schemeClr val="dk1"/>
                </a:solidFill>
              </a:rPr>
              <a:t>Main theme logo</a:t>
            </a:r>
            <a:endParaRPr sz="1400" b="0">
              <a:solidFill>
                <a:schemeClr val="dk1"/>
              </a:solidFill>
            </a:endParaRPr>
          </a:p>
        </p:txBody>
      </p:sp>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US" sz="1800" dirty="0">
                <a:solidFill>
                  <a:schemeClr val="dk1"/>
                </a:solidFill>
                <a:latin typeface="Arial" panose="020B0604020202020204" pitchFamily="34" charset="0"/>
                <a:cs typeface="Arial" panose="020B0604020202020204" pitchFamily="34" charset="0"/>
              </a:rPr>
              <a:t>Monthly SDOH Working Group Zoom Meeting</a:t>
            </a:r>
            <a:endParaRPr dirty="0">
              <a:latin typeface="Arial" panose="020B0604020202020204" pitchFamily="34" charset="0"/>
              <a:cs typeface="Arial" panose="020B0604020202020204" pitchFamily="34" charset="0"/>
            </a:endParaRPr>
          </a:p>
          <a:p>
            <a:pPr>
              <a:buSzPts val="1800"/>
            </a:pPr>
            <a:r>
              <a:rPr lang="en-US" sz="1800" dirty="0">
                <a:solidFill>
                  <a:schemeClr val="dk1"/>
                </a:solidFill>
                <a:latin typeface="Arial" panose="020B0604020202020204" pitchFamily="34" charset="0"/>
                <a:cs typeface="Arial" panose="020B0604020202020204" pitchFamily="34" charset="0"/>
              </a:rPr>
              <a:t>Oct 9</a:t>
            </a:r>
            <a:r>
              <a:rPr lang="en-US" sz="1800" baseline="30000" dirty="0">
                <a:solidFill>
                  <a:schemeClr val="dk1"/>
                </a:solidFill>
                <a:latin typeface="Arial" panose="020B0604020202020204" pitchFamily="34" charset="0"/>
                <a:cs typeface="Arial" panose="020B0604020202020204" pitchFamily="34" charset="0"/>
              </a:rPr>
              <a:t>th</a:t>
            </a:r>
            <a:r>
              <a:rPr lang="en-US" sz="1800" dirty="0">
                <a:solidFill>
                  <a:schemeClr val="dk1"/>
                </a:solidFill>
                <a:latin typeface="Arial" panose="020B0604020202020204" pitchFamily="34" charset="0"/>
                <a:cs typeface="Arial" panose="020B0604020202020204" pitchFamily="34" charset="0"/>
              </a:rPr>
              <a:t>  10 am PT; 11 am MT 1 pm ET</a:t>
            </a:r>
            <a:endParaRPr dirty="0">
              <a:latin typeface="Arial" panose="020B0604020202020204" pitchFamily="34" charset="0"/>
              <a:cs typeface="Arial" panose="020B0604020202020204" pitchFamily="34" charset="0"/>
            </a:endParaRPr>
          </a:p>
          <a:p>
            <a:pPr>
              <a:buSzPts val="1800"/>
            </a:pPr>
            <a:endParaRPr sz="1800" dirty="0">
              <a:solidFill>
                <a:schemeClr val="dk1"/>
              </a:solidFill>
              <a:latin typeface="Arial" panose="020B0604020202020204" pitchFamily="34" charset="0"/>
              <a:cs typeface="Arial" panose="020B0604020202020204" pitchFamily="34" charset="0"/>
            </a:endParaRPr>
          </a:p>
          <a:p>
            <a:pPr>
              <a:buSzPts val="1400"/>
            </a:pPr>
            <a:endParaRPr dirty="0">
              <a:latin typeface="Arial" panose="020B0604020202020204" pitchFamily="34" charset="0"/>
              <a:cs typeface="Arial" panose="020B0604020202020204" pitchFamily="34" charset="0"/>
            </a:endParaRPr>
          </a:p>
          <a:p>
            <a:pPr>
              <a:buSzPts val="1800"/>
            </a:pPr>
            <a:r>
              <a:rPr lang="en-CA" sz="1800" dirty="0">
                <a:solidFill>
                  <a:schemeClr val="dk1"/>
                </a:solidFill>
                <a:latin typeface="Arial" panose="020B0604020202020204" pitchFamily="34" charset="0"/>
                <a:cs typeface="Arial" panose="020B0604020202020204" pitchFamily="34" charset="0"/>
              </a:rPr>
              <a:t>Facilitated by Jennifer Lawson and Brooke Carroll</a:t>
            </a:r>
            <a:endParaRPr lang="en-US" dirty="0">
              <a:latin typeface="Arial" panose="020B0604020202020204" pitchFamily="34" charset="0"/>
              <a:cs typeface="Arial" panose="020B0604020202020204" pitchFamily="34" charset="0"/>
            </a:endParaRPr>
          </a:p>
        </p:txBody>
      </p:sp>
      <p:sp>
        <p:nvSpPr>
          <p:cNvPr id="83" name="Google Shape;83;p1"/>
          <p:cNvSpPr txBox="1"/>
          <p:nvPr/>
        </p:nvSpPr>
        <p:spPr>
          <a:xfrm>
            <a:off x="81574" y="530548"/>
            <a:ext cx="5185371"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dirty="0">
                <a:solidFill>
                  <a:schemeClr val="dk1"/>
                </a:solidFill>
              </a:rPr>
              <a:t>Social Determinants of Health Working Group</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dirty="0"/>
              <a:t>Land Acknowledgement</a:t>
            </a:r>
            <a:endParaRPr lang="en-CA" dirty="0"/>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1243282" y="1378281"/>
            <a:ext cx="5352827" cy="4027066"/>
          </a:xfrm>
          <a:prstGeom prst="rect">
            <a:avLst/>
          </a:prstGeom>
        </p:spPr>
      </p:pic>
    </p:spTree>
    <p:extLst>
      <p:ext uri="{BB962C8B-B14F-4D97-AF65-F5344CB8AC3E}">
        <p14:creationId xmlns:p14="http://schemas.microsoft.com/office/powerpoint/2010/main" val="26195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dirty="0">
                <a:solidFill>
                  <a:schemeClr val="dk1"/>
                </a:solidFill>
              </a:rPr>
              <a:t>Agenda</a:t>
            </a:r>
            <a:endParaRPr dirty="0">
              <a:solidFill>
                <a:schemeClr val="dk1"/>
              </a:solidFill>
            </a:endParaRP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a:t>
            </a:fld>
            <a:endParaRPr/>
          </a:p>
        </p:txBody>
      </p:sp>
      <p:sp>
        <p:nvSpPr>
          <p:cNvPr id="100" name="Google Shape;100;p3"/>
          <p:cNvSpPr txBox="1"/>
          <p:nvPr/>
        </p:nvSpPr>
        <p:spPr>
          <a:xfrm>
            <a:off x="558350" y="1310910"/>
            <a:ext cx="7881643" cy="4045728"/>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Welcome and Introductions</a:t>
            </a:r>
            <a:endParaRPr lang="en-CA" sz="1800" dirty="0">
              <a:highlight>
                <a:srgbClr val="FFFFFF"/>
              </a:highlight>
              <a:latin typeface="Arial" panose="020B0604020202020204" pitchFamily="34" charset="0"/>
              <a:ea typeface="Arial" panose="020B0604020202020204" pitchFamily="34" charset="0"/>
            </a:endParaRPr>
          </a:p>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Goals and purpose of the WG</a:t>
            </a:r>
            <a:endParaRPr lang="en-CA" sz="1800" dirty="0">
              <a:highlight>
                <a:srgbClr val="FFFFFF"/>
              </a:highlight>
              <a:latin typeface="Arial" panose="020B0604020202020204" pitchFamily="34" charset="0"/>
              <a:ea typeface="Arial" panose="020B0604020202020204" pitchFamily="34" charset="0"/>
            </a:endParaRPr>
          </a:p>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Membership Development</a:t>
            </a:r>
            <a:endParaRPr lang="en-CA" sz="1800" dirty="0">
              <a:highlight>
                <a:srgbClr val="FFFFFF"/>
              </a:highlight>
              <a:latin typeface="Arial" panose="020B0604020202020204" pitchFamily="34" charset="0"/>
              <a:ea typeface="Arial" panose="020B0604020202020204" pitchFamily="34" charset="0"/>
            </a:endParaRPr>
          </a:p>
          <a:p>
            <a:pPr marL="342900" indent="-342900">
              <a:lnSpc>
                <a:spcPct val="115000"/>
              </a:lnSpc>
              <a:spcAft>
                <a:spcPts val="1000"/>
              </a:spcAft>
              <a:buAutoNum type="arabicPeriod"/>
            </a:pPr>
            <a:r>
              <a:rPr lang="en-CA" sz="1800" dirty="0">
                <a:effectLst/>
                <a:highlight>
                  <a:srgbClr val="FFFFFF"/>
                </a:highlight>
                <a:latin typeface="Arial" panose="020B0604020202020204" pitchFamily="34" charset="0"/>
                <a:ea typeface="Arial" panose="020B0604020202020204" pitchFamily="34" charset="0"/>
              </a:rPr>
              <a:t>Housekeeping</a:t>
            </a:r>
            <a:endParaRPr lang="en-CA" sz="1800" dirty="0">
              <a:effectLst/>
              <a:latin typeface="Arial" panose="020B0604020202020204" pitchFamily="34" charset="0"/>
              <a:ea typeface="Arial" panose="020B0604020202020204" pitchFamily="34" charset="0"/>
            </a:endParaRPr>
          </a:p>
          <a:p>
            <a:pPr>
              <a:lnSpc>
                <a:spcPct val="130000"/>
              </a:lnSpc>
              <a:buClr>
                <a:schemeClr val="dk1"/>
              </a:buClr>
              <a:buSzPts val="1900"/>
            </a:pPr>
            <a:br>
              <a:rPr lang="en-US" sz="2400" dirty="0">
                <a:solidFill>
                  <a:schemeClr val="tx1"/>
                </a:solidFill>
                <a:latin typeface="Calibri" panose="020F0502020204030204" pitchFamily="34" charset="0"/>
                <a:cs typeface="Calibri" panose="020F0502020204030204" pitchFamily="34" charset="0"/>
              </a:rPr>
            </a:br>
            <a:endParaRPr lang="en-US" sz="2400" dirty="0">
              <a:solidFill>
                <a:schemeClr val="tx1"/>
              </a:solidFill>
              <a:latin typeface="Calibri" panose="020F0502020204030204" pitchFamily="34" charset="0"/>
              <a:cs typeface="Calibri" panose="020F0502020204030204" pitchFamily="34" charset="0"/>
            </a:endParaRP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E02A-8ADD-32DB-9C74-80EE8BC439B3}"/>
              </a:ext>
            </a:extLst>
          </p:cNvPr>
          <p:cNvSpPr>
            <a:spLocks noGrp="1"/>
          </p:cNvSpPr>
          <p:nvPr>
            <p:ph type="title"/>
          </p:nvPr>
        </p:nvSpPr>
        <p:spPr/>
        <p:txBody>
          <a:bodyPr/>
          <a:lstStyle/>
          <a:p>
            <a:r>
              <a:rPr lang="en-CA" dirty="0"/>
              <a:t>Goals and Purpose</a:t>
            </a:r>
          </a:p>
        </p:txBody>
      </p:sp>
      <p:sp>
        <p:nvSpPr>
          <p:cNvPr id="3" name="Text Placeholder 2">
            <a:extLst>
              <a:ext uri="{FF2B5EF4-FFF2-40B4-BE49-F238E27FC236}">
                <a16:creationId xmlns:a16="http://schemas.microsoft.com/office/drawing/2014/main" id="{A9C65DA1-620F-BF6F-AB66-590EADED360F}"/>
              </a:ext>
            </a:extLst>
          </p:cNvPr>
          <p:cNvSpPr>
            <a:spLocks noGrp="1"/>
          </p:cNvSpPr>
          <p:nvPr>
            <p:ph type="body" idx="1"/>
          </p:nvPr>
        </p:nvSpPr>
        <p:spPr>
          <a:xfrm>
            <a:off x="733424" y="1542693"/>
            <a:ext cx="6629400" cy="4146007"/>
          </a:xfrm>
        </p:spPr>
        <p:txBody>
          <a:bodyPr>
            <a:normAutofit fontScale="85000" lnSpcReduction="20000"/>
          </a:bodyPr>
          <a:lstStyle/>
          <a:p>
            <a:pPr marL="514350" indent="-285750">
              <a:buFont typeface="Arial" panose="020B0604020202020204" pitchFamily="34" charset="0"/>
              <a:buChar char="•"/>
            </a:pPr>
            <a:r>
              <a:rPr lang="en-CA" sz="1800" dirty="0">
                <a:effectLst/>
                <a:highlight>
                  <a:srgbClr val="FFFFFF"/>
                </a:highlight>
                <a:latin typeface="Arial" panose="020B0604020202020204" pitchFamily="34" charset="0"/>
                <a:ea typeface="Arial" panose="020B0604020202020204" pitchFamily="34" charset="0"/>
              </a:rPr>
              <a:t>2022-24 - Learning collaborative </a:t>
            </a:r>
          </a:p>
          <a:p>
            <a:pPr marL="971550" lvl="1" indent="-285750">
              <a:buFont typeface="Arial" panose="020B0604020202020204" pitchFamily="34" charset="0"/>
              <a:buChar char="•"/>
            </a:pPr>
            <a:r>
              <a:rPr lang="en-CA" dirty="0">
                <a:effectLst/>
                <a:highlight>
                  <a:srgbClr val="FFFFFF"/>
                </a:highlight>
                <a:latin typeface="Arial" panose="020B0604020202020204" pitchFamily="34" charset="0"/>
                <a:ea typeface="Arial" panose="020B0604020202020204" pitchFamily="34" charset="0"/>
              </a:rPr>
              <a:t>several expert speakers (Kwame McKenzie - EGAP, 211,GSSO standards, SPARK, Stephanie </a:t>
            </a:r>
            <a:r>
              <a:rPr lang="en-CA" dirty="0" err="1">
                <a:effectLst/>
                <a:highlight>
                  <a:srgbClr val="FFFFFF"/>
                </a:highlight>
                <a:latin typeface="Arial" panose="020B0604020202020204" pitchFamily="34" charset="0"/>
                <a:ea typeface="Arial" panose="020B0604020202020204" pitchFamily="34" charset="0"/>
              </a:rPr>
              <a:t>Garies</a:t>
            </a:r>
            <a:r>
              <a:rPr lang="en-CA" dirty="0">
                <a:effectLst/>
                <a:highlight>
                  <a:srgbClr val="FFFFFF"/>
                </a:highlight>
                <a:latin typeface="Arial" panose="020B0604020202020204" pitchFamily="34" charset="0"/>
                <a:ea typeface="Arial" panose="020B0604020202020204" pitchFamily="34" charset="0"/>
              </a:rPr>
              <a:t>, Kevin Samson)</a:t>
            </a:r>
          </a:p>
          <a:p>
            <a:pPr marL="971550" lvl="1" indent="-285750">
              <a:buFont typeface="Arial" panose="020B0604020202020204" pitchFamily="34" charset="0"/>
              <a:buChar char="•"/>
            </a:pPr>
            <a:r>
              <a:rPr lang="en-CA" dirty="0">
                <a:highlight>
                  <a:srgbClr val="FFFFFF"/>
                </a:highlight>
                <a:latin typeface="Arial" panose="020B0604020202020204" pitchFamily="34" charset="0"/>
                <a:ea typeface="Arial" panose="020B0604020202020204" pitchFamily="34" charset="0"/>
              </a:rPr>
              <a:t>CIHI and other members </a:t>
            </a:r>
            <a:r>
              <a:rPr lang="en-CA" dirty="0">
                <a:effectLst/>
                <a:highlight>
                  <a:srgbClr val="FFFFFF"/>
                </a:highlight>
                <a:latin typeface="Arial" panose="020B0604020202020204" pitchFamily="34" charset="0"/>
                <a:ea typeface="Arial" panose="020B0604020202020204" pitchFamily="34" charset="0"/>
              </a:rPr>
              <a:t>sharing of ideas and early progress in SDOH data standards</a:t>
            </a:r>
          </a:p>
          <a:p>
            <a:pPr marL="514350" indent="-285750">
              <a:buFont typeface="Arial" panose="020B0604020202020204" pitchFamily="34" charset="0"/>
              <a:buChar char="•"/>
            </a:pPr>
            <a:r>
              <a:rPr lang="en-CA" sz="1800" dirty="0">
                <a:effectLst/>
                <a:highlight>
                  <a:srgbClr val="FFFFFF"/>
                </a:highlight>
                <a:latin typeface="Arial" panose="020B0604020202020204" pitchFamily="34" charset="0"/>
                <a:ea typeface="Arial" panose="020B0604020202020204" pitchFamily="34" charset="0"/>
              </a:rPr>
              <a:t>2024-25 period – Learning Collaborative and Working Group</a:t>
            </a:r>
          </a:p>
          <a:p>
            <a:pPr marL="800100" lvl="1" indent="-342900">
              <a:lnSpc>
                <a:spcPct val="115000"/>
              </a:lnSpc>
              <a:spcAft>
                <a:spcPts val="1000"/>
              </a:spcAft>
              <a:buSzPts val="1000"/>
              <a:buFont typeface="Symbol" panose="05050102010706020507" pitchFamily="18" charset="2"/>
              <a:buChar char=""/>
              <a:tabLst>
                <a:tab pos="457200" algn="l"/>
              </a:tabLst>
            </a:pPr>
            <a:r>
              <a:rPr lang="en-CA" dirty="0">
                <a:effectLst/>
                <a:highlight>
                  <a:srgbClr val="FFFFFF"/>
                </a:highlight>
                <a:latin typeface="Arial" panose="020B0604020202020204" pitchFamily="34" charset="0"/>
                <a:ea typeface="Arial" panose="020B0604020202020204" pitchFamily="34" charset="0"/>
              </a:rPr>
              <a:t>Further develop the Data Content Standard of the </a:t>
            </a:r>
            <a:r>
              <a:rPr lang="en-CA" u="sng" dirty="0">
                <a:solidFill>
                  <a:srgbClr val="0000FF"/>
                </a:solidFill>
                <a:effectLst/>
                <a:highlight>
                  <a:srgbClr val="FFFFFF"/>
                </a:highlight>
                <a:latin typeface="Arial" panose="020B0604020202020204" pitchFamily="34" charset="0"/>
                <a:ea typeface="Arial" panose="020B0604020202020204" pitchFamily="34" charset="0"/>
                <a:hlinkClick r:id="rId3"/>
              </a:rPr>
              <a:t>PCHDCF</a:t>
            </a:r>
            <a:r>
              <a:rPr lang="en-CA" dirty="0">
                <a:effectLst/>
                <a:highlight>
                  <a:srgbClr val="FFFFFF"/>
                </a:highlight>
                <a:latin typeface="Arial" panose="020B0604020202020204" pitchFamily="34" charset="0"/>
                <a:ea typeface="Arial" panose="020B0604020202020204" pitchFamily="34" charset="0"/>
              </a:rPr>
              <a:t> with alignment to the SPARK screening tool</a:t>
            </a:r>
            <a:endParaRPr lang="en-CA" dirty="0">
              <a:effectLst/>
              <a:latin typeface="Arial" panose="020B0604020202020204" pitchFamily="34" charset="0"/>
              <a:ea typeface="Arial" panose="020B0604020202020204" pitchFamily="34" charset="0"/>
            </a:endParaRPr>
          </a:p>
          <a:p>
            <a:pPr marL="800100" lvl="1" indent="-342900">
              <a:lnSpc>
                <a:spcPct val="115000"/>
              </a:lnSpc>
              <a:spcAft>
                <a:spcPts val="1000"/>
              </a:spcAft>
              <a:buSzPts val="1000"/>
              <a:buFont typeface="Symbol" panose="05050102010706020507" pitchFamily="18" charset="2"/>
              <a:buChar char=""/>
              <a:tabLst>
                <a:tab pos="457200" algn="l"/>
              </a:tabLst>
            </a:pPr>
            <a:r>
              <a:rPr lang="en-CA" dirty="0">
                <a:effectLst/>
                <a:highlight>
                  <a:srgbClr val="FFFFFF"/>
                </a:highlight>
                <a:latin typeface="Arial" panose="020B0604020202020204" pitchFamily="34" charset="0"/>
                <a:ea typeface="Arial" panose="020B0604020202020204" pitchFamily="34" charset="0"/>
              </a:rPr>
              <a:t>Value-set development for SPARK Assessment </a:t>
            </a:r>
            <a:r>
              <a:rPr lang="en-CA" dirty="0">
                <a:effectLst/>
                <a:highlight>
                  <a:srgbClr val="FFFFFF"/>
                </a:highlight>
                <a:latin typeface="Arial" panose="020B0604020202020204" pitchFamily="34" charset="0"/>
                <a:ea typeface="Arial" panose="020B0604020202020204" pitchFamily="34" charset="0"/>
                <a:sym typeface="Wingdings" panose="05000000000000000000" pitchFamily="2" charset="2"/>
              </a:rPr>
              <a:t> review of response options and deconstruct some to optimize terminological alignment; mapping to known concepts and flagging concept gaps</a:t>
            </a:r>
            <a:endParaRPr lang="en-CA" dirty="0">
              <a:effectLst/>
              <a:latin typeface="Arial" panose="020B0604020202020204" pitchFamily="34" charset="0"/>
              <a:ea typeface="Arial" panose="020B0604020202020204" pitchFamily="34" charset="0"/>
            </a:endParaRPr>
          </a:p>
          <a:p>
            <a:pPr marL="800100" lvl="1" indent="-342900">
              <a:lnSpc>
                <a:spcPct val="115000"/>
              </a:lnSpc>
              <a:spcAft>
                <a:spcPts val="1000"/>
              </a:spcAft>
              <a:buSzPts val="1000"/>
              <a:buFont typeface="Symbol" panose="05050102010706020507" pitchFamily="18" charset="2"/>
              <a:buChar char=""/>
              <a:tabLst>
                <a:tab pos="457200" algn="l"/>
              </a:tabLst>
            </a:pPr>
            <a:r>
              <a:rPr lang="en-CA" dirty="0">
                <a:effectLst/>
                <a:highlight>
                  <a:srgbClr val="FFFFFF"/>
                </a:highlight>
                <a:latin typeface="Arial" panose="020B0604020202020204" pitchFamily="34" charset="0"/>
                <a:ea typeface="Arial" panose="020B0604020202020204" pitchFamily="34" charset="0"/>
              </a:rPr>
              <a:t>Defining SDOH Use Cases from members perspectives to continue to ground SDOH data standards in real-life scenarios</a:t>
            </a:r>
          </a:p>
          <a:p>
            <a:pPr marL="800100" lvl="1" indent="-342900">
              <a:lnSpc>
                <a:spcPct val="115000"/>
              </a:lnSpc>
              <a:spcAft>
                <a:spcPts val="1000"/>
              </a:spcAft>
              <a:buSzPts val="1000"/>
              <a:buFont typeface="Symbol" panose="05050102010706020507" pitchFamily="18" charset="2"/>
              <a:buChar char=""/>
              <a:tabLst>
                <a:tab pos="457200" algn="l"/>
              </a:tabLst>
            </a:pPr>
            <a:r>
              <a:rPr lang="en-CA" dirty="0">
                <a:highlight>
                  <a:srgbClr val="FFFFFF"/>
                </a:highlight>
                <a:latin typeface="Arial" panose="020B0604020202020204" pitchFamily="34" charset="0"/>
                <a:ea typeface="Arial" panose="020B0604020202020204" pitchFamily="34" charset="0"/>
              </a:rPr>
              <a:t>Development of a Terms of Reference</a:t>
            </a:r>
            <a:endParaRPr lang="en-CA" dirty="0">
              <a:effectLst/>
              <a:latin typeface="Arial" panose="020B0604020202020204" pitchFamily="34" charset="0"/>
              <a:ea typeface="Arial" panose="020B0604020202020204" pitchFamily="34" charset="0"/>
            </a:endParaRPr>
          </a:p>
          <a:p>
            <a:pPr marL="514350" indent="-285750">
              <a:buFont typeface="Arial" panose="020B0604020202020204" pitchFamily="34" charset="0"/>
              <a:buChar char="•"/>
            </a:pPr>
            <a:endParaRPr lang="en-CA" sz="1800" dirty="0">
              <a:effectLst/>
              <a:highlight>
                <a:srgbClr val="FFFFFF"/>
              </a:highlight>
              <a:latin typeface="Arial" panose="020B0604020202020204" pitchFamily="34" charset="0"/>
              <a:ea typeface="Arial" panose="020B0604020202020204" pitchFamily="34" charset="0"/>
            </a:endParaRPr>
          </a:p>
          <a:p>
            <a:pPr marL="971550" lvl="1"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ABF78B24-D897-9DBE-5BED-4C6BA27B363E}"/>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282878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85EA-6BEF-D24B-66DA-85AF1927097B}"/>
              </a:ext>
            </a:extLst>
          </p:cNvPr>
          <p:cNvSpPr>
            <a:spLocks noGrp="1"/>
          </p:cNvSpPr>
          <p:nvPr>
            <p:ph type="title"/>
          </p:nvPr>
        </p:nvSpPr>
        <p:spPr/>
        <p:txBody>
          <a:bodyPr/>
          <a:lstStyle/>
          <a:p>
            <a:r>
              <a:rPr lang="en-CA" dirty="0"/>
              <a:t>PCHDCF</a:t>
            </a:r>
          </a:p>
        </p:txBody>
      </p:sp>
      <p:sp>
        <p:nvSpPr>
          <p:cNvPr id="3" name="Text Placeholder 2">
            <a:extLst>
              <a:ext uri="{FF2B5EF4-FFF2-40B4-BE49-F238E27FC236}">
                <a16:creationId xmlns:a16="http://schemas.microsoft.com/office/drawing/2014/main" id="{D9D06378-4181-00C5-CD7B-0744DB341CDB}"/>
              </a:ext>
            </a:extLst>
          </p:cNvPr>
          <p:cNvSpPr>
            <a:spLocks noGrp="1"/>
          </p:cNvSpPr>
          <p:nvPr>
            <p:ph type="body" idx="1"/>
          </p:nvPr>
        </p:nvSpPr>
        <p:spPr>
          <a:xfrm>
            <a:off x="733424" y="1498937"/>
            <a:ext cx="6629400" cy="3698240"/>
          </a:xfrm>
        </p:spPr>
        <p:txBody>
          <a:bodyPr>
            <a:normAutofit lnSpcReduction="10000"/>
          </a:bodyPr>
          <a:lstStyle/>
          <a:p>
            <a:pPr marL="514350" indent="-285750">
              <a:buFont typeface="Arial" panose="020B0604020202020204" pitchFamily="34" charset="0"/>
              <a:buChar char="•"/>
            </a:pPr>
            <a:r>
              <a:rPr lang="en-CA" sz="1800" dirty="0">
                <a:solidFill>
                  <a:srgbClr val="000000"/>
                </a:solidFill>
                <a:effectLst/>
                <a:latin typeface="+mj-lt"/>
                <a:ea typeface="Aptos" panose="020B0004020202020204" pitchFamily="34" charset="0"/>
                <a:cs typeface="Aptos" panose="020B0004020202020204" pitchFamily="34" charset="0"/>
              </a:rPr>
              <a:t>First version release of the </a:t>
            </a:r>
            <a:r>
              <a:rPr lang="en-CA" sz="1800" u="sng" dirty="0">
                <a:solidFill>
                  <a:srgbClr val="000000"/>
                </a:solidFill>
                <a:effectLst/>
                <a:latin typeface="+mj-lt"/>
                <a:ea typeface="Aptos" panose="020B0004020202020204" pitchFamily="34" charset="0"/>
                <a:cs typeface="Aptos" panose="020B0004020202020204" pitchFamily="34" charset="0"/>
                <a:hlinkClick r:id="rId2"/>
              </a:rPr>
              <a:t>Pan-Canadian Health Data Content Framework (PCHDCF)</a:t>
            </a:r>
            <a:r>
              <a:rPr lang="en-CA" sz="1800" dirty="0">
                <a:solidFill>
                  <a:srgbClr val="000000"/>
                </a:solidFill>
                <a:effectLst/>
                <a:latin typeface="+mj-lt"/>
                <a:ea typeface="Aptos" panose="020B0004020202020204" pitchFamily="34" charset="0"/>
                <a:cs typeface="Aptos" panose="020B0004020202020204" pitchFamily="34" charset="0"/>
              </a:rPr>
              <a:t>. </a:t>
            </a:r>
          </a:p>
          <a:p>
            <a:pPr marL="971550" lvl="1" indent="-285750">
              <a:buFont typeface="Arial" panose="020B0604020202020204" pitchFamily="34" charset="0"/>
              <a:buChar char="•"/>
            </a:pPr>
            <a:r>
              <a:rPr lang="en-CA" dirty="0">
                <a:solidFill>
                  <a:srgbClr val="000000"/>
                </a:solidFill>
                <a:effectLst/>
                <a:latin typeface="+mj-lt"/>
                <a:ea typeface="Aptos" panose="020B0004020202020204" pitchFamily="34" charset="0"/>
                <a:cs typeface="Aptos" panose="020B0004020202020204" pitchFamily="34" charset="0"/>
              </a:rPr>
              <a:t> Version </a:t>
            </a:r>
            <a:r>
              <a:rPr lang="en-CA">
                <a:solidFill>
                  <a:srgbClr val="000000"/>
                </a:solidFill>
                <a:effectLst/>
                <a:latin typeface="+mj-lt"/>
                <a:ea typeface="Aptos" panose="020B0004020202020204" pitchFamily="34" charset="0"/>
                <a:cs typeface="Aptos" panose="020B0004020202020204" pitchFamily="34" charset="0"/>
              </a:rPr>
              <a:t>1 </a:t>
            </a:r>
            <a:r>
              <a:rPr lang="en-CA" sz="1800" b="1">
                <a:solidFill>
                  <a:srgbClr val="000000"/>
                </a:solidFill>
                <a:effectLst/>
                <a:latin typeface="Arial" panose="020B0604020202020204" pitchFamily="34" charset="0"/>
                <a:ea typeface="Aptos" panose="020B0004020202020204" pitchFamily="34" charset="0"/>
              </a:rPr>
              <a:t>October 1 to November 29, 2024</a:t>
            </a:r>
            <a:endParaRPr lang="en-CA" dirty="0">
              <a:solidFill>
                <a:srgbClr val="000000"/>
              </a:solidFill>
              <a:effectLst/>
              <a:latin typeface="+mj-lt"/>
              <a:ea typeface="Aptos" panose="020B0004020202020204" pitchFamily="34" charset="0"/>
              <a:cs typeface="Aptos" panose="020B0004020202020204" pitchFamily="34" charset="0"/>
            </a:endParaRPr>
          </a:p>
          <a:p>
            <a:pPr marL="514350" indent="-285750">
              <a:buFont typeface="Arial" panose="020B0604020202020204" pitchFamily="34" charset="0"/>
              <a:buChar char="•"/>
            </a:pPr>
            <a:r>
              <a:rPr lang="en-CA" sz="1800" dirty="0">
                <a:solidFill>
                  <a:srgbClr val="000000"/>
                </a:solidFill>
                <a:effectLst/>
                <a:latin typeface="+mj-lt"/>
                <a:ea typeface="Aptos" panose="020B0004020202020204" pitchFamily="34" charset="0"/>
                <a:cs typeface="Aptos" panose="020B0004020202020204" pitchFamily="34" charset="0"/>
              </a:rPr>
              <a:t>Follow PCHDCF developments and/or provides inputs, by joining </a:t>
            </a:r>
            <a:r>
              <a:rPr lang="en-CA" sz="1800" u="sng" dirty="0">
                <a:solidFill>
                  <a:srgbClr val="000000"/>
                </a:solidFill>
                <a:effectLst/>
                <a:latin typeface="+mj-lt"/>
                <a:ea typeface="Aptos" panose="020B0004020202020204" pitchFamily="34" charset="0"/>
                <a:cs typeface="Aptos" panose="020B0004020202020204" pitchFamily="34" charset="0"/>
                <a:hlinkClick r:id="rId3"/>
              </a:rPr>
              <a:t>the PCHDCF community</a:t>
            </a:r>
            <a:r>
              <a:rPr lang="en-CA" sz="1800" dirty="0">
                <a:solidFill>
                  <a:srgbClr val="000000"/>
                </a:solidFill>
                <a:effectLst/>
                <a:latin typeface="+mj-lt"/>
                <a:ea typeface="Aptos" panose="020B0004020202020204" pitchFamily="34" charset="0"/>
                <a:cs typeface="Aptos" panose="020B0004020202020204" pitchFamily="34" charset="0"/>
              </a:rPr>
              <a:t> hosted on </a:t>
            </a:r>
            <a:r>
              <a:rPr lang="en-CA" sz="1800" dirty="0" err="1">
                <a:solidFill>
                  <a:srgbClr val="000000"/>
                </a:solidFill>
                <a:effectLst/>
                <a:latin typeface="+mj-lt"/>
                <a:ea typeface="Aptos" panose="020B0004020202020204" pitchFamily="34" charset="0"/>
                <a:cs typeface="Aptos" panose="020B0004020202020204" pitchFamily="34" charset="0"/>
              </a:rPr>
              <a:t>InfoCentral</a:t>
            </a:r>
            <a:r>
              <a:rPr lang="en-CA" sz="1800" dirty="0">
                <a:solidFill>
                  <a:srgbClr val="000000"/>
                </a:solidFill>
                <a:effectLst/>
                <a:latin typeface="+mj-lt"/>
                <a:ea typeface="Aptos" panose="020B0004020202020204" pitchFamily="34" charset="0"/>
                <a:cs typeface="Aptos" panose="020B0004020202020204" pitchFamily="34" charset="0"/>
              </a:rPr>
              <a:t>. </a:t>
            </a:r>
          </a:p>
          <a:p>
            <a:pPr marL="514350" indent="-285750">
              <a:buFont typeface="Arial" panose="020B0604020202020204" pitchFamily="34" charset="0"/>
              <a:buChar char="•"/>
            </a:pPr>
            <a:r>
              <a:rPr lang="en-CA" dirty="0">
                <a:solidFill>
                  <a:srgbClr val="000000"/>
                </a:solidFill>
                <a:latin typeface="+mj-lt"/>
                <a:ea typeface="Aptos" panose="020B0004020202020204" pitchFamily="34" charset="0"/>
                <a:cs typeface="Aptos" panose="020B0004020202020204" pitchFamily="34" charset="0"/>
              </a:rPr>
              <a:t>Next iteration of the standard, we are looking to further define data elements and their values sets (terminology) for several other clinical areas including the SDOH domain (SPARK tool for assessment), Family History and Social History</a:t>
            </a:r>
            <a:endParaRPr lang="en-CA" sz="1800" dirty="0">
              <a:effectLst/>
              <a:latin typeface="+mj-lt"/>
              <a:ea typeface="Aptos" panose="020B0004020202020204" pitchFamily="34" charset="0"/>
              <a:cs typeface="Aptos" panose="020B0004020202020204" pitchFamily="34" charset="0"/>
            </a:endParaRPr>
          </a:p>
          <a:p>
            <a:endParaRPr lang="en-CA" dirty="0"/>
          </a:p>
        </p:txBody>
      </p:sp>
      <p:sp>
        <p:nvSpPr>
          <p:cNvPr id="4" name="Slide Number Placeholder 3">
            <a:extLst>
              <a:ext uri="{FF2B5EF4-FFF2-40B4-BE49-F238E27FC236}">
                <a16:creationId xmlns:a16="http://schemas.microsoft.com/office/drawing/2014/main" id="{FA7D0AE0-57E7-983D-9BAC-2E25C2980C24}"/>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317202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C8ED-F215-23DC-26EE-639739B8A24C}"/>
              </a:ext>
            </a:extLst>
          </p:cNvPr>
          <p:cNvSpPr>
            <a:spLocks noGrp="1"/>
          </p:cNvSpPr>
          <p:nvPr>
            <p:ph type="title"/>
          </p:nvPr>
        </p:nvSpPr>
        <p:spPr/>
        <p:txBody>
          <a:bodyPr/>
          <a:lstStyle/>
          <a:p>
            <a:r>
              <a:rPr lang="en-CA" dirty="0"/>
              <a:t>SDOH in the Data Content Standard</a:t>
            </a:r>
          </a:p>
        </p:txBody>
      </p:sp>
      <p:sp>
        <p:nvSpPr>
          <p:cNvPr id="3" name="Text Placeholder 2">
            <a:extLst>
              <a:ext uri="{FF2B5EF4-FFF2-40B4-BE49-F238E27FC236}">
                <a16:creationId xmlns:a16="http://schemas.microsoft.com/office/drawing/2014/main" id="{FE646E26-3E3C-290A-AD38-2A18A5209D8C}"/>
              </a:ext>
            </a:extLst>
          </p:cNvPr>
          <p:cNvSpPr>
            <a:spLocks noGrp="1"/>
          </p:cNvSpPr>
          <p:nvPr>
            <p:ph type="body" idx="1"/>
          </p:nvPr>
        </p:nvSpPr>
        <p:spPr/>
        <p:txBody>
          <a:bodyPr>
            <a:normAutofit lnSpcReduction="10000"/>
          </a:bodyPr>
          <a:lstStyle/>
          <a:p>
            <a:pPr marL="514350" indent="-285750">
              <a:buFont typeface="Arial" panose="020B0604020202020204" pitchFamily="34" charset="0"/>
              <a:buChar char="•"/>
            </a:pPr>
            <a:r>
              <a:rPr lang="en-CA" dirty="0"/>
              <a:t>Work to date has SDOH data elements defined in the Data Content Standard portion of the PCHDCF largely aligned with the SPARK Assessment tool (Alyssa and Brooke’s team)</a:t>
            </a:r>
          </a:p>
          <a:p>
            <a:pPr marL="514350" indent="-285750">
              <a:buFont typeface="Arial" panose="020B0604020202020204" pitchFamily="34" charset="0"/>
              <a:buChar char="•"/>
            </a:pPr>
            <a:r>
              <a:rPr lang="en-CA" dirty="0"/>
              <a:t>Early work on reviewing terminological systems for representing the SPARK questionnaire responses (</a:t>
            </a:r>
            <a:r>
              <a:rPr lang="en-CA" dirty="0" err="1"/>
              <a:t>valuesets</a:t>
            </a:r>
            <a:r>
              <a:rPr lang="en-CA" dirty="0"/>
              <a:t>) to SNOMED CT (Alana Lane)</a:t>
            </a:r>
          </a:p>
          <a:p>
            <a:pPr marL="514350" indent="-285750">
              <a:buFont typeface="Arial" panose="020B0604020202020204" pitchFamily="34" charset="0"/>
              <a:buChar char="•"/>
            </a:pPr>
            <a:r>
              <a:rPr lang="en-CA" dirty="0"/>
              <a:t>Next: Deep dive into terminological value-sets as defined in other leading standards and FHIR Implementation Guides</a:t>
            </a:r>
          </a:p>
          <a:p>
            <a:endParaRPr lang="en-CA" dirty="0"/>
          </a:p>
        </p:txBody>
      </p:sp>
      <p:sp>
        <p:nvSpPr>
          <p:cNvPr id="4" name="Slide Number Placeholder 3">
            <a:extLst>
              <a:ext uri="{FF2B5EF4-FFF2-40B4-BE49-F238E27FC236}">
                <a16:creationId xmlns:a16="http://schemas.microsoft.com/office/drawing/2014/main" id="{A86E9A8F-C7AA-665D-6B3E-63B3E12A6A71}"/>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45108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868B-F1FB-B353-6C8B-B66C295AE541}"/>
              </a:ext>
            </a:extLst>
          </p:cNvPr>
          <p:cNvSpPr>
            <a:spLocks noGrp="1"/>
          </p:cNvSpPr>
          <p:nvPr>
            <p:ph type="title"/>
          </p:nvPr>
        </p:nvSpPr>
        <p:spPr/>
        <p:txBody>
          <a:bodyPr>
            <a:normAutofit/>
          </a:bodyPr>
          <a:lstStyle/>
          <a:p>
            <a:r>
              <a:rPr lang="en-CA" dirty="0">
                <a:effectLst/>
                <a:highlight>
                  <a:srgbClr val="FFFFFF"/>
                </a:highlight>
                <a:latin typeface="Arial" panose="020B0604020202020204" pitchFamily="34" charset="0"/>
                <a:ea typeface="Arial" panose="020B0604020202020204" pitchFamily="34" charset="0"/>
              </a:rPr>
              <a:t>Membership Development</a:t>
            </a:r>
            <a:endParaRPr lang="en-CA" dirty="0"/>
          </a:p>
        </p:txBody>
      </p:sp>
      <p:sp>
        <p:nvSpPr>
          <p:cNvPr id="3" name="Text Placeholder 2">
            <a:extLst>
              <a:ext uri="{FF2B5EF4-FFF2-40B4-BE49-F238E27FC236}">
                <a16:creationId xmlns:a16="http://schemas.microsoft.com/office/drawing/2014/main" id="{749CF1FF-0CDF-2CE0-F647-D14B98189213}"/>
              </a:ext>
            </a:extLst>
          </p:cNvPr>
          <p:cNvSpPr>
            <a:spLocks noGrp="1"/>
          </p:cNvSpPr>
          <p:nvPr>
            <p:ph type="body" idx="1"/>
          </p:nvPr>
        </p:nvSpPr>
        <p:spPr/>
        <p:txBody>
          <a:bodyPr/>
          <a:lstStyle/>
          <a:p>
            <a:pPr marL="514350" indent="-285750">
              <a:buFont typeface="Arial" panose="020B0604020202020204" pitchFamily="34" charset="0"/>
              <a:buChar char="•"/>
            </a:pPr>
            <a:r>
              <a:rPr lang="en-CA" dirty="0"/>
              <a:t>Goal for members to come from across </a:t>
            </a:r>
            <a:r>
              <a:rPr lang="en-CA" sz="1800" dirty="0">
                <a:solidFill>
                  <a:srgbClr val="000000"/>
                </a:solidFill>
                <a:effectLst/>
                <a:latin typeface="Arial" panose="020B0604020202020204" pitchFamily="34" charset="0"/>
                <a:ea typeface="Aptos" panose="020B0004020202020204" pitchFamily="34" charset="0"/>
              </a:rPr>
              <a:t>policy, health service provider, academia, people lived experience, I/O and data standards folks, SDOH special interest </a:t>
            </a:r>
          </a:p>
          <a:p>
            <a:pPr marL="514350" indent="-285750">
              <a:buFont typeface="Arial" panose="020B0604020202020204" pitchFamily="34" charset="0"/>
              <a:buChar char="•"/>
            </a:pPr>
            <a:r>
              <a:rPr lang="en-CA" sz="1800" dirty="0">
                <a:effectLst/>
                <a:highlight>
                  <a:srgbClr val="FFFFFF"/>
                </a:highlight>
                <a:latin typeface="Arial" panose="020B0604020202020204" pitchFamily="34" charset="0"/>
                <a:ea typeface="Arial" panose="020B0604020202020204" pitchFamily="34" charset="0"/>
              </a:rPr>
              <a:t>Accounting for who are regular and semi-regular meeting attendees now</a:t>
            </a:r>
          </a:p>
          <a:p>
            <a:pPr marL="514350" indent="-285750">
              <a:buFont typeface="Arial" panose="020B0604020202020204" pitchFamily="34" charset="0"/>
              <a:buChar char="•"/>
            </a:pPr>
            <a:r>
              <a:rPr lang="en-CA" sz="1800" dirty="0">
                <a:effectLst/>
                <a:highlight>
                  <a:srgbClr val="FFFFFF"/>
                </a:highlight>
                <a:latin typeface="Arial" panose="020B0604020202020204" pitchFamily="34" charset="0"/>
                <a:ea typeface="Arial" panose="020B0604020202020204" pitchFamily="34" charset="0"/>
              </a:rPr>
              <a:t>Members’ outreach to colleagues and contacts to further develop representativeness</a:t>
            </a:r>
            <a:endParaRPr lang="en-CA" sz="1800" dirty="0">
              <a:effectLst/>
              <a:latin typeface="Arial" panose="020B0604020202020204" pitchFamily="34" charset="0"/>
              <a:ea typeface="Arial" panose="020B0604020202020204" pitchFamily="34" charset="0"/>
            </a:endParaRPr>
          </a:p>
          <a:p>
            <a:pPr marL="514350"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23556528-0A6E-FE79-B997-CC547A438E58}"/>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276843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C1E7-6D79-9AEC-9156-BFA36934B145}"/>
              </a:ext>
            </a:extLst>
          </p:cNvPr>
          <p:cNvSpPr>
            <a:spLocks noGrp="1"/>
          </p:cNvSpPr>
          <p:nvPr>
            <p:ph type="title"/>
          </p:nvPr>
        </p:nvSpPr>
        <p:spPr/>
        <p:txBody>
          <a:bodyPr>
            <a:normAutofit fontScale="90000"/>
          </a:bodyPr>
          <a:lstStyle/>
          <a:p>
            <a:r>
              <a:rPr lang="en-CA" sz="2700" dirty="0">
                <a:effectLst/>
                <a:highlight>
                  <a:srgbClr val="FFFFFF"/>
                </a:highlight>
                <a:latin typeface="Arial" panose="020B0604020202020204" pitchFamily="34" charset="0"/>
                <a:ea typeface="Arial" panose="020B0604020202020204" pitchFamily="34" charset="0"/>
              </a:rPr>
              <a:t>Housekeeping</a:t>
            </a:r>
            <a:br>
              <a:rPr lang="en-CA" sz="1800" dirty="0">
                <a:effectLst/>
                <a:latin typeface="Arial" panose="020B0604020202020204" pitchFamily="34" charset="0"/>
                <a:ea typeface="Arial" panose="020B0604020202020204" pitchFamily="34" charset="0"/>
              </a:rPr>
            </a:br>
            <a:endParaRPr lang="en-CA" dirty="0"/>
          </a:p>
        </p:txBody>
      </p:sp>
      <p:sp>
        <p:nvSpPr>
          <p:cNvPr id="3" name="Text Placeholder 2">
            <a:extLst>
              <a:ext uri="{FF2B5EF4-FFF2-40B4-BE49-F238E27FC236}">
                <a16:creationId xmlns:a16="http://schemas.microsoft.com/office/drawing/2014/main" id="{84B969A4-994E-9857-63E0-0F83D6FA828B}"/>
              </a:ext>
            </a:extLst>
          </p:cNvPr>
          <p:cNvSpPr>
            <a:spLocks noGrp="1"/>
          </p:cNvSpPr>
          <p:nvPr>
            <p:ph type="body" idx="1"/>
          </p:nvPr>
        </p:nvSpPr>
        <p:spPr/>
        <p:txBody>
          <a:bodyPr/>
          <a:lstStyle/>
          <a:p>
            <a:pPr marL="514350" indent="-285750">
              <a:buFont typeface="Arial" panose="020B0604020202020204" pitchFamily="34" charset="0"/>
              <a:buChar char="•"/>
            </a:pPr>
            <a:r>
              <a:rPr lang="en-CA" dirty="0"/>
              <a:t>Meeting day and time  - ok?</a:t>
            </a:r>
          </a:p>
          <a:p>
            <a:pPr marL="514350" indent="-285750">
              <a:buFont typeface="Arial" panose="020B0604020202020204" pitchFamily="34" charset="0"/>
              <a:buChar char="•"/>
            </a:pPr>
            <a:r>
              <a:rPr lang="en-CA" dirty="0"/>
              <a:t>Post meeting slides in Documents</a:t>
            </a:r>
          </a:p>
          <a:p>
            <a:pPr marL="514350" indent="-285750">
              <a:buFont typeface="Arial" panose="020B0604020202020204" pitchFamily="34" charset="0"/>
              <a:buChar char="•"/>
            </a:pPr>
            <a:r>
              <a:rPr lang="en-CA" dirty="0"/>
              <a:t>Recording meetings for minutes and progress notes?</a:t>
            </a:r>
          </a:p>
          <a:p>
            <a:pPr marL="514350"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FFCEA4AD-B09A-AA38-B95F-B415591F4A3D}"/>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2588897937"/>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23AB-2DD7-42AB-ABD8-CF941E873847}">
  <ds:schemaRefs>
    <ds:schemaRef ds:uri="728f58cb-dbec-484a-aa13-330e222547ee"/>
    <ds:schemaRef ds:uri="fd536205-73bb-4c47-a2d2-20f2a6fe7dd1"/>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3.xml><?xml version="1.0" encoding="utf-8"?>
<ds:datastoreItem xmlns:ds="http://schemas.openxmlformats.org/officeDocument/2006/customXml" ds:itemID="{A4BCA599-AB08-4CD6-831A-F3058A989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f58cb-dbec-484a-aa13-330e222547ee"/>
    <ds:schemaRef ds:uri="fd536205-73bb-4c47-a2d2-20f2a6fe7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12157</TotalTime>
  <Words>525</Words>
  <Application>Microsoft Office PowerPoint</Application>
  <PresentationFormat>Custom</PresentationFormat>
  <Paragraphs>58</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Helvetica Neue Light</vt:lpstr>
      <vt:lpstr>Symbol</vt:lpstr>
      <vt:lpstr>Arial</vt:lpstr>
      <vt:lpstr>Calibri</vt:lpstr>
      <vt:lpstr>Segoe UI</vt:lpstr>
      <vt:lpstr>Canada Health Infoway</vt:lpstr>
      <vt:lpstr>1_Canada Health Infoway</vt:lpstr>
      <vt:lpstr>Main theme logo</vt:lpstr>
      <vt:lpstr>Land Acknowledgement</vt:lpstr>
      <vt:lpstr>Agenda</vt:lpstr>
      <vt:lpstr>Goals and Purpose</vt:lpstr>
      <vt:lpstr>PCHDCF</vt:lpstr>
      <vt:lpstr>SDOH in the Data Content Standard</vt:lpstr>
      <vt:lpstr>Membership Development</vt:lpstr>
      <vt:lpstr>Housekeeping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176</cp:revision>
  <dcterms:created xsi:type="dcterms:W3CDTF">2020-07-08T17:27:57Z</dcterms:created>
  <dcterms:modified xsi:type="dcterms:W3CDTF">2024-11-05T18:37:58Z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