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9" r:id="rId2"/>
    <p:sldId id="260" r:id="rId3"/>
    <p:sldId id="261" r:id="rId4"/>
    <p:sldId id="262" r:id="rId5"/>
    <p:sldId id="258" r:id="rId6"/>
    <p:sldId id="269" r:id="rId7"/>
    <p:sldId id="270" r:id="rId8"/>
    <p:sldId id="322" r:id="rId9"/>
    <p:sldId id="324" r:id="rId10"/>
    <p:sldId id="325" r:id="rId11"/>
    <p:sldId id="323" r:id="rId12"/>
    <p:sldId id="321" r:id="rId13"/>
    <p:sldId id="303" r:id="rId14"/>
    <p:sldId id="314" r:id="rId15"/>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62" autoAdjust="0"/>
    <p:restoredTop sz="81760" autoAdjust="0"/>
  </p:normalViewPr>
  <p:slideViewPr>
    <p:cSldViewPr snapToGrid="0">
      <p:cViewPr varScale="1">
        <p:scale>
          <a:sx n="68" d="100"/>
          <a:sy n="68" d="100"/>
        </p:scale>
        <p:origin x="466" y="62"/>
      </p:cViewPr>
      <p:guideLst/>
    </p:cSldViewPr>
  </p:slideViewPr>
  <p:notesTextViewPr>
    <p:cViewPr>
      <p:scale>
        <a:sx n="1" d="1"/>
        <a:sy n="1" d="1"/>
      </p:scale>
      <p:origin x="0" y="0"/>
    </p:cViewPr>
  </p:notesTextViewPr>
  <p:sorterViewPr>
    <p:cViewPr>
      <p:scale>
        <a:sx n="120" d="100"/>
        <a:sy n="120" d="100"/>
      </p:scale>
      <p:origin x="0" y="-15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CA"/>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07C95DA2-1216-4D58-B363-90448029A778}" type="datetimeFigureOut">
              <a:rPr lang="en-CA" smtClean="0"/>
              <a:t>2021-07-13</a:t>
            </a:fld>
            <a:endParaRPr lang="en-CA"/>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CA"/>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C0E3446D-EAF2-448C-9C40-226AB8F5CEDC}" type="slidenum">
              <a:rPr lang="en-CA" smtClean="0"/>
              <a:t>‹#›</a:t>
            </a:fld>
            <a:endParaRPr lang="en-CA"/>
          </a:p>
        </p:txBody>
      </p:sp>
    </p:spTree>
    <p:extLst>
      <p:ext uri="{BB962C8B-B14F-4D97-AF65-F5344CB8AC3E}">
        <p14:creationId xmlns:p14="http://schemas.microsoft.com/office/powerpoint/2010/main" val="2749857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CA"/>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1A3E16B-2B08-4749-B15C-32F5C61896C9}" type="datetimeFigureOut">
              <a:rPr lang="en-CA" smtClean="0"/>
              <a:t>2021-07-13</a:t>
            </a:fld>
            <a:endParaRPr lang="en-CA"/>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CA"/>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CA"/>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46AE177F-4E24-4E7F-A6EC-572F98EB9E40}" type="slidenum">
              <a:rPr lang="en-CA" smtClean="0"/>
              <a:t>‹#›</a:t>
            </a:fld>
            <a:endParaRPr lang="en-CA"/>
          </a:p>
        </p:txBody>
      </p:sp>
    </p:spTree>
    <p:extLst>
      <p:ext uri="{BB962C8B-B14F-4D97-AF65-F5344CB8AC3E}">
        <p14:creationId xmlns:p14="http://schemas.microsoft.com/office/powerpoint/2010/main" val="448963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6AE177F-4E24-4E7F-A6EC-572F98EB9E40}" type="slidenum">
              <a:rPr lang="en-CA" smtClean="0"/>
              <a:t>1</a:t>
            </a:fld>
            <a:endParaRPr lang="en-CA"/>
          </a:p>
        </p:txBody>
      </p:sp>
    </p:spTree>
    <p:extLst>
      <p:ext uri="{BB962C8B-B14F-4D97-AF65-F5344CB8AC3E}">
        <p14:creationId xmlns:p14="http://schemas.microsoft.com/office/powerpoint/2010/main" val="598881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6AE177F-4E24-4E7F-A6EC-572F98EB9E40}" type="slidenum">
              <a:rPr lang="en-CA" smtClean="0"/>
              <a:t>4</a:t>
            </a:fld>
            <a:endParaRPr lang="en-CA"/>
          </a:p>
        </p:txBody>
      </p:sp>
    </p:spTree>
    <p:extLst>
      <p:ext uri="{BB962C8B-B14F-4D97-AF65-F5344CB8AC3E}">
        <p14:creationId xmlns:p14="http://schemas.microsoft.com/office/powerpoint/2010/main" val="3364003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916">
              <a:defRPr/>
            </a:pPr>
            <a:r>
              <a:rPr lang="en-CA" dirty="0"/>
              <a:t>How to ensure consistency between local/regional and national data holdings?</a:t>
            </a:r>
          </a:p>
          <a:p>
            <a:pPr defTabSz="924916">
              <a:defRPr/>
            </a:pPr>
            <a:r>
              <a:rPr lang="en-CA" dirty="0"/>
              <a:t>How to incorporate GSSO coded values into an organization’s databases?</a:t>
            </a:r>
          </a:p>
          <a:p>
            <a:pPr defTabSz="924916">
              <a:defRPr/>
            </a:pPr>
            <a:r>
              <a:rPr lang="en-CA" dirty="0"/>
              <a:t>What data usage monitoring should be in place?</a:t>
            </a:r>
          </a:p>
          <a:p>
            <a:pPr defTabSz="924916">
              <a:defRPr/>
            </a:pPr>
            <a:endParaRPr lang="en-CA" dirty="0"/>
          </a:p>
          <a:p>
            <a:endParaRPr lang="en-CA" dirty="0"/>
          </a:p>
        </p:txBody>
      </p:sp>
      <p:sp>
        <p:nvSpPr>
          <p:cNvPr id="4" name="Slide Number Placeholder 3"/>
          <p:cNvSpPr>
            <a:spLocks noGrp="1"/>
          </p:cNvSpPr>
          <p:nvPr>
            <p:ph type="sldNum" sz="quarter" idx="10"/>
          </p:nvPr>
        </p:nvSpPr>
        <p:spPr/>
        <p:txBody>
          <a:bodyPr/>
          <a:lstStyle/>
          <a:p>
            <a:fld id="{46AE177F-4E24-4E7F-A6EC-572F98EB9E40}" type="slidenum">
              <a:rPr lang="en-CA" smtClean="0"/>
              <a:t>7</a:t>
            </a:fld>
            <a:endParaRPr lang="en-CA"/>
          </a:p>
        </p:txBody>
      </p:sp>
    </p:spTree>
    <p:extLst>
      <p:ext uri="{BB962C8B-B14F-4D97-AF65-F5344CB8AC3E}">
        <p14:creationId xmlns:p14="http://schemas.microsoft.com/office/powerpoint/2010/main" val="3250777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916">
              <a:defRPr/>
            </a:pPr>
            <a:r>
              <a:rPr lang="en-CA" dirty="0"/>
              <a:t>What forms to review, e.g. intake, registration, requisitions, others?</a:t>
            </a:r>
          </a:p>
          <a:p>
            <a:endParaRPr lang="en-CA" dirty="0"/>
          </a:p>
        </p:txBody>
      </p:sp>
      <p:sp>
        <p:nvSpPr>
          <p:cNvPr id="4" name="Slide Number Placeholder 3"/>
          <p:cNvSpPr>
            <a:spLocks noGrp="1"/>
          </p:cNvSpPr>
          <p:nvPr>
            <p:ph type="sldNum" sz="quarter" idx="10"/>
          </p:nvPr>
        </p:nvSpPr>
        <p:spPr/>
        <p:txBody>
          <a:bodyPr/>
          <a:lstStyle/>
          <a:p>
            <a:fld id="{46AE177F-4E24-4E7F-A6EC-572F98EB9E40}" type="slidenum">
              <a:rPr lang="en-CA" smtClean="0"/>
              <a:t>8</a:t>
            </a:fld>
            <a:endParaRPr lang="en-CA"/>
          </a:p>
        </p:txBody>
      </p:sp>
    </p:spTree>
    <p:extLst>
      <p:ext uri="{BB962C8B-B14F-4D97-AF65-F5344CB8AC3E}">
        <p14:creationId xmlns:p14="http://schemas.microsoft.com/office/powerpoint/2010/main" val="3149290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916">
              <a:defRPr/>
            </a:pPr>
            <a:r>
              <a:rPr lang="en-CA" dirty="0"/>
              <a:t>What help features and documentation are needed to explain security/privacy?</a:t>
            </a:r>
          </a:p>
          <a:p>
            <a:pPr defTabSz="924916">
              <a:defRPr/>
            </a:pPr>
            <a:r>
              <a:rPr lang="en-CA" dirty="0"/>
              <a:t>What audits are needed to ensure the security/privacy of patient’s GSSO data?</a:t>
            </a:r>
          </a:p>
          <a:p>
            <a:endParaRPr lang="en-CA" dirty="0"/>
          </a:p>
        </p:txBody>
      </p:sp>
      <p:sp>
        <p:nvSpPr>
          <p:cNvPr id="4" name="Slide Number Placeholder 3"/>
          <p:cNvSpPr>
            <a:spLocks noGrp="1"/>
          </p:cNvSpPr>
          <p:nvPr>
            <p:ph type="sldNum" sz="quarter" idx="10"/>
          </p:nvPr>
        </p:nvSpPr>
        <p:spPr/>
        <p:txBody>
          <a:bodyPr/>
          <a:lstStyle/>
          <a:p>
            <a:fld id="{46AE177F-4E24-4E7F-A6EC-572F98EB9E40}" type="slidenum">
              <a:rPr lang="en-CA" smtClean="0"/>
              <a:t>10</a:t>
            </a:fld>
            <a:endParaRPr lang="en-CA"/>
          </a:p>
        </p:txBody>
      </p:sp>
    </p:spTree>
    <p:extLst>
      <p:ext uri="{BB962C8B-B14F-4D97-AF65-F5344CB8AC3E}">
        <p14:creationId xmlns:p14="http://schemas.microsoft.com/office/powerpoint/2010/main" val="211070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46AE177F-4E24-4E7F-A6EC-572F98EB9E40}" type="slidenum">
              <a:rPr lang="en-CA" smtClean="0"/>
              <a:t>13</a:t>
            </a:fld>
            <a:endParaRPr lang="en-CA"/>
          </a:p>
        </p:txBody>
      </p:sp>
    </p:spTree>
    <p:extLst>
      <p:ext uri="{BB962C8B-B14F-4D97-AF65-F5344CB8AC3E}">
        <p14:creationId xmlns:p14="http://schemas.microsoft.com/office/powerpoint/2010/main" val="99561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8294575-F540-4E69-AF1E-DB7E6160C9D5}" type="datetime1">
              <a:rPr lang="en-CA" smtClean="0"/>
              <a:t>2021-07-13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123810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91F4B4D4-4D31-4306-9C2E-87324926D8E1}" type="datetime1">
              <a:rPr lang="en-CA" smtClean="0"/>
              <a:t>2021-07-13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4217173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E817B343-6DD6-4050-9818-8A83959005B6}" type="datetime1">
              <a:rPr lang="en-CA" smtClean="0"/>
              <a:t>2021-07-13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538493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Click to edit Master title style</a:t>
            </a:r>
            <a:endParaRPr lang="en-US" dirty="0"/>
          </a:p>
        </p:txBody>
      </p:sp>
    </p:spTree>
    <p:extLst>
      <p:ext uri="{BB962C8B-B14F-4D97-AF65-F5344CB8AC3E}">
        <p14:creationId xmlns:p14="http://schemas.microsoft.com/office/powerpoint/2010/main" val="32507914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8F173D6-9308-4A5B-860F-20433CB544C7}" type="datetime1">
              <a:rPr lang="en-CA" smtClean="0"/>
              <a:t>2021-07-13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3884872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6B3BB7-DE85-4A1F-BCC0-71BC8CCF58E4}" type="datetime1">
              <a:rPr lang="en-CA" smtClean="0"/>
              <a:t>2021-07-13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405579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D62F558-B712-4302-8245-D27D94C60CF8}" type="datetime1">
              <a:rPr lang="en-CA" smtClean="0"/>
              <a:t>2021-07-13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144190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BE84227-C9C6-44BB-819F-445C516242BA}" type="datetime1">
              <a:rPr lang="en-CA" smtClean="0"/>
              <a:t>2021-07-13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137670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8011D98-9729-4B11-9C5A-DD5742D6AF0B}" type="datetime1">
              <a:rPr lang="en-CA" smtClean="0"/>
              <a:t>2021-07-13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545965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697C5A-46FC-461D-BB4C-8632691C8EA5}" type="datetime1">
              <a:rPr lang="en-CA" smtClean="0"/>
              <a:t>2021-07-13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2593195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8389EFB-A63A-42F8-AA82-9C0032ABF396}" type="datetime1">
              <a:rPr lang="en-CA" smtClean="0"/>
              <a:t>2021-07-13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4162311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A63BDD9-58B0-4DE9-917F-A5F0275A618A}" type="datetime1">
              <a:rPr lang="en-CA" smtClean="0"/>
              <a:t>2021-07-13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294050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7E979-3420-4D02-8483-B37570F3D952}" type="datetime1">
              <a:rPr lang="en-CA" smtClean="0"/>
              <a:t>2021-07-13</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E3B222-6977-4FFF-89C7-24F68FA66FC4}" type="slidenum">
              <a:rPr lang="en-CA" smtClean="0"/>
              <a:t>‹#›</a:t>
            </a:fld>
            <a:endParaRPr lang="en-CA"/>
          </a:p>
        </p:txBody>
      </p:sp>
    </p:spTree>
    <p:extLst>
      <p:ext uri="{BB962C8B-B14F-4D97-AF65-F5344CB8AC3E}">
        <p14:creationId xmlns:p14="http://schemas.microsoft.com/office/powerpoint/2010/main" val="3225211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0" y="309128"/>
            <a:ext cx="12192000" cy="307429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3200" b="1" dirty="0" smtClean="0">
                <a:latin typeface="Arial Rounded MT Bold" panose="020F0704030504030204" pitchFamily="34" charset="0"/>
              </a:rPr>
              <a:t>Michael Smith Foundation for Health Research (MSFHR)</a:t>
            </a:r>
          </a:p>
          <a:p>
            <a:pPr algn="ctr"/>
            <a:r>
              <a:rPr lang="en-CA" sz="3200" b="1" dirty="0" smtClean="0">
                <a:latin typeface="Arial Rounded MT Bold" panose="020F0704030504030204" pitchFamily="34" charset="0"/>
              </a:rPr>
              <a:t>REACH Grant Knowledge Translation Topics:</a:t>
            </a:r>
            <a:r>
              <a:rPr lang="en-CA" sz="3600" b="1" dirty="0" smtClean="0">
                <a:latin typeface="Arial Rounded MT Bold" panose="020F0704030504030204" pitchFamily="34" charset="0"/>
              </a:rPr>
              <a:t/>
            </a:r>
            <a:br>
              <a:rPr lang="en-CA" sz="3600" b="1" dirty="0" smtClean="0">
                <a:latin typeface="Arial Rounded MT Bold" panose="020F0704030504030204" pitchFamily="34" charset="0"/>
              </a:rPr>
            </a:br>
            <a:r>
              <a:rPr lang="en-CA" sz="2800" b="1" dirty="0" smtClean="0">
                <a:latin typeface="Arial Rounded MT Bold" panose="020F0704030504030204" pitchFamily="34" charset="0"/>
              </a:rPr>
              <a:t/>
            </a:r>
            <a:br>
              <a:rPr lang="en-CA" sz="2800" b="1" dirty="0" smtClean="0">
                <a:latin typeface="Arial Rounded MT Bold" panose="020F0704030504030204" pitchFamily="34" charset="0"/>
              </a:rPr>
            </a:br>
            <a:r>
              <a:rPr lang="en-CA" sz="2800" b="1" dirty="0" smtClean="0">
                <a:solidFill>
                  <a:srgbClr val="0000FF"/>
                </a:solidFill>
                <a:latin typeface="Arial Rounded MT Bold" panose="020F0704030504030204" pitchFamily="34" charset="0"/>
              </a:rPr>
              <a:t>Review of Gender, Sex and Sexual </a:t>
            </a:r>
            <a:r>
              <a:rPr lang="en-CA" sz="2800" b="1" dirty="0">
                <a:solidFill>
                  <a:srgbClr val="0000FF"/>
                </a:solidFill>
                <a:latin typeface="Arial Rounded MT Bold" panose="020F0704030504030204" pitchFamily="34" charset="0"/>
              </a:rPr>
              <a:t>O</a:t>
            </a:r>
            <a:r>
              <a:rPr lang="en-CA" sz="2800" b="1" dirty="0" smtClean="0">
                <a:solidFill>
                  <a:srgbClr val="0000FF"/>
                </a:solidFill>
                <a:latin typeface="Arial Rounded MT Bold" panose="020F0704030504030204" pitchFamily="34" charset="0"/>
              </a:rPr>
              <a:t>rientation (GSSO) </a:t>
            </a:r>
          </a:p>
          <a:p>
            <a:pPr algn="ctr"/>
            <a:r>
              <a:rPr lang="en-CA" sz="2800" b="1" dirty="0" smtClean="0">
                <a:solidFill>
                  <a:srgbClr val="0000FF"/>
                </a:solidFill>
                <a:latin typeface="Arial Rounded MT Bold" panose="020F0704030504030204" pitchFamily="34" charset="0"/>
              </a:rPr>
              <a:t>In Digital Health Systems – Part 1</a:t>
            </a:r>
            <a:endParaRPr lang="en-CA" sz="2800" b="1" dirty="0">
              <a:solidFill>
                <a:srgbClr val="0000FF"/>
              </a:solidFill>
              <a:latin typeface="Arial Rounded MT Bold" panose="020F0704030504030204" pitchFamily="34" charset="0"/>
            </a:endParaRPr>
          </a:p>
        </p:txBody>
      </p:sp>
      <p:sp>
        <p:nvSpPr>
          <p:cNvPr id="3" name="Rectangle 2"/>
          <p:cNvSpPr/>
          <p:nvPr/>
        </p:nvSpPr>
        <p:spPr>
          <a:xfrm>
            <a:off x="83127" y="3488894"/>
            <a:ext cx="12025745" cy="2031325"/>
          </a:xfrm>
          <a:prstGeom prst="rect">
            <a:avLst/>
          </a:prstGeom>
        </p:spPr>
        <p:txBody>
          <a:bodyPr wrap="square">
            <a:spAutoFit/>
          </a:bodyPr>
          <a:lstStyle/>
          <a:p>
            <a:pPr algn="ctr"/>
            <a:r>
              <a:rPr lang="en-US" sz="1400" dirty="0" smtClean="0">
                <a:solidFill>
                  <a:srgbClr val="212529"/>
                </a:solidFill>
                <a:latin typeface="Roboto"/>
              </a:rPr>
              <a:t>Jul 13, 2021</a:t>
            </a:r>
          </a:p>
          <a:p>
            <a:pPr algn="ctr"/>
            <a:endParaRPr lang="en-US" sz="1400" dirty="0">
              <a:solidFill>
                <a:srgbClr val="212529"/>
              </a:solidFill>
              <a:latin typeface="Roboto"/>
            </a:endParaRPr>
          </a:p>
          <a:p>
            <a:pPr algn="ctr"/>
            <a:endParaRPr lang="en-US" sz="1400" dirty="0">
              <a:solidFill>
                <a:srgbClr val="212529"/>
              </a:solidFill>
              <a:latin typeface="Roboto"/>
            </a:endParaRPr>
          </a:p>
          <a:p>
            <a:pPr algn="ctr"/>
            <a:r>
              <a:rPr lang="en-US" sz="1400" b="1" dirty="0" smtClean="0">
                <a:solidFill>
                  <a:srgbClr val="212529"/>
                </a:solidFill>
                <a:latin typeface="Roboto"/>
              </a:rPr>
              <a:t>Karen Courtney</a:t>
            </a:r>
            <a:r>
              <a:rPr lang="en-US" sz="1400" b="1" dirty="0">
                <a:solidFill>
                  <a:srgbClr val="212529"/>
                </a:solidFill>
                <a:latin typeface="Roboto"/>
              </a:rPr>
              <a:t>, Francis Lau, </a:t>
            </a:r>
            <a:r>
              <a:rPr lang="en-US" sz="1400" b="1" dirty="0" smtClean="0">
                <a:solidFill>
                  <a:srgbClr val="212529"/>
                </a:solidFill>
                <a:latin typeface="Roboto"/>
              </a:rPr>
              <a:t>Aaron Devor, Marcy Antonio, Kelly Davison, Roz Queen</a:t>
            </a:r>
          </a:p>
          <a:p>
            <a:pPr algn="ctr"/>
            <a:r>
              <a:rPr lang="en-US" sz="1400" dirty="0" smtClean="0">
                <a:solidFill>
                  <a:srgbClr val="212529"/>
                </a:solidFill>
                <a:latin typeface="Roboto"/>
              </a:rPr>
              <a:t>University of Victoria</a:t>
            </a:r>
          </a:p>
          <a:p>
            <a:pPr algn="ctr"/>
            <a:r>
              <a:rPr lang="en-US" sz="1400" b="1" dirty="0" smtClean="0">
                <a:solidFill>
                  <a:srgbClr val="212529"/>
                </a:solidFill>
                <a:latin typeface="Roboto"/>
              </a:rPr>
              <a:t>Jody Jollimore, Michael Kwag, </a:t>
            </a:r>
            <a:r>
              <a:rPr lang="en-US" sz="1400" b="1" dirty="0" err="1" smtClean="0">
                <a:solidFill>
                  <a:srgbClr val="212529"/>
                </a:solidFill>
                <a:latin typeface="Roboto"/>
              </a:rPr>
              <a:t>Anu</a:t>
            </a:r>
            <a:r>
              <a:rPr lang="en-US" sz="1400" b="1" dirty="0" smtClean="0">
                <a:solidFill>
                  <a:srgbClr val="212529"/>
                </a:solidFill>
                <a:latin typeface="Roboto"/>
              </a:rPr>
              <a:t> </a:t>
            </a:r>
            <a:r>
              <a:rPr lang="en-US" sz="1400" b="1" dirty="0" err="1" smtClean="0">
                <a:solidFill>
                  <a:srgbClr val="212529"/>
                </a:solidFill>
                <a:latin typeface="Roboto"/>
              </a:rPr>
              <a:t>Radha</a:t>
            </a:r>
            <a:r>
              <a:rPr lang="en-US" sz="1400" b="1" dirty="0" smtClean="0">
                <a:solidFill>
                  <a:srgbClr val="212529"/>
                </a:solidFill>
                <a:latin typeface="Roboto"/>
              </a:rPr>
              <a:t> Verma</a:t>
            </a:r>
          </a:p>
          <a:p>
            <a:pPr algn="ctr"/>
            <a:r>
              <a:rPr lang="en-US" sz="1400" dirty="0" smtClean="0">
                <a:solidFill>
                  <a:srgbClr val="212529"/>
                </a:solidFill>
                <a:latin typeface="Roboto"/>
              </a:rPr>
              <a:t>Community-Based Research Centre</a:t>
            </a:r>
          </a:p>
          <a:p>
            <a:pPr algn="ctr"/>
            <a:r>
              <a:rPr lang="en-US" sz="1400" dirty="0" smtClean="0">
                <a:solidFill>
                  <a:srgbClr val="212529"/>
                </a:solidFill>
                <a:latin typeface="Roboto"/>
              </a:rPr>
              <a:t>Canada Health </a:t>
            </a:r>
            <a:r>
              <a:rPr lang="en-US" sz="1400" dirty="0" err="1" smtClean="0">
                <a:solidFill>
                  <a:srgbClr val="212529"/>
                </a:solidFill>
                <a:latin typeface="Roboto"/>
              </a:rPr>
              <a:t>Infoway</a:t>
            </a:r>
            <a:r>
              <a:rPr lang="en-US" sz="1400" dirty="0" smtClean="0">
                <a:solidFill>
                  <a:srgbClr val="212529"/>
                </a:solidFill>
                <a:latin typeface="Roboto"/>
              </a:rPr>
              <a:t>, Canadian Institute for Health Information, Canadian Health Information Management Association</a:t>
            </a:r>
          </a:p>
          <a:p>
            <a:pPr algn="ctr"/>
            <a:endParaRPr lang="en-US" sz="1400" dirty="0" smtClean="0">
              <a:solidFill>
                <a:srgbClr val="212529"/>
              </a:solidFill>
              <a:latin typeface="Roboto"/>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r="13446" b="51059"/>
          <a:stretch/>
        </p:blipFill>
        <p:spPr>
          <a:xfrm>
            <a:off x="5574104" y="6015303"/>
            <a:ext cx="2095231" cy="791867"/>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8635" t="50292" r="10945" b="3777"/>
          <a:stretch/>
        </p:blipFill>
        <p:spPr>
          <a:xfrm>
            <a:off x="7669335" y="6004203"/>
            <a:ext cx="2170212" cy="814066"/>
          </a:xfrm>
          <a:prstGeom prst="rect">
            <a:avLst/>
          </a:prstGeom>
        </p:spPr>
      </p:pic>
      <p:pic>
        <p:nvPicPr>
          <p:cNvPr id="7" name="Picture 6" descr="UC+M_04180_UnveilingMat3.jpg"/>
          <p:cNvPicPr>
            <a:picLocks noChangeAspect="1"/>
          </p:cNvPicPr>
          <p:nvPr/>
        </p:nvPicPr>
        <p:blipFill rotWithShape="1">
          <a:blip r:embed="rId4">
            <a:extLst>
              <a:ext uri="{28A0092B-C50C-407E-A947-70E740481C1C}">
                <a14:useLocalDpi xmlns:a14="http://schemas.microsoft.com/office/drawing/2010/main" val="0"/>
              </a:ext>
            </a:extLst>
          </a:blip>
          <a:srcRect l="3972" t="87190" r="78455" b="2484"/>
          <a:stretch/>
        </p:blipFill>
        <p:spPr>
          <a:xfrm>
            <a:off x="0" y="6056649"/>
            <a:ext cx="1601206" cy="750521"/>
          </a:xfrm>
          <a:prstGeom prst="rect">
            <a:avLst/>
          </a:prstGeom>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l="1" r="3626"/>
          <a:stretch/>
        </p:blipFill>
        <p:spPr>
          <a:xfrm>
            <a:off x="3549382" y="5892809"/>
            <a:ext cx="2101142" cy="981197"/>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6049" y="6159924"/>
            <a:ext cx="1833064" cy="571813"/>
          </a:xfrm>
          <a:prstGeom prst="rect">
            <a:avLst/>
          </a:prstGeom>
        </p:spPr>
      </p:pic>
      <p:pic>
        <p:nvPicPr>
          <p:cNvPr id="11" name="Picture 10"/>
          <p:cNvPicPr>
            <a:picLocks noChangeAspect="1"/>
          </p:cNvPicPr>
          <p:nvPr/>
        </p:nvPicPr>
        <p:blipFill rotWithShape="1">
          <a:blip r:embed="rId7">
            <a:extLst>
              <a:ext uri="{28A0092B-C50C-407E-A947-70E740481C1C}">
                <a14:useLocalDpi xmlns:a14="http://schemas.microsoft.com/office/drawing/2010/main" val="0"/>
              </a:ext>
            </a:extLst>
          </a:blip>
          <a:srcRect l="54911" t="21412"/>
          <a:stretch/>
        </p:blipFill>
        <p:spPr>
          <a:xfrm>
            <a:off x="9867253" y="6458328"/>
            <a:ext cx="2102289" cy="337743"/>
          </a:xfrm>
          <a:prstGeom prst="rect">
            <a:avLst/>
          </a:prstGeom>
        </p:spPr>
      </p:pic>
      <p:pic>
        <p:nvPicPr>
          <p:cNvPr id="12" name="Picture 11"/>
          <p:cNvPicPr>
            <a:picLocks noChangeAspect="1"/>
          </p:cNvPicPr>
          <p:nvPr/>
        </p:nvPicPr>
        <p:blipFill rotWithShape="1">
          <a:blip r:embed="rId7">
            <a:extLst>
              <a:ext uri="{28A0092B-C50C-407E-A947-70E740481C1C}">
                <a14:useLocalDpi xmlns:a14="http://schemas.microsoft.com/office/drawing/2010/main" val="0"/>
              </a:ext>
            </a:extLst>
          </a:blip>
          <a:srcRect r="44279" b="-5250"/>
          <a:stretch/>
        </p:blipFill>
        <p:spPr>
          <a:xfrm>
            <a:off x="9867253" y="6067263"/>
            <a:ext cx="2232249" cy="391065"/>
          </a:xfrm>
          <a:prstGeom prst="rect">
            <a:avLst/>
          </a:prstGeom>
        </p:spPr>
      </p:pic>
      <p:sp>
        <p:nvSpPr>
          <p:cNvPr id="4" name="Slide Number Placeholder 3"/>
          <p:cNvSpPr>
            <a:spLocks noGrp="1"/>
          </p:cNvSpPr>
          <p:nvPr>
            <p:ph type="sldNum" sz="quarter" idx="12"/>
          </p:nvPr>
        </p:nvSpPr>
        <p:spPr/>
        <p:txBody>
          <a:bodyPr/>
          <a:lstStyle/>
          <a:p>
            <a:fld id="{3FE3B222-6977-4FFF-89C7-24F68FA66FC4}" type="slidenum">
              <a:rPr lang="en-CA" smtClean="0"/>
              <a:t>1</a:t>
            </a:fld>
            <a:endParaRPr lang="en-CA"/>
          </a:p>
        </p:txBody>
      </p:sp>
    </p:spTree>
    <p:extLst>
      <p:ext uri="{BB962C8B-B14F-4D97-AF65-F5344CB8AC3E}">
        <p14:creationId xmlns:p14="http://schemas.microsoft.com/office/powerpoint/2010/main" val="42254030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10</a:t>
            </a:fld>
            <a:endParaRPr lang="en-CA"/>
          </a:p>
        </p:txBody>
      </p:sp>
      <p:sp>
        <p:nvSpPr>
          <p:cNvPr id="6" name="Title 1"/>
          <p:cNvSpPr>
            <a:spLocks noGrp="1"/>
          </p:cNvSpPr>
          <p:nvPr>
            <p:ph type="title"/>
          </p:nvPr>
        </p:nvSpPr>
        <p:spPr>
          <a:xfrm>
            <a:off x="311285" y="1"/>
            <a:ext cx="11880715" cy="923636"/>
          </a:xfrm>
        </p:spPr>
        <p:txBody>
          <a:bodyPr>
            <a:normAutofit/>
          </a:bodyPr>
          <a:lstStyle/>
          <a:p>
            <a:r>
              <a:rPr lang="en-CA" b="1" dirty="0" smtClean="0">
                <a:solidFill>
                  <a:srgbClr val="0000FF"/>
                </a:solidFill>
                <a:latin typeface="+mn-lt"/>
              </a:rPr>
              <a:t>3. </a:t>
            </a:r>
            <a:r>
              <a:rPr lang="en-CA" b="1" dirty="0">
                <a:solidFill>
                  <a:srgbClr val="0000FF"/>
                </a:solidFill>
                <a:latin typeface="+mn-lt"/>
              </a:rPr>
              <a:t>Digital </a:t>
            </a:r>
            <a:r>
              <a:rPr lang="en-CA" b="1" dirty="0" smtClean="0">
                <a:solidFill>
                  <a:srgbClr val="0000FF"/>
                </a:solidFill>
                <a:latin typeface="+mn-lt"/>
              </a:rPr>
              <a:t>Health Systems</a:t>
            </a:r>
            <a:endParaRPr lang="en-CA" b="1" dirty="0">
              <a:solidFill>
                <a:srgbClr val="0000FF"/>
              </a:solidFill>
              <a:latin typeface="+mn-lt"/>
            </a:endParaRPr>
          </a:p>
        </p:txBody>
      </p:sp>
      <p:sp>
        <p:nvSpPr>
          <p:cNvPr id="7" name="Content Placeholder 2"/>
          <p:cNvSpPr>
            <a:spLocks noGrp="1"/>
          </p:cNvSpPr>
          <p:nvPr>
            <p:ph idx="1"/>
          </p:nvPr>
        </p:nvSpPr>
        <p:spPr>
          <a:xfrm>
            <a:off x="311284" y="1040859"/>
            <a:ext cx="11880715" cy="5817141"/>
          </a:xfrm>
        </p:spPr>
        <p:txBody>
          <a:bodyPr>
            <a:normAutofit/>
          </a:bodyPr>
          <a:lstStyle/>
          <a:p>
            <a:pPr marL="432000" indent="-351000">
              <a:buFont typeface="+mj-lt"/>
              <a:buAutoNum type="arabicPeriod"/>
            </a:pPr>
            <a:r>
              <a:rPr lang="en-CA" dirty="0">
                <a:solidFill>
                  <a:schemeClr val="bg1">
                    <a:lumMod val="95000"/>
                  </a:schemeClr>
                </a:solidFill>
              </a:rPr>
              <a:t>Databases – dictionary, codes, mapping, quality, access, usage</a:t>
            </a:r>
          </a:p>
          <a:p>
            <a:pPr marL="432000" indent="-351000">
              <a:buFont typeface="+mj-lt"/>
              <a:buAutoNum type="arabicPeriod"/>
            </a:pPr>
            <a:r>
              <a:rPr lang="en-CA" dirty="0">
                <a:solidFill>
                  <a:schemeClr val="bg1">
                    <a:lumMod val="95000"/>
                  </a:schemeClr>
                </a:solidFill>
              </a:rPr>
              <a:t>Interfaces – input forms, searches, displays, </a:t>
            </a:r>
            <a:r>
              <a:rPr lang="en-CA" dirty="0" smtClean="0">
                <a:solidFill>
                  <a:schemeClr val="bg1">
                    <a:lumMod val="95000"/>
                  </a:schemeClr>
                </a:solidFill>
              </a:rPr>
              <a:t>help</a:t>
            </a:r>
          </a:p>
          <a:p>
            <a:pPr marL="432000" indent="-351000">
              <a:buFont typeface="+mj-lt"/>
              <a:buAutoNum type="arabicPeriod"/>
            </a:pPr>
            <a:r>
              <a:rPr lang="en-CA" dirty="0">
                <a:solidFill>
                  <a:schemeClr val="bg1">
                    <a:lumMod val="95000"/>
                  </a:schemeClr>
                </a:solidFill>
              </a:rPr>
              <a:t>Outputs – lists, reports, letters, labels, wrist bands  </a:t>
            </a:r>
          </a:p>
          <a:p>
            <a:pPr marL="432000" indent="-351000">
              <a:buFont typeface="+mj-lt"/>
              <a:buAutoNum type="arabicPeriod"/>
            </a:pPr>
            <a:r>
              <a:rPr lang="en-CA" b="1" dirty="0" smtClean="0"/>
              <a:t>Security/Privacy </a:t>
            </a:r>
            <a:r>
              <a:rPr lang="en-CA" b="1" dirty="0"/>
              <a:t>– access, masking, </a:t>
            </a:r>
            <a:r>
              <a:rPr lang="en-CA" b="1" dirty="0" smtClean="0"/>
              <a:t>help, exchange</a:t>
            </a:r>
            <a:r>
              <a:rPr lang="en-CA" b="1" dirty="0"/>
              <a:t>, </a:t>
            </a:r>
            <a:r>
              <a:rPr lang="en-CA" b="1" dirty="0" smtClean="0"/>
              <a:t>audit </a:t>
            </a:r>
            <a:endParaRPr lang="en-CA" b="1" dirty="0"/>
          </a:p>
          <a:p>
            <a:pPr marL="1008000" lvl="2" indent="-360000">
              <a:buFont typeface="+mj-lt"/>
              <a:buAutoNum type="alphaLcPeriod"/>
            </a:pPr>
            <a:r>
              <a:rPr lang="en-CA" sz="2400" dirty="0"/>
              <a:t>How to decide who can access what data when, where and how</a:t>
            </a:r>
            <a:r>
              <a:rPr lang="en-CA" sz="2400" dirty="0" smtClean="0"/>
              <a:t>? </a:t>
            </a:r>
            <a:endParaRPr lang="en-CA" sz="2400" dirty="0"/>
          </a:p>
          <a:p>
            <a:pPr marL="1008000" lvl="2" indent="-360000">
              <a:buFont typeface="+mj-lt"/>
              <a:buAutoNum type="alphaLcPeriod"/>
            </a:pPr>
            <a:r>
              <a:rPr lang="en-CA" sz="2400" dirty="0" smtClean="0"/>
              <a:t>What data should be masked, and when, where and how to mask the data?</a:t>
            </a:r>
            <a:endParaRPr lang="en-CA" sz="2400" dirty="0"/>
          </a:p>
          <a:p>
            <a:pPr marL="1008000" lvl="2" indent="-360000">
              <a:buFont typeface="+mj-lt"/>
              <a:buAutoNum type="alphaLcPeriod"/>
            </a:pPr>
            <a:r>
              <a:rPr lang="en-CA" sz="2400" dirty="0" smtClean="0"/>
              <a:t>What safeguards are needed when exchanging GSSO data between systems?</a:t>
            </a:r>
          </a:p>
          <a:p>
            <a:pPr marL="1008000" lvl="2" indent="-360000">
              <a:buFont typeface="+mj-lt"/>
              <a:buAutoNum type="alphaLcPeriod"/>
            </a:pPr>
            <a:r>
              <a:rPr lang="en-CA" sz="2400" dirty="0" smtClean="0"/>
              <a:t>What </a:t>
            </a:r>
            <a:r>
              <a:rPr lang="en-CA" sz="2400" dirty="0"/>
              <a:t>other implementation issues should be considered</a:t>
            </a:r>
            <a:r>
              <a:rPr lang="en-CA" sz="2400" dirty="0" smtClean="0"/>
              <a:t>?</a:t>
            </a:r>
          </a:p>
        </p:txBody>
      </p:sp>
    </p:spTree>
    <p:extLst>
      <p:ext uri="{BB962C8B-B14F-4D97-AF65-F5344CB8AC3E}">
        <p14:creationId xmlns:p14="http://schemas.microsoft.com/office/powerpoint/2010/main" val="620109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11</a:t>
            </a:fld>
            <a:endParaRPr lang="en-CA"/>
          </a:p>
        </p:txBody>
      </p:sp>
      <p:sp>
        <p:nvSpPr>
          <p:cNvPr id="6" name="Title 1"/>
          <p:cNvSpPr>
            <a:spLocks noGrp="1"/>
          </p:cNvSpPr>
          <p:nvPr>
            <p:ph type="title"/>
          </p:nvPr>
        </p:nvSpPr>
        <p:spPr>
          <a:xfrm>
            <a:off x="311285" y="1"/>
            <a:ext cx="11739201" cy="923636"/>
          </a:xfrm>
        </p:spPr>
        <p:txBody>
          <a:bodyPr>
            <a:normAutofit/>
          </a:bodyPr>
          <a:lstStyle/>
          <a:p>
            <a:r>
              <a:rPr lang="en-CA" b="1" dirty="0">
                <a:solidFill>
                  <a:srgbClr val="0000FF"/>
                </a:solidFill>
                <a:latin typeface="+mn-lt"/>
              </a:rPr>
              <a:t>4</a:t>
            </a:r>
            <a:r>
              <a:rPr lang="en-CA" b="1" dirty="0" smtClean="0">
                <a:solidFill>
                  <a:srgbClr val="0000FF"/>
                </a:solidFill>
                <a:latin typeface="+mn-lt"/>
              </a:rPr>
              <a:t>. Implications</a:t>
            </a:r>
            <a:endParaRPr lang="en-CA" b="1" dirty="0">
              <a:solidFill>
                <a:srgbClr val="0000FF"/>
              </a:solidFill>
              <a:latin typeface="+mn-lt"/>
            </a:endParaRPr>
          </a:p>
        </p:txBody>
      </p:sp>
      <p:sp>
        <p:nvSpPr>
          <p:cNvPr id="7" name="Content Placeholder 2"/>
          <p:cNvSpPr>
            <a:spLocks noGrp="1"/>
          </p:cNvSpPr>
          <p:nvPr>
            <p:ph idx="1"/>
          </p:nvPr>
        </p:nvSpPr>
        <p:spPr>
          <a:xfrm>
            <a:off x="311285" y="1040859"/>
            <a:ext cx="11449456" cy="5817141"/>
          </a:xfrm>
          <a:ln>
            <a:noFill/>
          </a:ln>
        </p:spPr>
        <p:txBody>
          <a:bodyPr>
            <a:normAutofit/>
          </a:bodyPr>
          <a:lstStyle/>
          <a:p>
            <a:pPr marL="432000" indent="-351000">
              <a:buFont typeface="+mj-lt"/>
              <a:buAutoNum type="arabicPeriod"/>
            </a:pPr>
            <a:r>
              <a:rPr lang="en-CA" dirty="0" smtClean="0"/>
              <a:t>Databases – dictionary</a:t>
            </a:r>
            <a:r>
              <a:rPr lang="en-CA" dirty="0"/>
              <a:t>, </a:t>
            </a:r>
            <a:r>
              <a:rPr lang="en-CA" dirty="0" smtClean="0"/>
              <a:t>codes, mapping</a:t>
            </a:r>
            <a:r>
              <a:rPr lang="en-CA" dirty="0"/>
              <a:t>, quality, </a:t>
            </a:r>
            <a:r>
              <a:rPr lang="en-CA" dirty="0" smtClean="0"/>
              <a:t>access, usage</a:t>
            </a:r>
          </a:p>
          <a:p>
            <a:pPr marL="432000" indent="-351000">
              <a:buFont typeface="+mj-lt"/>
              <a:buAutoNum type="arabicPeriod"/>
            </a:pPr>
            <a:r>
              <a:rPr lang="en-CA" dirty="0" smtClean="0"/>
              <a:t>Interfaces – input forms, searches, displays, help  </a:t>
            </a:r>
          </a:p>
          <a:p>
            <a:pPr marL="432000" indent="-351000">
              <a:buFont typeface="+mj-lt"/>
              <a:buAutoNum type="arabicPeriod"/>
            </a:pPr>
            <a:r>
              <a:rPr lang="en-CA" dirty="0" smtClean="0"/>
              <a:t>Outputs – lists, reports, letters, labels, wrist bands  </a:t>
            </a:r>
          </a:p>
          <a:p>
            <a:pPr marL="432000" indent="-351000">
              <a:buFont typeface="+mj-lt"/>
              <a:buAutoNum type="arabicPeriod"/>
            </a:pPr>
            <a:r>
              <a:rPr lang="en-CA" dirty="0" smtClean="0"/>
              <a:t>Security/Privacy – access, masking, help, audit  </a:t>
            </a:r>
          </a:p>
          <a:p>
            <a:pPr marL="432000" indent="-351000">
              <a:buFont typeface="+mj-lt"/>
              <a:buAutoNum type="arabicPeriod"/>
            </a:pPr>
            <a:r>
              <a:rPr lang="en-CA" dirty="0" smtClean="0">
                <a:solidFill>
                  <a:schemeClr val="bg1">
                    <a:lumMod val="85000"/>
                  </a:schemeClr>
                </a:solidFill>
              </a:rPr>
              <a:t>Decision support</a:t>
            </a:r>
          </a:p>
          <a:p>
            <a:pPr marL="432000" indent="-351000">
              <a:buFont typeface="+mj-lt"/>
              <a:buAutoNum type="arabicPeriod"/>
            </a:pPr>
            <a:r>
              <a:rPr lang="en-CA" dirty="0" smtClean="0">
                <a:solidFill>
                  <a:schemeClr val="bg1">
                    <a:lumMod val="85000"/>
                  </a:schemeClr>
                </a:solidFill>
              </a:rPr>
              <a:t>Analytics</a:t>
            </a:r>
          </a:p>
          <a:p>
            <a:pPr marL="432000" indent="-351000">
              <a:buFont typeface="+mj-lt"/>
              <a:buAutoNum type="arabicPeriod"/>
            </a:pPr>
            <a:r>
              <a:rPr lang="en-CA" dirty="0" smtClean="0">
                <a:solidFill>
                  <a:schemeClr val="bg1">
                    <a:lumMod val="85000"/>
                  </a:schemeClr>
                </a:solidFill>
              </a:rPr>
              <a:t>IT support</a:t>
            </a:r>
          </a:p>
          <a:p>
            <a:pPr marL="81000" indent="0">
              <a:buNone/>
            </a:pPr>
            <a:endParaRPr lang="en-CA" sz="1200" dirty="0" smtClean="0"/>
          </a:p>
          <a:p>
            <a:pPr marL="81000" indent="0">
              <a:buNone/>
            </a:pPr>
            <a:endParaRPr lang="en-CA" sz="1200" dirty="0"/>
          </a:p>
          <a:p>
            <a:pPr marL="81000" indent="0">
              <a:buNone/>
            </a:pPr>
            <a:r>
              <a:rPr lang="en-CA" b="1" i="1" dirty="0" smtClean="0">
                <a:solidFill>
                  <a:srgbClr val="0000FF"/>
                </a:solidFill>
              </a:rPr>
              <a:t>What are the implications for </a:t>
            </a:r>
            <a:r>
              <a:rPr lang="en-CA" b="1" i="1" u="sng" dirty="0" smtClean="0">
                <a:solidFill>
                  <a:srgbClr val="0000FF"/>
                </a:solidFill>
              </a:rPr>
              <a:t>YOUR</a:t>
            </a:r>
            <a:r>
              <a:rPr lang="en-CA" b="1" i="1" dirty="0" smtClean="0">
                <a:solidFill>
                  <a:srgbClr val="0000FF"/>
                </a:solidFill>
              </a:rPr>
              <a:t> organization wishing to implement GSSO in your digital health systems?</a:t>
            </a:r>
            <a:endParaRPr lang="en-CA" b="1" i="1" dirty="0">
              <a:solidFill>
                <a:srgbClr val="0000FF"/>
              </a:solidFill>
            </a:endParaRPr>
          </a:p>
          <a:p>
            <a:pPr marL="432000" indent="-351000">
              <a:buFont typeface="+mj-lt"/>
              <a:buAutoNum type="arabicPeriod"/>
            </a:pPr>
            <a:endParaRPr lang="en-CA" dirty="0" smtClean="0"/>
          </a:p>
        </p:txBody>
      </p:sp>
    </p:spTree>
    <p:extLst>
      <p:ext uri="{BB962C8B-B14F-4D97-AF65-F5344CB8AC3E}">
        <p14:creationId xmlns:p14="http://schemas.microsoft.com/office/powerpoint/2010/main" val="261874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rgbClr val="0000FF"/>
                </a:solidFill>
                <a:latin typeface="+mn-lt"/>
              </a:rPr>
              <a:t>Agenda</a:t>
            </a:r>
            <a:endParaRPr lang="en-CA" b="1" dirty="0">
              <a:solidFill>
                <a:srgbClr val="0000FF"/>
              </a:solidFill>
              <a:latin typeface="+mn-lt"/>
            </a:endParaRPr>
          </a:p>
        </p:txBody>
      </p:sp>
      <p:sp>
        <p:nvSpPr>
          <p:cNvPr id="3" name="Content Placeholder 2"/>
          <p:cNvSpPr>
            <a:spLocks noGrp="1"/>
          </p:cNvSpPr>
          <p:nvPr>
            <p:ph idx="1"/>
          </p:nvPr>
        </p:nvSpPr>
        <p:spPr>
          <a:xfrm>
            <a:off x="838199" y="1825625"/>
            <a:ext cx="11005457" cy="4351338"/>
          </a:xfrm>
        </p:spPr>
        <p:txBody>
          <a:bodyPr>
            <a:normAutofit/>
          </a:bodyPr>
          <a:lstStyle/>
          <a:p>
            <a:pPr marL="514350" indent="-514350">
              <a:buFont typeface="+mj-lt"/>
              <a:buAutoNum type="arabicPeriod"/>
            </a:pPr>
            <a:r>
              <a:rPr lang="en-CA" sz="3600" dirty="0" smtClean="0">
                <a:solidFill>
                  <a:schemeClr val="bg1">
                    <a:lumMod val="85000"/>
                  </a:schemeClr>
                </a:solidFill>
              </a:rPr>
              <a:t>Meeting Schedule</a:t>
            </a:r>
          </a:p>
          <a:p>
            <a:pPr marL="514350" indent="-514350">
              <a:buFont typeface="+mj-lt"/>
              <a:buAutoNum type="arabicPeriod"/>
            </a:pPr>
            <a:r>
              <a:rPr lang="en-CA" sz="3600" dirty="0" smtClean="0">
                <a:solidFill>
                  <a:schemeClr val="bg1">
                    <a:lumMod val="85000"/>
                  </a:schemeClr>
                </a:solidFill>
              </a:rPr>
              <a:t>GSSO Action Plan</a:t>
            </a:r>
            <a:endParaRPr lang="en-CA" sz="3600" dirty="0">
              <a:solidFill>
                <a:schemeClr val="bg1">
                  <a:lumMod val="85000"/>
                </a:schemeClr>
              </a:solidFill>
            </a:endParaRPr>
          </a:p>
          <a:p>
            <a:pPr marL="514350" indent="-514350">
              <a:buFont typeface="+mj-lt"/>
              <a:buAutoNum type="arabicPeriod"/>
            </a:pPr>
            <a:r>
              <a:rPr lang="en-CA" sz="3600" dirty="0" smtClean="0">
                <a:solidFill>
                  <a:schemeClr val="bg1">
                    <a:lumMod val="85000"/>
                  </a:schemeClr>
                </a:solidFill>
              </a:rPr>
              <a:t>Digital Health Systems</a:t>
            </a:r>
          </a:p>
          <a:p>
            <a:pPr marL="514350" indent="-514350">
              <a:buFont typeface="+mj-lt"/>
              <a:buAutoNum type="arabicPeriod"/>
            </a:pPr>
            <a:r>
              <a:rPr lang="en-CA" sz="3600" dirty="0" smtClean="0">
                <a:solidFill>
                  <a:schemeClr val="bg1">
                    <a:lumMod val="85000"/>
                  </a:schemeClr>
                </a:solidFill>
              </a:rPr>
              <a:t>Implications</a:t>
            </a:r>
          </a:p>
          <a:p>
            <a:pPr marL="514350" indent="-514350">
              <a:buFont typeface="+mj-lt"/>
              <a:buAutoNum type="arabicPeriod"/>
            </a:pPr>
            <a:r>
              <a:rPr lang="en-CA" sz="3600" dirty="0" smtClean="0"/>
              <a:t>Next Steps</a:t>
            </a:r>
            <a:endParaRPr lang="en-CA" sz="3600" dirty="0"/>
          </a:p>
          <a:p>
            <a:endParaRPr lang="en-CA" sz="3600" dirty="0"/>
          </a:p>
        </p:txBody>
      </p:sp>
      <p:sp>
        <p:nvSpPr>
          <p:cNvPr id="4" name="Slide Number Placeholder 3"/>
          <p:cNvSpPr>
            <a:spLocks noGrp="1"/>
          </p:cNvSpPr>
          <p:nvPr>
            <p:ph type="sldNum" sz="quarter" idx="12"/>
          </p:nvPr>
        </p:nvSpPr>
        <p:spPr/>
        <p:txBody>
          <a:bodyPr/>
          <a:lstStyle/>
          <a:p>
            <a:fld id="{3FE3B222-6977-4FFF-89C7-24F68FA66FC4}" type="slidenum">
              <a:rPr lang="en-CA" smtClean="0"/>
              <a:t>12</a:t>
            </a:fld>
            <a:endParaRPr lang="en-CA"/>
          </a:p>
        </p:txBody>
      </p:sp>
    </p:spTree>
    <p:extLst>
      <p:ext uri="{BB962C8B-B14F-4D97-AF65-F5344CB8AC3E}">
        <p14:creationId xmlns:p14="http://schemas.microsoft.com/office/powerpoint/2010/main" val="37758313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286" y="1"/>
            <a:ext cx="10809514" cy="923636"/>
          </a:xfrm>
        </p:spPr>
        <p:txBody>
          <a:bodyPr/>
          <a:lstStyle/>
          <a:p>
            <a:r>
              <a:rPr lang="en-CA" b="1" dirty="0">
                <a:solidFill>
                  <a:srgbClr val="0000FF"/>
                </a:solidFill>
                <a:latin typeface="+mn-lt"/>
              </a:rPr>
              <a:t>4</a:t>
            </a:r>
            <a:r>
              <a:rPr lang="en-CA" b="1" dirty="0" smtClean="0">
                <a:solidFill>
                  <a:srgbClr val="0000FF"/>
                </a:solidFill>
                <a:latin typeface="+mn-lt"/>
              </a:rPr>
              <a:t>. Next Steps</a:t>
            </a:r>
            <a:endParaRPr lang="en-CA" b="1" dirty="0">
              <a:solidFill>
                <a:srgbClr val="0000FF"/>
              </a:solidFill>
              <a:latin typeface="+mn-lt"/>
            </a:endParaRPr>
          </a:p>
        </p:txBody>
      </p:sp>
      <p:pic>
        <p:nvPicPr>
          <p:cNvPr id="4" name="Picture 3"/>
          <p:cNvPicPr>
            <a:picLocks noChangeAspect="1"/>
          </p:cNvPicPr>
          <p:nvPr/>
        </p:nvPicPr>
        <p:blipFill>
          <a:blip r:embed="rId3"/>
          <a:stretch>
            <a:fillRect/>
          </a:stretch>
        </p:blipFill>
        <p:spPr>
          <a:xfrm>
            <a:off x="544286" y="1144637"/>
            <a:ext cx="10341533" cy="5400000"/>
          </a:xfrm>
          <a:prstGeom prst="rect">
            <a:avLst/>
          </a:prstGeom>
        </p:spPr>
      </p:pic>
      <p:pic>
        <p:nvPicPr>
          <p:cNvPr id="5" name="Picture 4"/>
          <p:cNvPicPr>
            <a:picLocks noChangeAspect="1"/>
          </p:cNvPicPr>
          <p:nvPr/>
        </p:nvPicPr>
        <p:blipFill>
          <a:blip r:embed="rId4"/>
          <a:stretch>
            <a:fillRect/>
          </a:stretch>
        </p:blipFill>
        <p:spPr>
          <a:xfrm>
            <a:off x="5660959" y="2279081"/>
            <a:ext cx="5876190" cy="2447619"/>
          </a:xfrm>
          <a:prstGeom prst="rect">
            <a:avLst/>
          </a:prstGeom>
        </p:spPr>
      </p:pic>
      <p:sp>
        <p:nvSpPr>
          <p:cNvPr id="6" name="TextBox 5"/>
          <p:cNvSpPr txBox="1"/>
          <p:nvPr/>
        </p:nvSpPr>
        <p:spPr>
          <a:xfrm>
            <a:off x="5779394" y="1688749"/>
            <a:ext cx="3500582" cy="369332"/>
          </a:xfrm>
          <a:prstGeom prst="rect">
            <a:avLst/>
          </a:prstGeom>
          <a:noFill/>
        </p:spPr>
        <p:txBody>
          <a:bodyPr wrap="square" rtlCol="0">
            <a:spAutoFit/>
          </a:bodyPr>
          <a:lstStyle/>
          <a:p>
            <a:r>
              <a:rPr lang="en-CA" i="1" dirty="0" smtClean="0">
                <a:solidFill>
                  <a:srgbClr val="0000FF"/>
                </a:solidFill>
                <a:latin typeface="Georgia" panose="02040502050405020303" pitchFamily="18" charset="0"/>
                <a:cs typeface="Arial" panose="020B0604020202020204" pitchFamily="34" charset="0"/>
              </a:rPr>
              <a:t>Fourth Tuesdays of the Month</a:t>
            </a:r>
            <a:endParaRPr lang="en-CA" i="1" dirty="0">
              <a:solidFill>
                <a:srgbClr val="0000FF"/>
              </a:solidFill>
              <a:latin typeface="Georgia" panose="02040502050405020303" pitchFamily="18" charset="0"/>
              <a:cs typeface="Arial" panose="020B0604020202020204" pitchFamily="34" charset="0"/>
            </a:endParaRPr>
          </a:p>
        </p:txBody>
      </p:sp>
      <p:sp>
        <p:nvSpPr>
          <p:cNvPr id="7" name="TextBox 6"/>
          <p:cNvSpPr txBox="1"/>
          <p:nvPr/>
        </p:nvSpPr>
        <p:spPr>
          <a:xfrm>
            <a:off x="647593" y="1688749"/>
            <a:ext cx="3500582" cy="369332"/>
          </a:xfrm>
          <a:prstGeom prst="rect">
            <a:avLst/>
          </a:prstGeom>
          <a:solidFill>
            <a:schemeClr val="bg1"/>
          </a:solidFill>
        </p:spPr>
        <p:txBody>
          <a:bodyPr wrap="square" rtlCol="0">
            <a:spAutoFit/>
          </a:bodyPr>
          <a:lstStyle/>
          <a:p>
            <a:r>
              <a:rPr lang="en-CA" i="1" dirty="0" smtClean="0">
                <a:solidFill>
                  <a:srgbClr val="0000FF"/>
                </a:solidFill>
                <a:latin typeface="Georgia" panose="02040502050405020303" pitchFamily="18" charset="0"/>
                <a:cs typeface="Arial" panose="020B0604020202020204" pitchFamily="34" charset="0"/>
              </a:rPr>
              <a:t>Second Tuesdays of the Month</a:t>
            </a:r>
            <a:endParaRPr lang="en-CA" i="1" dirty="0">
              <a:solidFill>
                <a:srgbClr val="0000FF"/>
              </a:solidFill>
              <a:latin typeface="Georgia" panose="02040502050405020303" pitchFamily="18"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3FE3B222-6977-4FFF-89C7-24F68FA66FC4}" type="slidenum">
              <a:rPr lang="en-CA" smtClean="0"/>
              <a:t>13</a:t>
            </a:fld>
            <a:endParaRPr lang="en-CA"/>
          </a:p>
        </p:txBody>
      </p:sp>
      <p:sp>
        <p:nvSpPr>
          <p:cNvPr id="8" name="TextBox 7"/>
          <p:cNvSpPr txBox="1"/>
          <p:nvPr/>
        </p:nvSpPr>
        <p:spPr>
          <a:xfrm>
            <a:off x="5779394" y="4578368"/>
            <a:ext cx="5757755" cy="369332"/>
          </a:xfrm>
          <a:prstGeom prst="rect">
            <a:avLst/>
          </a:prstGeom>
          <a:noFill/>
        </p:spPr>
        <p:txBody>
          <a:bodyPr wrap="square" rtlCol="0">
            <a:spAutoFit/>
          </a:bodyPr>
          <a:lstStyle/>
          <a:p>
            <a:r>
              <a:rPr lang="en-CA" b="1" dirty="0" smtClean="0">
                <a:latin typeface="Georgia" panose="02040502050405020303" pitchFamily="18" charset="0"/>
                <a:cs typeface="Arial" panose="020B0604020202020204" pitchFamily="34" charset="0"/>
              </a:rPr>
              <a:t>GSSO Practice/Research </a:t>
            </a:r>
            <a:r>
              <a:rPr lang="en-CA" b="1" dirty="0">
                <a:latin typeface="Georgia" panose="02040502050405020303" pitchFamily="18" charset="0"/>
                <a:cs typeface="Arial" panose="020B0604020202020204" pitchFamily="34" charset="0"/>
              </a:rPr>
              <a:t>Presentations</a:t>
            </a:r>
          </a:p>
        </p:txBody>
      </p:sp>
      <p:sp>
        <p:nvSpPr>
          <p:cNvPr id="9" name="TextBox 8"/>
          <p:cNvSpPr txBox="1"/>
          <p:nvPr/>
        </p:nvSpPr>
        <p:spPr>
          <a:xfrm>
            <a:off x="6143625" y="4909848"/>
            <a:ext cx="5657850" cy="1200329"/>
          </a:xfrm>
          <a:prstGeom prst="rect">
            <a:avLst/>
          </a:prstGeom>
          <a:noFill/>
        </p:spPr>
        <p:txBody>
          <a:bodyPr wrap="square" rtlCol="0">
            <a:spAutoFit/>
          </a:bodyPr>
          <a:lstStyle/>
          <a:p>
            <a:r>
              <a:rPr lang="en-CA" b="1" dirty="0" smtClean="0">
                <a:latin typeface="Times New Roman" panose="02020603050405020304" pitchFamily="18" charset="0"/>
                <a:cs typeface="Times New Roman" panose="02020603050405020304" pitchFamily="18" charset="0"/>
                <a:sym typeface="Helvetica Neue Light"/>
              </a:rPr>
              <a:t>July 27 </a:t>
            </a:r>
            <a:r>
              <a:rPr lang="en-CA" dirty="0" smtClean="0">
                <a:latin typeface="Times New Roman" panose="02020603050405020304" pitchFamily="18" charset="0"/>
                <a:cs typeface="Times New Roman" panose="02020603050405020304" pitchFamily="18" charset="0"/>
                <a:sym typeface="Helvetica Neue Light"/>
              </a:rPr>
              <a:t>- </a:t>
            </a:r>
            <a:r>
              <a:rPr lang="en-CA" dirty="0" smtClean="0">
                <a:solidFill>
                  <a:srgbClr val="0000FF"/>
                </a:solidFill>
                <a:latin typeface="Times New Roman" panose="02020603050405020304" pitchFamily="18" charset="0"/>
                <a:cs typeface="Times New Roman" panose="02020603050405020304" pitchFamily="18" charset="0"/>
                <a:sym typeface="Helvetica Neue Light"/>
              </a:rPr>
              <a:t>Marian </a:t>
            </a:r>
            <a:r>
              <a:rPr lang="en-CA" dirty="0" err="1">
                <a:solidFill>
                  <a:srgbClr val="0000FF"/>
                </a:solidFill>
                <a:latin typeface="Times New Roman" panose="02020603050405020304" pitchFamily="18" charset="0"/>
                <a:cs typeface="Times New Roman" panose="02020603050405020304" pitchFamily="18" charset="0"/>
                <a:sym typeface="Helvetica Neue Light"/>
              </a:rPr>
              <a:t>Luctkar-Flude</a:t>
            </a:r>
            <a:r>
              <a:rPr lang="en-CA" dirty="0">
                <a:solidFill>
                  <a:srgbClr val="0000FF"/>
                </a:solidFill>
                <a:latin typeface="Times New Roman" panose="02020603050405020304" pitchFamily="18" charset="0"/>
                <a:cs typeface="Times New Roman" panose="02020603050405020304" pitchFamily="18" charset="0"/>
                <a:sym typeface="Helvetica Neue Light"/>
              </a:rPr>
              <a:t>, Queen’s University School of Nursing and Erin Ziegler, Ryerson </a:t>
            </a:r>
            <a:r>
              <a:rPr lang="en-CA" dirty="0" smtClean="0">
                <a:solidFill>
                  <a:srgbClr val="0000FF"/>
                </a:solidFill>
                <a:latin typeface="Times New Roman" panose="02020603050405020304" pitchFamily="18" charset="0"/>
                <a:cs typeface="Times New Roman" panose="02020603050405020304" pitchFamily="18" charset="0"/>
                <a:sym typeface="Helvetica Neue Light"/>
              </a:rPr>
              <a:t>University: </a:t>
            </a:r>
            <a:r>
              <a:rPr lang="en-CA" dirty="0">
                <a:latin typeface="Times New Roman" panose="02020603050405020304" pitchFamily="18" charset="0"/>
                <a:cs typeface="Times New Roman" panose="02020603050405020304" pitchFamily="18" charset="0"/>
                <a:sym typeface="Helvetica Neue Light"/>
              </a:rPr>
              <a:t>Developing a Sexual Orientation and Gender Identity Nursing Education Toolkit</a:t>
            </a:r>
          </a:p>
        </p:txBody>
      </p:sp>
      <p:sp>
        <p:nvSpPr>
          <p:cNvPr id="10" name="Rectangle 9"/>
          <p:cNvSpPr/>
          <p:nvPr/>
        </p:nvSpPr>
        <p:spPr>
          <a:xfrm>
            <a:off x="6043448" y="3112832"/>
            <a:ext cx="3236528" cy="2880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ectangle 10"/>
          <p:cNvSpPr/>
          <p:nvPr/>
        </p:nvSpPr>
        <p:spPr>
          <a:xfrm>
            <a:off x="964563" y="3982146"/>
            <a:ext cx="1692000" cy="2520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Rectangle 11"/>
          <p:cNvSpPr/>
          <p:nvPr/>
        </p:nvSpPr>
        <p:spPr>
          <a:xfrm>
            <a:off x="6043448" y="4920252"/>
            <a:ext cx="5757756" cy="116189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Rectangle 12"/>
          <p:cNvSpPr/>
          <p:nvPr/>
        </p:nvSpPr>
        <p:spPr>
          <a:xfrm>
            <a:off x="2241431" y="3619617"/>
            <a:ext cx="312906" cy="400110"/>
          </a:xfrm>
          <a:prstGeom prst="rect">
            <a:avLst/>
          </a:prstGeom>
        </p:spPr>
        <p:txBody>
          <a:bodyPr wrap="none">
            <a:spAutoFit/>
          </a:bodyPr>
          <a:lstStyle/>
          <a:p>
            <a:r>
              <a:rPr lang="en-CA" sz="2000" b="1" dirty="0">
                <a:solidFill>
                  <a:srgbClr val="FF0000"/>
                </a:solidFill>
                <a:latin typeface="Calibri" panose="020F0502020204030204" pitchFamily="34" charset="0"/>
                <a:ea typeface="Calibri" panose="020F0502020204030204" pitchFamily="34" charset="0"/>
              </a:rPr>
              <a:t>√</a:t>
            </a:r>
            <a:endParaRPr lang="en-CA" sz="2000" b="1" dirty="0">
              <a:solidFill>
                <a:srgbClr val="FF0000"/>
              </a:solidFill>
            </a:endParaRPr>
          </a:p>
        </p:txBody>
      </p:sp>
      <p:sp>
        <p:nvSpPr>
          <p:cNvPr id="14" name="Rectangle 13"/>
          <p:cNvSpPr/>
          <p:nvPr/>
        </p:nvSpPr>
        <p:spPr>
          <a:xfrm>
            <a:off x="6043448" y="3413484"/>
            <a:ext cx="3616118" cy="27940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184082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b="5904"/>
          <a:stretch/>
        </p:blipFill>
        <p:spPr>
          <a:xfrm>
            <a:off x="1189895" y="1025809"/>
            <a:ext cx="9690118" cy="4680651"/>
          </a:xfrm>
          <a:prstGeom prst="rect">
            <a:avLst/>
          </a:prstGeom>
        </p:spPr>
      </p:pic>
    </p:spTree>
    <p:extLst>
      <p:ext uri="{BB962C8B-B14F-4D97-AF65-F5344CB8AC3E}">
        <p14:creationId xmlns:p14="http://schemas.microsoft.com/office/powerpoint/2010/main" val="3540565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1" y="838442"/>
            <a:ext cx="10450286" cy="5016758"/>
          </a:xfrm>
          <a:prstGeom prst="rect">
            <a:avLst/>
          </a:prstGeom>
        </p:spPr>
        <p:txBody>
          <a:bodyPr wrap="square">
            <a:spAutoFit/>
          </a:bodyPr>
          <a:lstStyle/>
          <a:p>
            <a:r>
              <a:rPr lang="en-CA" sz="3200" dirty="0" smtClean="0"/>
              <a:t>… acknowledge with respect the </a:t>
            </a:r>
            <a:r>
              <a:rPr lang="en-CA" sz="3200" dirty="0" err="1" smtClean="0"/>
              <a:t>Lekwungen</a:t>
            </a:r>
            <a:r>
              <a:rPr lang="en-CA" sz="3200" dirty="0" smtClean="0"/>
              <a:t>-speaking peoples on whose traditional territories the University of Victoria stands; the </a:t>
            </a:r>
            <a:r>
              <a:rPr lang="en-CA" sz="3200" dirty="0" err="1" smtClean="0"/>
              <a:t>Songhees</a:t>
            </a:r>
            <a:r>
              <a:rPr lang="en-CA" sz="3200" dirty="0" smtClean="0"/>
              <a:t>, Esquimalt and the W_SÁNEC (“</a:t>
            </a:r>
            <a:r>
              <a:rPr lang="en-CA" sz="3200" dirty="0" err="1" smtClean="0"/>
              <a:t>w’Saanich</a:t>
            </a:r>
            <a:r>
              <a:rPr lang="en-CA" sz="3200" dirty="0" smtClean="0"/>
              <a:t>”) peoples, whose historical relationship with the land continues to this day </a:t>
            </a:r>
          </a:p>
          <a:p>
            <a:endParaRPr lang="en-CA" sz="3200" dirty="0" smtClean="0"/>
          </a:p>
          <a:p>
            <a:r>
              <a:rPr lang="en-CA" sz="3200" dirty="0" smtClean="0"/>
              <a:t>… each of you will join me and acknowledge the privilege we have of coming together in the spirit of respectful dialogue from the traditional territories of indigenous peoples from across this land known as Canada</a:t>
            </a:r>
            <a:endParaRPr lang="en-CA" sz="3200" dirty="0"/>
          </a:p>
        </p:txBody>
      </p:sp>
      <p:sp>
        <p:nvSpPr>
          <p:cNvPr id="3" name="Slide Number Placeholder 2"/>
          <p:cNvSpPr>
            <a:spLocks noGrp="1"/>
          </p:cNvSpPr>
          <p:nvPr>
            <p:ph type="sldNum" sz="quarter" idx="12"/>
          </p:nvPr>
        </p:nvSpPr>
        <p:spPr/>
        <p:txBody>
          <a:bodyPr/>
          <a:lstStyle/>
          <a:p>
            <a:fld id="{3FE3B222-6977-4FFF-89C7-24F68FA66FC4}" type="slidenum">
              <a:rPr lang="en-CA" smtClean="0"/>
              <a:t>2</a:t>
            </a:fld>
            <a:endParaRPr lang="en-CA"/>
          </a:p>
        </p:txBody>
      </p:sp>
    </p:spTree>
    <p:extLst>
      <p:ext uri="{BB962C8B-B14F-4D97-AF65-F5344CB8AC3E}">
        <p14:creationId xmlns:p14="http://schemas.microsoft.com/office/powerpoint/2010/main" val="376453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rgbClr val="0000FF"/>
                </a:solidFill>
                <a:latin typeface="+mn-lt"/>
              </a:rPr>
              <a:t>Agenda</a:t>
            </a:r>
            <a:endParaRPr lang="en-CA" b="1" dirty="0">
              <a:solidFill>
                <a:srgbClr val="0000FF"/>
              </a:solidFill>
              <a:latin typeface="+mn-lt"/>
            </a:endParaRPr>
          </a:p>
        </p:txBody>
      </p:sp>
      <p:sp>
        <p:nvSpPr>
          <p:cNvPr id="3" name="Content Placeholder 2"/>
          <p:cNvSpPr>
            <a:spLocks noGrp="1"/>
          </p:cNvSpPr>
          <p:nvPr>
            <p:ph idx="1"/>
          </p:nvPr>
        </p:nvSpPr>
        <p:spPr>
          <a:xfrm>
            <a:off x="838199" y="1825625"/>
            <a:ext cx="11005457" cy="4351338"/>
          </a:xfrm>
        </p:spPr>
        <p:txBody>
          <a:bodyPr>
            <a:normAutofit/>
          </a:bodyPr>
          <a:lstStyle/>
          <a:p>
            <a:pPr marL="514350" indent="-514350">
              <a:buFont typeface="+mj-lt"/>
              <a:buAutoNum type="arabicPeriod"/>
            </a:pPr>
            <a:r>
              <a:rPr lang="en-CA" sz="3600" dirty="0" smtClean="0"/>
              <a:t>Meeting Schedule</a:t>
            </a:r>
          </a:p>
          <a:p>
            <a:pPr marL="514350" indent="-514350">
              <a:buFont typeface="+mj-lt"/>
              <a:buAutoNum type="arabicPeriod"/>
            </a:pPr>
            <a:r>
              <a:rPr lang="en-CA" sz="3600" dirty="0" smtClean="0"/>
              <a:t>GSSO Action Plan</a:t>
            </a:r>
            <a:endParaRPr lang="en-CA" sz="3600" dirty="0"/>
          </a:p>
          <a:p>
            <a:pPr marL="514350" indent="-514350">
              <a:buFont typeface="+mj-lt"/>
              <a:buAutoNum type="arabicPeriod"/>
            </a:pPr>
            <a:r>
              <a:rPr lang="en-CA" sz="3600" dirty="0" smtClean="0"/>
              <a:t>Digital Health Systems</a:t>
            </a:r>
          </a:p>
          <a:p>
            <a:pPr marL="514350" indent="-514350">
              <a:buFont typeface="+mj-lt"/>
              <a:buAutoNum type="arabicPeriod"/>
            </a:pPr>
            <a:r>
              <a:rPr lang="en-CA" sz="3600" dirty="0" smtClean="0"/>
              <a:t>Implications</a:t>
            </a:r>
          </a:p>
          <a:p>
            <a:pPr marL="514350" indent="-514350">
              <a:buFont typeface="+mj-lt"/>
              <a:buAutoNum type="arabicPeriod"/>
            </a:pPr>
            <a:r>
              <a:rPr lang="en-CA" sz="3600" dirty="0" smtClean="0"/>
              <a:t>Next Steps</a:t>
            </a:r>
            <a:endParaRPr lang="en-CA" sz="3600" dirty="0"/>
          </a:p>
          <a:p>
            <a:endParaRPr lang="en-CA" sz="3600" dirty="0"/>
          </a:p>
        </p:txBody>
      </p:sp>
      <p:sp>
        <p:nvSpPr>
          <p:cNvPr id="4" name="Slide Number Placeholder 3"/>
          <p:cNvSpPr>
            <a:spLocks noGrp="1"/>
          </p:cNvSpPr>
          <p:nvPr>
            <p:ph type="sldNum" sz="quarter" idx="12"/>
          </p:nvPr>
        </p:nvSpPr>
        <p:spPr/>
        <p:txBody>
          <a:bodyPr/>
          <a:lstStyle/>
          <a:p>
            <a:fld id="{3FE3B222-6977-4FFF-89C7-24F68FA66FC4}" type="slidenum">
              <a:rPr lang="en-CA" smtClean="0"/>
              <a:t>3</a:t>
            </a:fld>
            <a:endParaRPr lang="en-CA"/>
          </a:p>
        </p:txBody>
      </p:sp>
    </p:spTree>
    <p:extLst>
      <p:ext uri="{BB962C8B-B14F-4D97-AF65-F5344CB8AC3E}">
        <p14:creationId xmlns:p14="http://schemas.microsoft.com/office/powerpoint/2010/main" val="3132496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286" y="1"/>
            <a:ext cx="10809514" cy="923636"/>
          </a:xfrm>
        </p:spPr>
        <p:txBody>
          <a:bodyPr/>
          <a:lstStyle/>
          <a:p>
            <a:r>
              <a:rPr lang="en-CA" b="1" dirty="0" smtClean="0">
                <a:solidFill>
                  <a:srgbClr val="0000FF"/>
                </a:solidFill>
                <a:latin typeface="+mn-lt"/>
              </a:rPr>
              <a:t>1. Meeting Schedule</a:t>
            </a:r>
            <a:endParaRPr lang="en-CA" b="1" dirty="0">
              <a:solidFill>
                <a:srgbClr val="0000FF"/>
              </a:solidFill>
              <a:latin typeface="+mn-lt"/>
            </a:endParaRPr>
          </a:p>
        </p:txBody>
      </p:sp>
      <p:pic>
        <p:nvPicPr>
          <p:cNvPr id="4" name="Picture 3"/>
          <p:cNvPicPr>
            <a:picLocks noChangeAspect="1"/>
          </p:cNvPicPr>
          <p:nvPr/>
        </p:nvPicPr>
        <p:blipFill>
          <a:blip r:embed="rId3"/>
          <a:stretch>
            <a:fillRect/>
          </a:stretch>
        </p:blipFill>
        <p:spPr>
          <a:xfrm>
            <a:off x="544286" y="1144637"/>
            <a:ext cx="10341533" cy="5400000"/>
          </a:xfrm>
          <a:prstGeom prst="rect">
            <a:avLst/>
          </a:prstGeom>
        </p:spPr>
      </p:pic>
      <p:pic>
        <p:nvPicPr>
          <p:cNvPr id="5" name="Picture 4"/>
          <p:cNvPicPr>
            <a:picLocks noChangeAspect="1"/>
          </p:cNvPicPr>
          <p:nvPr/>
        </p:nvPicPr>
        <p:blipFill>
          <a:blip r:embed="rId4"/>
          <a:stretch>
            <a:fillRect/>
          </a:stretch>
        </p:blipFill>
        <p:spPr>
          <a:xfrm>
            <a:off x="5660959" y="2279081"/>
            <a:ext cx="5876190" cy="2447619"/>
          </a:xfrm>
          <a:prstGeom prst="rect">
            <a:avLst/>
          </a:prstGeom>
        </p:spPr>
      </p:pic>
      <p:sp>
        <p:nvSpPr>
          <p:cNvPr id="6" name="TextBox 5"/>
          <p:cNvSpPr txBox="1"/>
          <p:nvPr/>
        </p:nvSpPr>
        <p:spPr>
          <a:xfrm>
            <a:off x="5779394" y="1688749"/>
            <a:ext cx="3500582" cy="369332"/>
          </a:xfrm>
          <a:prstGeom prst="rect">
            <a:avLst/>
          </a:prstGeom>
          <a:noFill/>
        </p:spPr>
        <p:txBody>
          <a:bodyPr wrap="square" rtlCol="0">
            <a:spAutoFit/>
          </a:bodyPr>
          <a:lstStyle/>
          <a:p>
            <a:r>
              <a:rPr lang="en-CA" i="1" dirty="0" smtClean="0">
                <a:solidFill>
                  <a:srgbClr val="0000FF"/>
                </a:solidFill>
                <a:latin typeface="Georgia" panose="02040502050405020303" pitchFamily="18" charset="0"/>
                <a:cs typeface="Arial" panose="020B0604020202020204" pitchFamily="34" charset="0"/>
              </a:rPr>
              <a:t>Fourth Tuesdays of the Month</a:t>
            </a:r>
            <a:endParaRPr lang="en-CA" i="1" dirty="0">
              <a:solidFill>
                <a:srgbClr val="0000FF"/>
              </a:solidFill>
              <a:latin typeface="Georgia" panose="02040502050405020303" pitchFamily="18" charset="0"/>
              <a:cs typeface="Arial" panose="020B0604020202020204" pitchFamily="34" charset="0"/>
            </a:endParaRPr>
          </a:p>
        </p:txBody>
      </p:sp>
      <p:sp>
        <p:nvSpPr>
          <p:cNvPr id="7" name="TextBox 6"/>
          <p:cNvSpPr txBox="1"/>
          <p:nvPr/>
        </p:nvSpPr>
        <p:spPr>
          <a:xfrm>
            <a:off x="647593" y="1688749"/>
            <a:ext cx="3500582" cy="369332"/>
          </a:xfrm>
          <a:prstGeom prst="rect">
            <a:avLst/>
          </a:prstGeom>
          <a:solidFill>
            <a:schemeClr val="bg1"/>
          </a:solidFill>
        </p:spPr>
        <p:txBody>
          <a:bodyPr wrap="square" rtlCol="0">
            <a:spAutoFit/>
          </a:bodyPr>
          <a:lstStyle/>
          <a:p>
            <a:r>
              <a:rPr lang="en-CA" i="1" dirty="0" smtClean="0">
                <a:solidFill>
                  <a:srgbClr val="0000FF"/>
                </a:solidFill>
                <a:latin typeface="Georgia" panose="02040502050405020303" pitchFamily="18" charset="0"/>
                <a:cs typeface="Arial" panose="020B0604020202020204" pitchFamily="34" charset="0"/>
              </a:rPr>
              <a:t>Second Tuesdays of the Month</a:t>
            </a:r>
            <a:endParaRPr lang="en-CA" i="1" dirty="0">
              <a:solidFill>
                <a:srgbClr val="0000FF"/>
              </a:solidFill>
              <a:latin typeface="Georgia" panose="02040502050405020303" pitchFamily="18"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3FE3B222-6977-4FFF-89C7-24F68FA66FC4}" type="slidenum">
              <a:rPr lang="en-CA" smtClean="0"/>
              <a:t>4</a:t>
            </a:fld>
            <a:endParaRPr lang="en-CA"/>
          </a:p>
        </p:txBody>
      </p:sp>
      <p:sp>
        <p:nvSpPr>
          <p:cNvPr id="10" name="Rectangle 9"/>
          <p:cNvSpPr/>
          <p:nvPr/>
        </p:nvSpPr>
        <p:spPr>
          <a:xfrm>
            <a:off x="6011694" y="3093396"/>
            <a:ext cx="3579502" cy="59949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ectangle 10"/>
          <p:cNvSpPr/>
          <p:nvPr/>
        </p:nvSpPr>
        <p:spPr>
          <a:xfrm>
            <a:off x="544286" y="3268493"/>
            <a:ext cx="3930236" cy="102820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836388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5</a:t>
            </a:fld>
            <a:endParaRPr lang="en-CA"/>
          </a:p>
        </p:txBody>
      </p:sp>
      <p:sp>
        <p:nvSpPr>
          <p:cNvPr id="6" name="Title 1"/>
          <p:cNvSpPr>
            <a:spLocks noGrp="1"/>
          </p:cNvSpPr>
          <p:nvPr>
            <p:ph type="title"/>
          </p:nvPr>
        </p:nvSpPr>
        <p:spPr>
          <a:xfrm>
            <a:off x="311285" y="1"/>
            <a:ext cx="11042515" cy="923636"/>
          </a:xfrm>
        </p:spPr>
        <p:txBody>
          <a:bodyPr/>
          <a:lstStyle/>
          <a:p>
            <a:r>
              <a:rPr lang="en-CA" b="1" dirty="0">
                <a:solidFill>
                  <a:srgbClr val="0000FF"/>
                </a:solidFill>
                <a:latin typeface="+mn-lt"/>
              </a:rPr>
              <a:t>2</a:t>
            </a:r>
            <a:r>
              <a:rPr lang="en-CA" b="1" dirty="0" smtClean="0">
                <a:solidFill>
                  <a:srgbClr val="0000FF"/>
                </a:solidFill>
                <a:latin typeface="+mn-lt"/>
              </a:rPr>
              <a:t>. GSSO Action Plan</a:t>
            </a:r>
            <a:endParaRPr lang="en-CA" b="1" dirty="0">
              <a:solidFill>
                <a:srgbClr val="0000FF"/>
              </a:solidFill>
              <a:latin typeface="+mn-lt"/>
            </a:endParaRPr>
          </a:p>
        </p:txBody>
      </p:sp>
      <p:sp>
        <p:nvSpPr>
          <p:cNvPr id="7" name="Content Placeholder 2"/>
          <p:cNvSpPr>
            <a:spLocks noGrp="1"/>
          </p:cNvSpPr>
          <p:nvPr>
            <p:ph idx="1"/>
          </p:nvPr>
        </p:nvSpPr>
        <p:spPr>
          <a:xfrm>
            <a:off x="311284" y="1040860"/>
            <a:ext cx="11767939" cy="5004000"/>
          </a:xfrm>
        </p:spPr>
        <p:txBody>
          <a:bodyPr>
            <a:normAutofit/>
          </a:bodyPr>
          <a:lstStyle/>
          <a:p>
            <a:pPr marL="432000" indent="-351000">
              <a:buFont typeface="+mj-lt"/>
              <a:buAutoNum type="arabicPeriod"/>
            </a:pPr>
            <a:r>
              <a:rPr lang="en-CA" sz="2400" dirty="0"/>
              <a:t>Envisage an equity- and </a:t>
            </a:r>
            <a:r>
              <a:rPr lang="en-CA" sz="2400" dirty="0" smtClean="0"/>
              <a:t>SGM-oriented </a:t>
            </a:r>
            <a:r>
              <a:rPr lang="en-CA" sz="2400" dirty="0"/>
              <a:t>health system vision and goal </a:t>
            </a:r>
          </a:p>
          <a:p>
            <a:pPr marL="432000" indent="-351000">
              <a:buFont typeface="+mj-lt"/>
              <a:buAutoNum type="arabicPeriod"/>
            </a:pPr>
            <a:r>
              <a:rPr lang="en-CA" sz="2400" dirty="0"/>
              <a:t>Engage and partner with organizations and communities to modernize GSSO information practices to meet SGM needs</a:t>
            </a:r>
          </a:p>
          <a:p>
            <a:pPr marL="432000" indent="-351000">
              <a:buFont typeface="+mj-lt"/>
              <a:buAutoNum type="arabicPeriod"/>
            </a:pPr>
            <a:r>
              <a:rPr lang="en-CA" sz="2400" dirty="0" smtClean="0"/>
              <a:t>Establish </a:t>
            </a:r>
            <a:r>
              <a:rPr lang="en-CA" sz="2400" dirty="0"/>
              <a:t>GSSO terminology for patient care, health system </a:t>
            </a:r>
            <a:r>
              <a:rPr lang="en-CA" sz="2400" dirty="0" smtClean="0"/>
              <a:t>use and </a:t>
            </a:r>
            <a:r>
              <a:rPr lang="en-CA" sz="2400" dirty="0"/>
              <a:t>research </a:t>
            </a:r>
          </a:p>
          <a:p>
            <a:pPr marL="432000" indent="-351000">
              <a:buFont typeface="+mj-lt"/>
              <a:buAutoNum type="arabicPeriod"/>
            </a:pPr>
            <a:r>
              <a:rPr lang="en-CA" sz="2400" dirty="0"/>
              <a:t>Enable EHRs </a:t>
            </a:r>
            <a:r>
              <a:rPr lang="en-CA" sz="2400" i="1" dirty="0">
                <a:solidFill>
                  <a:srgbClr val="006600"/>
                </a:solidFill>
              </a:rPr>
              <a:t>+</a:t>
            </a:r>
            <a:r>
              <a:rPr lang="en-CA" sz="2400" i="1" dirty="0" smtClean="0">
                <a:solidFill>
                  <a:srgbClr val="006600"/>
                </a:solidFill>
              </a:rPr>
              <a:t>digital health </a:t>
            </a:r>
            <a:r>
              <a:rPr lang="en-CA" sz="2400" dirty="0" smtClean="0"/>
              <a:t>to </a:t>
            </a:r>
            <a:r>
              <a:rPr lang="en-CA" sz="2400" dirty="0"/>
              <a:t>collect, use, exchange and reuse standardized GSSO data  </a:t>
            </a:r>
          </a:p>
          <a:p>
            <a:pPr marL="432000" indent="-351000">
              <a:buFont typeface="+mj-lt"/>
              <a:buAutoNum type="arabicPeriod"/>
            </a:pPr>
            <a:r>
              <a:rPr lang="en-CA" sz="2400" dirty="0"/>
              <a:t>Integrate and tailor GSSO data collection with organizational structures, policies, use cases and workflow processes </a:t>
            </a:r>
          </a:p>
          <a:p>
            <a:pPr marL="432000" indent="-351000">
              <a:buFont typeface="+mj-lt"/>
              <a:buAutoNum type="arabicPeriod"/>
            </a:pPr>
            <a:r>
              <a:rPr lang="en-CA" sz="2400" dirty="0" smtClean="0"/>
              <a:t>Educate </a:t>
            </a:r>
            <a:r>
              <a:rPr lang="en-CA" sz="2400" dirty="0"/>
              <a:t>&amp; train staff to provide culturally competent and safe care, and educate patients to understand need</a:t>
            </a:r>
          </a:p>
          <a:p>
            <a:pPr marL="432000" indent="-351000">
              <a:buFont typeface="+mj-lt"/>
              <a:buAutoNum type="arabicPeriod"/>
            </a:pPr>
            <a:r>
              <a:rPr lang="en-CA" sz="2400" dirty="0"/>
              <a:t>Establish a central hub to coordinate this action plan over time and continue national conversation as next step</a:t>
            </a:r>
          </a:p>
        </p:txBody>
      </p:sp>
      <p:sp>
        <p:nvSpPr>
          <p:cNvPr id="8" name="TextBox 7"/>
          <p:cNvSpPr txBox="1"/>
          <p:nvPr/>
        </p:nvSpPr>
        <p:spPr>
          <a:xfrm>
            <a:off x="194553" y="5860194"/>
            <a:ext cx="11441145" cy="369332"/>
          </a:xfrm>
          <a:prstGeom prst="rect">
            <a:avLst/>
          </a:prstGeom>
          <a:noFill/>
        </p:spPr>
        <p:txBody>
          <a:bodyPr wrap="none" rtlCol="0">
            <a:spAutoFit/>
          </a:bodyPr>
          <a:lstStyle/>
          <a:p>
            <a:r>
              <a:rPr lang="en-CA" dirty="0" smtClean="0"/>
              <a:t>This plan focuses on </a:t>
            </a:r>
            <a:r>
              <a:rPr lang="en-CA" b="1" i="1" dirty="0" smtClean="0"/>
              <a:t>what</a:t>
            </a:r>
            <a:r>
              <a:rPr lang="en-CA" dirty="0" smtClean="0"/>
              <a:t> actions are needed, </a:t>
            </a:r>
            <a:r>
              <a:rPr lang="en-CA" b="1" i="1" dirty="0" smtClean="0"/>
              <a:t>with details on who, how </a:t>
            </a:r>
            <a:r>
              <a:rPr lang="en-CA" dirty="0" smtClean="0"/>
              <a:t>and </a:t>
            </a:r>
            <a:r>
              <a:rPr lang="en-CA" b="1" i="1" dirty="0" smtClean="0"/>
              <a:t>when</a:t>
            </a:r>
            <a:r>
              <a:rPr lang="en-CA" dirty="0" smtClean="0"/>
              <a:t> to be discussed and established later</a:t>
            </a:r>
            <a:endParaRPr lang="en-CA" dirty="0"/>
          </a:p>
        </p:txBody>
      </p:sp>
    </p:spTree>
    <p:extLst>
      <p:ext uri="{BB962C8B-B14F-4D97-AF65-F5344CB8AC3E}">
        <p14:creationId xmlns:p14="http://schemas.microsoft.com/office/powerpoint/2010/main" val="2455032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6</a:t>
            </a:fld>
            <a:endParaRPr lang="en-CA"/>
          </a:p>
        </p:txBody>
      </p:sp>
      <p:sp>
        <p:nvSpPr>
          <p:cNvPr id="6" name="Title 1"/>
          <p:cNvSpPr>
            <a:spLocks noGrp="1"/>
          </p:cNvSpPr>
          <p:nvPr>
            <p:ph type="title"/>
          </p:nvPr>
        </p:nvSpPr>
        <p:spPr>
          <a:xfrm>
            <a:off x="311285" y="1"/>
            <a:ext cx="11739201" cy="923636"/>
          </a:xfrm>
        </p:spPr>
        <p:txBody>
          <a:bodyPr>
            <a:normAutofit/>
          </a:bodyPr>
          <a:lstStyle/>
          <a:p>
            <a:r>
              <a:rPr lang="en-CA" b="1" dirty="0">
                <a:solidFill>
                  <a:srgbClr val="0000FF"/>
                </a:solidFill>
                <a:latin typeface="+mn-lt"/>
              </a:rPr>
              <a:t>3</a:t>
            </a:r>
            <a:r>
              <a:rPr lang="en-CA" b="1" dirty="0" smtClean="0">
                <a:solidFill>
                  <a:srgbClr val="0000FF"/>
                </a:solidFill>
                <a:latin typeface="+mn-lt"/>
              </a:rPr>
              <a:t>. Digital Health Systems</a:t>
            </a:r>
            <a:endParaRPr lang="en-CA" b="1" dirty="0">
              <a:solidFill>
                <a:srgbClr val="0000FF"/>
              </a:solidFill>
              <a:latin typeface="+mn-lt"/>
            </a:endParaRPr>
          </a:p>
        </p:txBody>
      </p:sp>
      <p:sp>
        <p:nvSpPr>
          <p:cNvPr id="7" name="Content Placeholder 2"/>
          <p:cNvSpPr>
            <a:spLocks noGrp="1"/>
          </p:cNvSpPr>
          <p:nvPr>
            <p:ph idx="1"/>
          </p:nvPr>
        </p:nvSpPr>
        <p:spPr>
          <a:xfrm>
            <a:off x="311284" y="1040859"/>
            <a:ext cx="11880715" cy="5817141"/>
          </a:xfrm>
        </p:spPr>
        <p:txBody>
          <a:bodyPr>
            <a:normAutofit/>
          </a:bodyPr>
          <a:lstStyle/>
          <a:p>
            <a:pPr marL="81000" indent="0">
              <a:buNone/>
            </a:pPr>
            <a:r>
              <a:rPr lang="en-CA" sz="3200" b="1" dirty="0" smtClean="0"/>
              <a:t>Action-4</a:t>
            </a:r>
            <a:r>
              <a:rPr lang="en-CA" sz="3200" b="1" dirty="0"/>
              <a:t>: Enable EHRs </a:t>
            </a:r>
            <a:r>
              <a:rPr lang="en-CA" sz="3200" b="1" i="1" dirty="0">
                <a:solidFill>
                  <a:srgbClr val="006600"/>
                </a:solidFill>
              </a:rPr>
              <a:t>+digital health </a:t>
            </a:r>
            <a:r>
              <a:rPr lang="en-CA" sz="3200" b="1" dirty="0"/>
              <a:t>to collect, use, exchange and reuse standardized GSSO data  </a:t>
            </a:r>
            <a:r>
              <a:rPr lang="en-CA" sz="3200" b="1" dirty="0" smtClean="0"/>
              <a:t> </a:t>
            </a:r>
          </a:p>
          <a:p>
            <a:pPr marL="81000" indent="0">
              <a:buNone/>
            </a:pPr>
            <a:endParaRPr lang="en-CA" sz="800" dirty="0" smtClean="0"/>
          </a:p>
          <a:p>
            <a:pPr marL="1346400" lvl="2" indent="-351000">
              <a:buFont typeface="+mj-lt"/>
              <a:buAutoNum type="arabicPeriod"/>
            </a:pPr>
            <a:r>
              <a:rPr lang="en-CA" sz="2800" dirty="0" smtClean="0"/>
              <a:t>Databases</a:t>
            </a:r>
          </a:p>
          <a:p>
            <a:pPr marL="1346400" lvl="2" indent="-351000">
              <a:buFont typeface="+mj-lt"/>
              <a:buAutoNum type="arabicPeriod"/>
            </a:pPr>
            <a:r>
              <a:rPr lang="en-CA" sz="2800" dirty="0" smtClean="0"/>
              <a:t>Interfaces </a:t>
            </a:r>
          </a:p>
          <a:p>
            <a:pPr marL="1346400" lvl="2" indent="-351000">
              <a:buFont typeface="+mj-lt"/>
              <a:buAutoNum type="arabicPeriod"/>
            </a:pPr>
            <a:r>
              <a:rPr lang="en-CA" sz="2800" dirty="0" smtClean="0"/>
              <a:t>Outputs  </a:t>
            </a:r>
          </a:p>
          <a:p>
            <a:pPr marL="1346400" lvl="2" indent="-351000">
              <a:buFont typeface="+mj-lt"/>
              <a:buAutoNum type="arabicPeriod"/>
            </a:pPr>
            <a:r>
              <a:rPr lang="en-CA" sz="2800" dirty="0" smtClean="0"/>
              <a:t>Security/Privacy  </a:t>
            </a:r>
          </a:p>
          <a:p>
            <a:pPr marL="1346400" lvl="2" indent="-351000">
              <a:buFont typeface="+mj-lt"/>
              <a:buAutoNum type="arabicPeriod"/>
            </a:pPr>
            <a:r>
              <a:rPr lang="en-CA" sz="2800" dirty="0" smtClean="0"/>
              <a:t>Decision support  </a:t>
            </a:r>
          </a:p>
          <a:p>
            <a:pPr marL="1346400" lvl="2" indent="-351000">
              <a:buFont typeface="+mj-lt"/>
              <a:buAutoNum type="arabicPeriod"/>
            </a:pPr>
            <a:r>
              <a:rPr lang="en-CA" sz="2800" dirty="0" smtClean="0"/>
              <a:t>Analytics  </a:t>
            </a:r>
          </a:p>
          <a:p>
            <a:pPr marL="1346400" lvl="2" indent="-351000">
              <a:buFont typeface="+mj-lt"/>
              <a:buAutoNum type="arabicPeriod"/>
            </a:pPr>
            <a:r>
              <a:rPr lang="en-CA" sz="2800" dirty="0" smtClean="0"/>
              <a:t>IT support  </a:t>
            </a:r>
          </a:p>
          <a:p>
            <a:pPr marL="432000" indent="-351000">
              <a:buFont typeface="+mj-lt"/>
              <a:buAutoNum type="arabicPeriod"/>
            </a:pPr>
            <a:endParaRPr lang="en-CA" dirty="0" smtClean="0"/>
          </a:p>
        </p:txBody>
      </p:sp>
      <p:sp>
        <p:nvSpPr>
          <p:cNvPr id="2" name="Rectangle 1"/>
          <p:cNvSpPr/>
          <p:nvPr/>
        </p:nvSpPr>
        <p:spPr>
          <a:xfrm>
            <a:off x="548640" y="5563285"/>
            <a:ext cx="11384280" cy="954107"/>
          </a:xfrm>
          <a:prstGeom prst="rect">
            <a:avLst/>
          </a:prstGeom>
        </p:spPr>
        <p:txBody>
          <a:bodyPr wrap="square">
            <a:spAutoFit/>
          </a:bodyPr>
          <a:lstStyle/>
          <a:p>
            <a:pPr marL="81000" indent="0">
              <a:buNone/>
            </a:pPr>
            <a:r>
              <a:rPr lang="en-CA" sz="2800" b="1" i="1" dirty="0">
                <a:solidFill>
                  <a:srgbClr val="0000FF"/>
                </a:solidFill>
              </a:rPr>
              <a:t>What are the </a:t>
            </a:r>
            <a:r>
              <a:rPr lang="en-CA" sz="2800" b="1" i="1" dirty="0" smtClean="0">
                <a:solidFill>
                  <a:srgbClr val="0000FF"/>
                </a:solidFill>
              </a:rPr>
              <a:t>specific implementation issues </a:t>
            </a:r>
            <a:r>
              <a:rPr lang="en-CA" sz="2800" b="1" i="1" dirty="0">
                <a:solidFill>
                  <a:srgbClr val="0000FF"/>
                </a:solidFill>
              </a:rPr>
              <a:t>for </a:t>
            </a:r>
            <a:r>
              <a:rPr lang="en-CA" sz="2800" b="1" i="1" u="sng" dirty="0">
                <a:solidFill>
                  <a:srgbClr val="0000FF"/>
                </a:solidFill>
              </a:rPr>
              <a:t>YOUR</a:t>
            </a:r>
            <a:r>
              <a:rPr lang="en-CA" sz="2800" b="1" i="1" dirty="0">
                <a:solidFill>
                  <a:srgbClr val="0000FF"/>
                </a:solidFill>
              </a:rPr>
              <a:t> organization </a:t>
            </a:r>
            <a:r>
              <a:rPr lang="en-CA" sz="2800" b="1" i="1" dirty="0" smtClean="0">
                <a:solidFill>
                  <a:srgbClr val="0000FF"/>
                </a:solidFill>
              </a:rPr>
              <a:t>to incorporate </a:t>
            </a:r>
            <a:r>
              <a:rPr lang="en-CA" sz="2800" b="1" i="1" dirty="0">
                <a:solidFill>
                  <a:srgbClr val="0000FF"/>
                </a:solidFill>
              </a:rPr>
              <a:t>GSSO </a:t>
            </a:r>
            <a:r>
              <a:rPr lang="en-CA" sz="2800" b="1" i="1" dirty="0" smtClean="0">
                <a:solidFill>
                  <a:srgbClr val="0000FF"/>
                </a:solidFill>
              </a:rPr>
              <a:t>into </a:t>
            </a:r>
            <a:r>
              <a:rPr lang="en-CA" sz="2800" b="1" i="1" dirty="0">
                <a:solidFill>
                  <a:srgbClr val="0000FF"/>
                </a:solidFill>
              </a:rPr>
              <a:t>your digital health systems?</a:t>
            </a:r>
          </a:p>
        </p:txBody>
      </p:sp>
    </p:spTree>
    <p:extLst>
      <p:ext uri="{BB962C8B-B14F-4D97-AF65-F5344CB8AC3E}">
        <p14:creationId xmlns:p14="http://schemas.microsoft.com/office/powerpoint/2010/main" val="2367292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7</a:t>
            </a:fld>
            <a:endParaRPr lang="en-CA"/>
          </a:p>
        </p:txBody>
      </p:sp>
      <p:sp>
        <p:nvSpPr>
          <p:cNvPr id="6" name="Title 1"/>
          <p:cNvSpPr>
            <a:spLocks noGrp="1"/>
          </p:cNvSpPr>
          <p:nvPr>
            <p:ph type="title"/>
          </p:nvPr>
        </p:nvSpPr>
        <p:spPr>
          <a:xfrm>
            <a:off x="311285" y="1"/>
            <a:ext cx="11880715" cy="923636"/>
          </a:xfrm>
        </p:spPr>
        <p:txBody>
          <a:bodyPr>
            <a:normAutofit/>
          </a:bodyPr>
          <a:lstStyle/>
          <a:p>
            <a:r>
              <a:rPr lang="en-CA" b="1" dirty="0" smtClean="0">
                <a:solidFill>
                  <a:srgbClr val="0000FF"/>
                </a:solidFill>
                <a:latin typeface="+mn-lt"/>
              </a:rPr>
              <a:t>3. </a:t>
            </a:r>
            <a:r>
              <a:rPr lang="en-CA" b="1" dirty="0">
                <a:solidFill>
                  <a:srgbClr val="0000FF"/>
                </a:solidFill>
                <a:latin typeface="+mn-lt"/>
              </a:rPr>
              <a:t>Digital </a:t>
            </a:r>
            <a:r>
              <a:rPr lang="en-CA" b="1" dirty="0" smtClean="0">
                <a:solidFill>
                  <a:srgbClr val="0000FF"/>
                </a:solidFill>
                <a:latin typeface="+mn-lt"/>
              </a:rPr>
              <a:t>Health Systems</a:t>
            </a:r>
            <a:endParaRPr lang="en-CA" b="1" dirty="0">
              <a:solidFill>
                <a:srgbClr val="0000FF"/>
              </a:solidFill>
              <a:latin typeface="+mn-lt"/>
            </a:endParaRPr>
          </a:p>
        </p:txBody>
      </p:sp>
      <p:sp>
        <p:nvSpPr>
          <p:cNvPr id="7" name="Content Placeholder 2"/>
          <p:cNvSpPr>
            <a:spLocks noGrp="1"/>
          </p:cNvSpPr>
          <p:nvPr>
            <p:ph idx="1"/>
          </p:nvPr>
        </p:nvSpPr>
        <p:spPr>
          <a:xfrm>
            <a:off x="311284" y="1040859"/>
            <a:ext cx="11880715" cy="5817141"/>
          </a:xfrm>
        </p:spPr>
        <p:txBody>
          <a:bodyPr>
            <a:normAutofit/>
          </a:bodyPr>
          <a:lstStyle/>
          <a:p>
            <a:pPr marL="432000" indent="-351000">
              <a:buFont typeface="+mj-lt"/>
              <a:buAutoNum type="arabicPeriod"/>
            </a:pPr>
            <a:r>
              <a:rPr lang="en-CA" b="1" dirty="0"/>
              <a:t>Databases – data dictionary, codes, mapping, quality, </a:t>
            </a:r>
            <a:r>
              <a:rPr lang="en-CA" b="1" dirty="0" smtClean="0"/>
              <a:t>usage  </a:t>
            </a:r>
          </a:p>
          <a:p>
            <a:pPr marL="1008000" lvl="2" indent="-360000">
              <a:buFont typeface="+mj-lt"/>
              <a:buAutoNum type="alphaLcPeriod"/>
            </a:pPr>
            <a:r>
              <a:rPr lang="en-CA" sz="2400" dirty="0" smtClean="0"/>
              <a:t>How </a:t>
            </a:r>
            <a:r>
              <a:rPr lang="en-CA" sz="2400" dirty="0"/>
              <a:t>to incorporate GSSO into an organization’s data </a:t>
            </a:r>
            <a:r>
              <a:rPr lang="en-CA" sz="2400" dirty="0" smtClean="0"/>
              <a:t>dictionaries and databases?</a:t>
            </a:r>
            <a:endParaRPr lang="en-CA" sz="2400" dirty="0"/>
          </a:p>
          <a:p>
            <a:pPr marL="1008000" lvl="2" indent="-360000">
              <a:buFont typeface="+mj-lt"/>
              <a:buAutoNum type="alphaLcPeriod"/>
            </a:pPr>
            <a:r>
              <a:rPr lang="en-CA" sz="2400" dirty="0" smtClean="0"/>
              <a:t>How to handle GSSO mapping, e.g. detailed &lt;=&gt; aggregated options?</a:t>
            </a:r>
          </a:p>
          <a:p>
            <a:pPr marL="1008000" lvl="2" indent="-360000">
              <a:buFont typeface="+mj-lt"/>
              <a:buAutoNum type="alphaLcPeriod"/>
            </a:pPr>
            <a:r>
              <a:rPr lang="en-CA" sz="2400" dirty="0" smtClean="0"/>
              <a:t>What data quality assurance and monitoring should be in place?</a:t>
            </a:r>
            <a:endParaRPr lang="en-CA" sz="2400" dirty="0"/>
          </a:p>
          <a:p>
            <a:pPr marL="1008000" lvl="2" indent="-360000">
              <a:buFont typeface="+mj-lt"/>
              <a:buAutoNum type="alphaLcPeriod"/>
            </a:pPr>
            <a:r>
              <a:rPr lang="en-CA" sz="2400" dirty="0" smtClean="0"/>
              <a:t>What other implementation issues should be considered?</a:t>
            </a:r>
          </a:p>
        </p:txBody>
      </p:sp>
    </p:spTree>
    <p:extLst>
      <p:ext uri="{BB962C8B-B14F-4D97-AF65-F5344CB8AC3E}">
        <p14:creationId xmlns:p14="http://schemas.microsoft.com/office/powerpoint/2010/main" val="3116425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8</a:t>
            </a:fld>
            <a:endParaRPr lang="en-CA"/>
          </a:p>
        </p:txBody>
      </p:sp>
      <p:sp>
        <p:nvSpPr>
          <p:cNvPr id="6" name="Title 1"/>
          <p:cNvSpPr>
            <a:spLocks noGrp="1"/>
          </p:cNvSpPr>
          <p:nvPr>
            <p:ph type="title"/>
          </p:nvPr>
        </p:nvSpPr>
        <p:spPr>
          <a:xfrm>
            <a:off x="311285" y="1"/>
            <a:ext cx="11880715" cy="923636"/>
          </a:xfrm>
        </p:spPr>
        <p:txBody>
          <a:bodyPr>
            <a:normAutofit/>
          </a:bodyPr>
          <a:lstStyle/>
          <a:p>
            <a:r>
              <a:rPr lang="en-CA" b="1" dirty="0" smtClean="0">
                <a:solidFill>
                  <a:srgbClr val="0000FF"/>
                </a:solidFill>
                <a:latin typeface="+mn-lt"/>
              </a:rPr>
              <a:t>3. </a:t>
            </a:r>
            <a:r>
              <a:rPr lang="en-CA" b="1" dirty="0">
                <a:solidFill>
                  <a:srgbClr val="0000FF"/>
                </a:solidFill>
                <a:latin typeface="+mn-lt"/>
              </a:rPr>
              <a:t>Digital </a:t>
            </a:r>
            <a:r>
              <a:rPr lang="en-CA" b="1" dirty="0" smtClean="0">
                <a:solidFill>
                  <a:srgbClr val="0000FF"/>
                </a:solidFill>
                <a:latin typeface="+mn-lt"/>
              </a:rPr>
              <a:t>Health Systems</a:t>
            </a:r>
            <a:endParaRPr lang="en-CA" b="1" dirty="0">
              <a:solidFill>
                <a:srgbClr val="0000FF"/>
              </a:solidFill>
              <a:latin typeface="+mn-lt"/>
            </a:endParaRPr>
          </a:p>
        </p:txBody>
      </p:sp>
      <p:sp>
        <p:nvSpPr>
          <p:cNvPr id="7" name="Content Placeholder 2"/>
          <p:cNvSpPr>
            <a:spLocks noGrp="1"/>
          </p:cNvSpPr>
          <p:nvPr>
            <p:ph idx="1"/>
          </p:nvPr>
        </p:nvSpPr>
        <p:spPr>
          <a:xfrm>
            <a:off x="311284" y="1040859"/>
            <a:ext cx="11880715" cy="5817141"/>
          </a:xfrm>
        </p:spPr>
        <p:txBody>
          <a:bodyPr>
            <a:normAutofit/>
          </a:bodyPr>
          <a:lstStyle/>
          <a:p>
            <a:pPr marL="432000" indent="-351000">
              <a:buFont typeface="+mj-lt"/>
              <a:buAutoNum type="arabicPeriod"/>
            </a:pPr>
            <a:r>
              <a:rPr lang="en-CA" dirty="0">
                <a:solidFill>
                  <a:schemeClr val="bg1">
                    <a:lumMod val="95000"/>
                  </a:schemeClr>
                </a:solidFill>
              </a:rPr>
              <a:t>Databases – dictionary, codes, mapping, quality, access, usage</a:t>
            </a:r>
          </a:p>
          <a:p>
            <a:pPr marL="432000" indent="-351000">
              <a:buFont typeface="+mj-lt"/>
              <a:buAutoNum type="arabicPeriod"/>
            </a:pPr>
            <a:r>
              <a:rPr lang="en-CA" b="1" dirty="0"/>
              <a:t>Interfaces – input forms, </a:t>
            </a:r>
            <a:r>
              <a:rPr lang="en-CA" b="1" dirty="0" smtClean="0"/>
              <a:t>displays, searches, help  </a:t>
            </a:r>
            <a:endParaRPr lang="en-CA" b="1" dirty="0"/>
          </a:p>
          <a:p>
            <a:pPr marL="1008000" lvl="2" indent="-360000">
              <a:buFont typeface="+mj-lt"/>
              <a:buAutoNum type="alphaLcPeriod"/>
            </a:pPr>
            <a:r>
              <a:rPr lang="en-CA" sz="2400" dirty="0" smtClean="0"/>
              <a:t>When/where/how </a:t>
            </a:r>
            <a:r>
              <a:rPr lang="en-CA" sz="2400" dirty="0"/>
              <a:t>to display pronouns, names, </a:t>
            </a:r>
            <a:r>
              <a:rPr lang="en-CA" sz="2400" dirty="0" smtClean="0"/>
              <a:t>gender identity, sex at birth?</a:t>
            </a:r>
            <a:endParaRPr lang="en-CA" sz="2400" dirty="0"/>
          </a:p>
          <a:p>
            <a:pPr marL="1008000" lvl="2" indent="-360000">
              <a:buFont typeface="+mj-lt"/>
              <a:buAutoNum type="alphaLcPeriod"/>
            </a:pPr>
            <a:r>
              <a:rPr lang="en-CA" sz="2400" dirty="0" smtClean="0"/>
              <a:t>How </a:t>
            </a:r>
            <a:r>
              <a:rPr lang="en-CA" sz="2400" dirty="0"/>
              <a:t>to design search functions – names, </a:t>
            </a:r>
            <a:r>
              <a:rPr lang="en-CA" sz="2400" dirty="0" smtClean="0"/>
              <a:t>gender identity, sex at birth?</a:t>
            </a:r>
          </a:p>
          <a:p>
            <a:pPr marL="1008000" lvl="2" indent="-360000">
              <a:buFont typeface="+mj-lt"/>
              <a:buAutoNum type="alphaLcPeriod"/>
            </a:pPr>
            <a:r>
              <a:rPr lang="en-CA" sz="2400" dirty="0" smtClean="0"/>
              <a:t>What help features and when/where/how to use them?</a:t>
            </a:r>
            <a:endParaRPr lang="en-CA" sz="2400" dirty="0"/>
          </a:p>
          <a:p>
            <a:pPr marL="1008000" lvl="2" indent="-360000">
              <a:buFont typeface="+mj-lt"/>
              <a:buAutoNum type="alphaLcPeriod"/>
            </a:pPr>
            <a:r>
              <a:rPr lang="en-CA" sz="2400" dirty="0" smtClean="0"/>
              <a:t>What other implementation issues should be considered?</a:t>
            </a:r>
          </a:p>
        </p:txBody>
      </p:sp>
    </p:spTree>
    <p:extLst>
      <p:ext uri="{BB962C8B-B14F-4D97-AF65-F5344CB8AC3E}">
        <p14:creationId xmlns:p14="http://schemas.microsoft.com/office/powerpoint/2010/main" val="3214485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9</a:t>
            </a:fld>
            <a:endParaRPr lang="en-CA"/>
          </a:p>
        </p:txBody>
      </p:sp>
      <p:sp>
        <p:nvSpPr>
          <p:cNvPr id="6" name="Title 1"/>
          <p:cNvSpPr>
            <a:spLocks noGrp="1"/>
          </p:cNvSpPr>
          <p:nvPr>
            <p:ph type="title"/>
          </p:nvPr>
        </p:nvSpPr>
        <p:spPr>
          <a:xfrm>
            <a:off x="311285" y="1"/>
            <a:ext cx="11880715" cy="923636"/>
          </a:xfrm>
        </p:spPr>
        <p:txBody>
          <a:bodyPr>
            <a:normAutofit/>
          </a:bodyPr>
          <a:lstStyle/>
          <a:p>
            <a:r>
              <a:rPr lang="en-CA" b="1" dirty="0" smtClean="0">
                <a:solidFill>
                  <a:srgbClr val="0000FF"/>
                </a:solidFill>
                <a:latin typeface="+mn-lt"/>
              </a:rPr>
              <a:t>3. </a:t>
            </a:r>
            <a:r>
              <a:rPr lang="en-CA" b="1" dirty="0">
                <a:solidFill>
                  <a:srgbClr val="0000FF"/>
                </a:solidFill>
                <a:latin typeface="+mn-lt"/>
              </a:rPr>
              <a:t>Digital </a:t>
            </a:r>
            <a:r>
              <a:rPr lang="en-CA" b="1" dirty="0" smtClean="0">
                <a:solidFill>
                  <a:srgbClr val="0000FF"/>
                </a:solidFill>
                <a:latin typeface="+mn-lt"/>
              </a:rPr>
              <a:t>Health Systems</a:t>
            </a:r>
            <a:endParaRPr lang="en-CA" b="1" dirty="0">
              <a:solidFill>
                <a:srgbClr val="0000FF"/>
              </a:solidFill>
              <a:latin typeface="+mn-lt"/>
            </a:endParaRPr>
          </a:p>
        </p:txBody>
      </p:sp>
      <p:sp>
        <p:nvSpPr>
          <p:cNvPr id="7" name="Content Placeholder 2"/>
          <p:cNvSpPr>
            <a:spLocks noGrp="1"/>
          </p:cNvSpPr>
          <p:nvPr>
            <p:ph idx="1"/>
          </p:nvPr>
        </p:nvSpPr>
        <p:spPr>
          <a:xfrm>
            <a:off x="311284" y="1040859"/>
            <a:ext cx="11880715" cy="5817141"/>
          </a:xfrm>
        </p:spPr>
        <p:txBody>
          <a:bodyPr>
            <a:normAutofit/>
          </a:bodyPr>
          <a:lstStyle/>
          <a:p>
            <a:pPr marL="432000" indent="-351000">
              <a:buFont typeface="+mj-lt"/>
              <a:buAutoNum type="arabicPeriod"/>
            </a:pPr>
            <a:r>
              <a:rPr lang="en-CA" dirty="0">
                <a:solidFill>
                  <a:schemeClr val="bg1">
                    <a:lumMod val="95000"/>
                  </a:schemeClr>
                </a:solidFill>
              </a:rPr>
              <a:t>Databases – dictionary, codes, mapping, quality, access, usage</a:t>
            </a:r>
          </a:p>
          <a:p>
            <a:pPr marL="432000" indent="-351000">
              <a:buFont typeface="+mj-lt"/>
              <a:buAutoNum type="arabicPeriod"/>
            </a:pPr>
            <a:r>
              <a:rPr lang="en-CA" dirty="0" smtClean="0">
                <a:solidFill>
                  <a:schemeClr val="bg1">
                    <a:lumMod val="85000"/>
                  </a:schemeClr>
                </a:solidFill>
              </a:rPr>
              <a:t>Interfaces </a:t>
            </a:r>
            <a:r>
              <a:rPr lang="en-CA" dirty="0">
                <a:solidFill>
                  <a:schemeClr val="bg1">
                    <a:lumMod val="85000"/>
                  </a:schemeClr>
                </a:solidFill>
              </a:rPr>
              <a:t>– input forms, searches, displays, </a:t>
            </a:r>
            <a:r>
              <a:rPr lang="en-CA" dirty="0" smtClean="0">
                <a:solidFill>
                  <a:schemeClr val="bg1">
                    <a:lumMod val="85000"/>
                  </a:schemeClr>
                </a:solidFill>
              </a:rPr>
              <a:t>help</a:t>
            </a:r>
          </a:p>
          <a:p>
            <a:pPr marL="432000" indent="-351000">
              <a:buFont typeface="+mj-lt"/>
              <a:buAutoNum type="arabicPeriod"/>
            </a:pPr>
            <a:r>
              <a:rPr lang="en-CA" b="1" dirty="0"/>
              <a:t>Outputs – lists, reports, letters, labels, wrist bands  </a:t>
            </a:r>
          </a:p>
          <a:p>
            <a:pPr marL="1008000" lvl="2" indent="-360000">
              <a:buFont typeface="+mj-lt"/>
              <a:buAutoNum type="alphaLcPeriod"/>
            </a:pPr>
            <a:r>
              <a:rPr lang="en-CA" sz="2400" dirty="0" smtClean="0"/>
              <a:t>What key data to show on outputs, e.g. names, pronouns, gender, sex?</a:t>
            </a:r>
            <a:endParaRPr lang="en-CA" sz="2400" dirty="0"/>
          </a:p>
          <a:p>
            <a:pPr marL="1008000" lvl="2" indent="-360000">
              <a:buFont typeface="+mj-lt"/>
              <a:buAutoNum type="alphaLcPeriod"/>
            </a:pPr>
            <a:r>
              <a:rPr lang="en-CA" sz="2400" dirty="0" smtClean="0"/>
              <a:t>When/where/how </a:t>
            </a:r>
            <a:r>
              <a:rPr lang="en-CA" sz="2400" dirty="0"/>
              <a:t>to display pronouns, names, gender identity, sex at birth?</a:t>
            </a:r>
          </a:p>
          <a:p>
            <a:pPr marL="1008000" lvl="2" indent="-360000">
              <a:buFont typeface="+mj-lt"/>
              <a:buAutoNum type="alphaLcPeriod"/>
            </a:pPr>
            <a:r>
              <a:rPr lang="en-CA" sz="2400" dirty="0" smtClean="0"/>
              <a:t>What data usage monitoring should be in place? </a:t>
            </a:r>
            <a:endParaRPr lang="en-CA" sz="2400" dirty="0"/>
          </a:p>
          <a:p>
            <a:pPr marL="1008000" lvl="2" indent="-360000">
              <a:buFont typeface="+mj-lt"/>
              <a:buAutoNum type="alphaLcPeriod"/>
            </a:pPr>
            <a:r>
              <a:rPr lang="en-CA" sz="2400" dirty="0" smtClean="0"/>
              <a:t>What other implementation issues should be considered?</a:t>
            </a:r>
          </a:p>
        </p:txBody>
      </p:sp>
    </p:spTree>
    <p:extLst>
      <p:ext uri="{BB962C8B-B14F-4D97-AF65-F5344CB8AC3E}">
        <p14:creationId xmlns:p14="http://schemas.microsoft.com/office/powerpoint/2010/main" val="1489505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5337</TotalTime>
  <Words>913</Words>
  <Application>Microsoft Office PowerPoint</Application>
  <PresentationFormat>Widescreen</PresentationFormat>
  <Paragraphs>121</Paragraphs>
  <Slides>14</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Rounded MT Bold</vt:lpstr>
      <vt:lpstr>Calibri</vt:lpstr>
      <vt:lpstr>Calibri Light</vt:lpstr>
      <vt:lpstr>Georgia</vt:lpstr>
      <vt:lpstr>Helvetica Neue Light</vt:lpstr>
      <vt:lpstr>Roboto</vt:lpstr>
      <vt:lpstr>Times New Roman</vt:lpstr>
      <vt:lpstr>Office Theme</vt:lpstr>
      <vt:lpstr>PowerPoint Presentation</vt:lpstr>
      <vt:lpstr>PowerPoint Presentation</vt:lpstr>
      <vt:lpstr>Agenda</vt:lpstr>
      <vt:lpstr>1. Meeting Schedule</vt:lpstr>
      <vt:lpstr>2. GSSO Action Plan</vt:lpstr>
      <vt:lpstr>3. Digital Health Systems</vt:lpstr>
      <vt:lpstr>3. Digital Health Systems</vt:lpstr>
      <vt:lpstr>3. Digital Health Systems</vt:lpstr>
      <vt:lpstr>3. Digital Health Systems</vt:lpstr>
      <vt:lpstr>3. Digital Health Systems</vt:lpstr>
      <vt:lpstr>4. Implications</vt:lpstr>
      <vt:lpstr>Agenda</vt:lpstr>
      <vt:lpstr>4. Next Steps</vt:lpstr>
      <vt:lpstr>PowerPoint Presentation</vt:lpstr>
    </vt:vector>
  </TitlesOfParts>
  <Company>University Of Victoria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fylau</dc:creator>
  <cp:lastModifiedBy>fylau</cp:lastModifiedBy>
  <cp:revision>167</cp:revision>
  <cp:lastPrinted>2021-07-13T12:57:20Z</cp:lastPrinted>
  <dcterms:created xsi:type="dcterms:W3CDTF">2021-05-02T15:00:07Z</dcterms:created>
  <dcterms:modified xsi:type="dcterms:W3CDTF">2021-07-13T17:02:24Z</dcterms:modified>
</cp:coreProperties>
</file>