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comment1.xml" ContentType="application/vnd.openxmlformats-officedocument.presentationml.comments+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67" r:id="rId3"/>
    <p:sldId id="275" r:id="rId4"/>
    <p:sldId id="272" r:id="rId5"/>
    <p:sldId id="273" r:id="rId6"/>
    <p:sldId id="268" r:id="rId7"/>
    <p:sldId id="276" r:id="rId8"/>
    <p:sldId id="269" r:id="rId9"/>
    <p:sldId id="270" r:id="rId10"/>
    <p:sldId id="271"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BFB8D65-EB9C-4B6B-9243-A93FFEB68398}">
          <p14:sldIdLst>
            <p14:sldId id="256"/>
            <p14:sldId id="267"/>
            <p14:sldId id="275"/>
            <p14:sldId id="272"/>
            <p14:sldId id="273"/>
            <p14:sldId id="268"/>
            <p14:sldId id="276"/>
            <p14:sldId id="269"/>
            <p14:sldId id="270"/>
            <p14:sldId id="271"/>
          </p14:sldIdLst>
        </p14:section>
        <p14:section name="Appendix" id="{375412F4-364B-4731-A633-66086C821CD7}">
          <p14:sldIdLst>
            <p14:sldId id="27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vage, Michael" initials="SM" lastIdx="17" clrIdx="0">
    <p:extLst>
      <p:ext uri="{19B8F6BF-5375-455C-9EA6-DF929625EA0E}">
        <p15:presenceInfo xmlns:p15="http://schemas.microsoft.com/office/powerpoint/2012/main" userId="Savage, Michael" providerId="None"/>
      </p:ext>
    </p:extLst>
  </p:cmAuthor>
  <p:cmAuthor id="2" name="Sheridan Cook" initials="SC" lastIdx="17" clrIdx="1">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E69999"/>
    <a:srgbClr val="FF8F8F"/>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19"/>
    <p:restoredTop sz="86134" autoAdjust="0"/>
  </p:normalViewPr>
  <p:slideViewPr>
    <p:cSldViewPr snapToGrid="0" snapToObjects="1">
      <p:cViewPr>
        <p:scale>
          <a:sx n="81" d="100"/>
          <a:sy n="81" d="100"/>
        </p:scale>
        <p:origin x="186"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2"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2" idx="7"/>
        </p15:threadingInfo>
      </p:ext>
    </p:extLst>
  </p:cm>
  <p:cm authorId="2"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2"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C89592-E975-4AB4-8E4B-117DC9768A2C}" type="datetimeFigureOut">
              <a:rPr lang="en-US" smtClean="0"/>
              <a:t>3/24/2021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7ABD91-65D0-427B-BEB5-6C7A332A5639}" type="slidenum">
              <a:rPr lang="en-US" smtClean="0"/>
              <a:t>‹#›</a:t>
            </a:fld>
            <a:endParaRPr lang="en-US"/>
          </a:p>
        </p:txBody>
      </p:sp>
    </p:spTree>
    <p:extLst>
      <p:ext uri="{BB962C8B-B14F-4D97-AF65-F5344CB8AC3E}">
        <p14:creationId xmlns:p14="http://schemas.microsoft.com/office/powerpoint/2010/main" val="1462045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a:t>
            </a:fld>
            <a:endParaRPr lang="en-US"/>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10</a:t>
            </a:fld>
            <a:endParaRPr lang="en-US"/>
          </a:p>
        </p:txBody>
      </p:sp>
    </p:spTree>
    <p:extLst>
      <p:ext uri="{BB962C8B-B14F-4D97-AF65-F5344CB8AC3E}">
        <p14:creationId xmlns:p14="http://schemas.microsoft.com/office/powerpoint/2010/main" val="309356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3</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4</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5</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6</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fld id="{BF7ABD91-65D0-427B-BEB5-6C7A332A5639}" type="slidenum">
              <a:rPr lang="en-US" smtClean="0"/>
              <a:t>7</a:t>
            </a:fld>
            <a:endParaRPr lang="en-US"/>
          </a:p>
        </p:txBody>
      </p:sp>
    </p:spTree>
    <p:extLst>
      <p:ext uri="{BB962C8B-B14F-4D97-AF65-F5344CB8AC3E}">
        <p14:creationId xmlns:p14="http://schemas.microsoft.com/office/powerpoint/2010/main" val="30738034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8</a:t>
            </a:fld>
            <a:endParaRPr lang="en-US"/>
          </a:p>
        </p:txBody>
      </p:sp>
    </p:spTree>
    <p:extLst>
      <p:ext uri="{BB962C8B-B14F-4D97-AF65-F5344CB8AC3E}">
        <p14:creationId xmlns:p14="http://schemas.microsoft.com/office/powerpoint/2010/main" val="25539387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9</a:t>
            </a:fld>
            <a:endParaRPr lang="en-US"/>
          </a:p>
        </p:txBody>
      </p:sp>
    </p:spTree>
    <p:extLst>
      <p:ext uri="{BB962C8B-B14F-4D97-AF65-F5344CB8AC3E}">
        <p14:creationId xmlns:p14="http://schemas.microsoft.com/office/powerpoint/2010/main" val="3557028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699339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763538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851069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65454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580089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486579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584426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499184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822412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31277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3/24/2021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470571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3/24/2021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2177805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jp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r>
              <a:rPr lang="en-CA" b="1" dirty="0"/>
              <a:t>Immediate Next Steps:</a:t>
            </a:r>
          </a:p>
          <a:p>
            <a:pPr marL="342900" indent="-342900">
              <a:buFont typeface="Arial" panose="020B0604020202020204" pitchFamily="34" charset="0"/>
              <a:buChar char="•"/>
            </a:pPr>
            <a:r>
              <a:rPr lang="en-CA" dirty="0"/>
              <a:t>Walkthrough of the CA Baseline materials with subcommittee/ technical team</a:t>
            </a:r>
          </a:p>
          <a:p>
            <a:pPr marL="342900" indent="-342900">
              <a:buFont typeface="Arial" panose="020B0604020202020204" pitchFamily="34" charset="0"/>
              <a:buChar char="•"/>
            </a:pPr>
            <a:r>
              <a:rPr lang="en-CA" dirty="0"/>
              <a:t>Gain confirmation that [insert name here] endorses the CA Baseline and will support the asks identified in this proposal.</a:t>
            </a:r>
          </a:p>
          <a:p>
            <a:pPr marL="342900" indent="-342900">
              <a:buFont typeface="Arial" panose="020B0604020202020204" pitchFamily="34" charset="0"/>
              <a:buChar char="•"/>
            </a:pPr>
            <a:r>
              <a:rPr lang="en-CA" dirty="0"/>
              <a:t>CA Baseline workstream will collect additional endorsements from the other stakeholders identified in the presentation</a:t>
            </a:r>
          </a:p>
          <a:p>
            <a:endParaRPr lang="en-CA" dirty="0"/>
          </a:p>
          <a:p>
            <a:r>
              <a:rPr lang="en-CA" b="1" dirty="0"/>
              <a:t>After Endorsements Collected:</a:t>
            </a:r>
          </a:p>
          <a:p>
            <a:r>
              <a:rPr lang="en-CA" dirty="0"/>
              <a:t>Jurisdictional operational working group endorsements input into proposal for Federal Strategic Level organizations (e.g., Canada Institute for Health Information, Canada Health Infoway, etc.) to ask for:</a:t>
            </a:r>
          </a:p>
          <a:p>
            <a:pPr marL="742950" lvl="1" indent="-285750">
              <a:buFont typeface="Arial" panose="020B0604020202020204" pitchFamily="34" charset="0"/>
              <a:buChar char="•"/>
            </a:pPr>
            <a:r>
              <a:rPr lang="en-CA" dirty="0"/>
              <a:t>Support in the establishment of a formal governance model that is co-owned by </a:t>
            </a:r>
            <a:r>
              <a:rPr lang="en-US" dirty="0"/>
              <a:t>jurisdictions and chaired by a Pan-Canadian body, to ensure the CA Baseline is adopted and maintained unilaterally</a:t>
            </a:r>
            <a:endParaRPr lang="en-CA" dirty="0"/>
          </a:p>
          <a:p>
            <a:pPr marL="742950" lvl="1" indent="-285750">
              <a:buFont typeface="Arial" panose="020B0604020202020204" pitchFamily="34" charset="0"/>
              <a:buChar char="•"/>
            </a:pPr>
            <a:r>
              <a:rPr lang="en-CA" dirty="0"/>
              <a:t>Harmonization between the CA Baseline and strategic initiatives</a:t>
            </a:r>
          </a:p>
          <a:p>
            <a:pPr marL="742950" lvl="1" indent="-285750">
              <a:buFont typeface="Arial" panose="020B0604020202020204" pitchFamily="34" charset="0"/>
              <a:buChar char="•"/>
            </a:pPr>
            <a:r>
              <a:rPr lang="en-CA" dirty="0"/>
              <a:t>Acceptance of the CA Baseline as a foundation for a future more prescriptive / constraining specification (Core)</a:t>
            </a:r>
          </a:p>
          <a:p>
            <a:pPr marL="742950" lvl="1" indent="-285750">
              <a:buFont typeface="Arial" panose="020B0604020202020204" pitchFamily="34" charset="0"/>
              <a:buChar char="•"/>
            </a:pPr>
            <a:r>
              <a:rPr lang="en-CA" dirty="0"/>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extLst>
              <p:ext uri="{D42A27DB-BD31-4B8C-83A1-F6EECF244321}">
                <p14:modId xmlns:p14="http://schemas.microsoft.com/office/powerpoint/2010/main" val="521978197"/>
              </p:ext>
            </p:extLst>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1" name="Picture 10">
            <a:extLst>
              <a:ext uri="{FF2B5EF4-FFF2-40B4-BE49-F238E27FC236}">
                <a16:creationId xmlns:a16="http://schemas.microsoft.com/office/drawing/2014/main" id="{82541F65-7E62-44DC-9B94-4B87E9CF56A8}"/>
              </a:ext>
            </a:extLst>
          </p:cNvPr>
          <p:cNvPicPr>
            <a:picLocks noChangeAspect="1"/>
          </p:cNvPicPr>
          <p:nvPr/>
        </p:nvPicPr>
        <p:blipFill>
          <a:blip r:embed="rId5"/>
          <a:stretch>
            <a:fillRect/>
          </a:stretch>
        </p:blipFill>
        <p:spPr>
          <a:xfrm>
            <a:off x="2453633" y="3246550"/>
            <a:ext cx="2435373" cy="920846"/>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6"/>
          <a:stretch>
            <a:fillRect/>
          </a:stretch>
        </p:blipFill>
        <p:spPr>
          <a:xfrm>
            <a:off x="5084390" y="3363295"/>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7"/>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8"/>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9"/>
          <a:stretch>
            <a:fillRect/>
          </a:stretch>
        </p:blipFill>
        <p:spPr>
          <a:xfrm>
            <a:off x="6944592" y="3369553"/>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10"/>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1"/>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2"/>
          <a:stretch>
            <a:fillRect/>
          </a:stretch>
        </p:blipFill>
        <p:spPr>
          <a:xfrm>
            <a:off x="9561769" y="3359299"/>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3"/>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4"/>
          <a:stretch>
            <a:fillRect/>
          </a:stretch>
        </p:blipFill>
        <p:spPr>
          <a:xfrm>
            <a:off x="5972333" y="4598829"/>
            <a:ext cx="1796004" cy="904703"/>
          </a:xfrm>
          <a:prstGeom prst="rect">
            <a:avLst/>
          </a:prstGeom>
        </p:spPr>
      </p:pic>
      <p:pic>
        <p:nvPicPr>
          <p:cNvPr id="6" name="Picture 5" descr="Text&#10;&#10;Description automatically generated">
            <a:extLst>
              <a:ext uri="{FF2B5EF4-FFF2-40B4-BE49-F238E27FC236}">
                <a16:creationId xmlns:a16="http://schemas.microsoft.com/office/drawing/2014/main" id="{454309D0-DA31-453F-8A70-3E230341B8B4}"/>
              </a:ext>
            </a:extLst>
          </p:cNvPr>
          <p:cNvPicPr>
            <a:picLocks noChangeAspect="1"/>
          </p:cNvPicPr>
          <p:nvPr/>
        </p:nvPicPr>
        <p:blipFill>
          <a:blip r:embed="rId15"/>
          <a:stretch>
            <a:fillRect/>
          </a:stretch>
        </p:blipFill>
        <p:spPr>
          <a:xfrm>
            <a:off x="405971" y="3277786"/>
            <a:ext cx="1878334" cy="918297"/>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extLst>
              <p:ext uri="{D42A27DB-BD31-4B8C-83A1-F6EECF244321}">
                <p14:modId xmlns:p14="http://schemas.microsoft.com/office/powerpoint/2010/main" val="2142490936"/>
              </p:ext>
            </p:extLst>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FHIR </a:t>
            </a:r>
            <a:r>
              <a:rPr lang="en-CA" sz="900" dirty="0" err="1"/>
              <a:t>iGuide</a:t>
            </a:r>
            <a:r>
              <a:rPr lang="en-CA" sz="900" dirty="0"/>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lang="en-US" sz="900" dirty="0"/>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lang="en-US" sz="900" dirty="0"/>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lang="en-US" sz="900" dirty="0"/>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lang="en-US" sz="900" dirty="0"/>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algn="ctr"/>
            <a:r>
              <a:rPr lang="en-CA" sz="1100" dirty="0"/>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r>
              <a:rPr lang="en-CA" sz="1100" dirty="0"/>
              <a:t>Use and extend standards to write </a:t>
            </a:r>
            <a:r>
              <a:rPr lang="en-CA" sz="1100" dirty="0" err="1"/>
              <a:t>IGuides</a:t>
            </a:r>
            <a:endParaRPr lang="en-CA" sz="1100" dirty="0"/>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r>
              <a:rPr lang="en-CA" sz="1100" dirty="0"/>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algn="ctr"/>
            <a:r>
              <a:rPr lang="en-CA" sz="1100" dirty="0"/>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algn="ctr"/>
            <a:r>
              <a:rPr lang="en-CA" sz="1100" dirty="0"/>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algn="ctr"/>
            <a:r>
              <a:rPr lang="en-CA" sz="1100" dirty="0"/>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algn="ctr"/>
            <a:r>
              <a:rPr lang="en-CA" sz="1100" dirty="0"/>
              <a:t>Utilize </a:t>
            </a:r>
            <a:r>
              <a:rPr lang="en-CA" sz="1100" dirty="0" err="1"/>
              <a:t>IGuides</a:t>
            </a:r>
            <a:r>
              <a:rPr lang="en-CA" sz="1100" dirty="0"/>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r>
              <a:rPr lang="en-CA" sz="1100" dirty="0"/>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algn="ctr"/>
            <a:r>
              <a:rPr lang="en-CA" sz="1100" dirty="0"/>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algn="ctr"/>
            <a:r>
              <a:rPr lang="en-CA" sz="2800" b="1" dirty="0"/>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extLst>
              <p:ext uri="{D42A27DB-BD31-4B8C-83A1-F6EECF244321}">
                <p14:modId xmlns:p14="http://schemas.microsoft.com/office/powerpoint/2010/main" val="2479335666"/>
              </p:ext>
            </p:extLst>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algn="ctr"/>
            <a:r>
              <a:rPr lang="en-CA" i="1" dirty="0"/>
              <a:t>You are part of the diverse Pan-Canadian community that </a:t>
            </a:r>
            <a:r>
              <a:rPr lang="en-CA" i="1" u="sng" dirty="0"/>
              <a:t>informs</a:t>
            </a:r>
            <a:r>
              <a:rPr lang="en-CA" i="1" dirty="0"/>
              <a:t>, </a:t>
            </a:r>
            <a:r>
              <a:rPr lang="en-CA" i="1" u="sng" dirty="0"/>
              <a:t>drives</a:t>
            </a:r>
            <a:r>
              <a:rPr lang="en-CA" i="1" dirty="0"/>
              <a:t>, and </a:t>
            </a:r>
            <a:r>
              <a:rPr lang="en-CA" i="1" u="sng" dirty="0"/>
              <a:t>enforces</a:t>
            </a:r>
            <a:r>
              <a:rPr lang="en-CA" i="1" dirty="0"/>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b="1" dirty="0">
                  <a:solidFill>
                    <a:schemeClr val="bg1"/>
                  </a:solidFill>
                </a:rPr>
                <a:t>Statement of Endorsement:</a:t>
              </a:r>
              <a:endParaRPr lang="en-US" b="1" kern="1200" dirty="0">
                <a:solidFill>
                  <a:schemeClr val="bg1"/>
                </a:solidFill>
              </a:endParaRP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algn="ctr"/>
              <a:r>
                <a:rPr lang="en-US" sz="1400" dirty="0">
                  <a:solidFill>
                    <a:schemeClr val="bg1"/>
                  </a:solidFill>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algn="ctr"/>
              <a:r>
                <a:rPr lang="en-US" sz="1400" dirty="0">
                  <a:solidFill>
                    <a:schemeClr val="bg1"/>
                  </a:solidFill>
                </a:rPr>
                <a:t>We require </a:t>
              </a:r>
              <a:r>
                <a:rPr lang="en-US" sz="1400" dirty="0" err="1">
                  <a:solidFill>
                    <a:schemeClr val="bg1"/>
                  </a:solidFill>
                </a:rPr>
                <a:t>iGuide</a:t>
              </a:r>
              <a:r>
                <a:rPr lang="en-US" sz="1400" dirty="0">
                  <a:solidFill>
                    <a:schemeClr val="bg1"/>
                  </a:solidFill>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algn="ctr"/>
              <a:r>
                <a:rPr lang="en-US" sz="1400" dirty="0"/>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algn="ctr"/>
              <a:r>
                <a:rPr lang="en-US" sz="1400" dirty="0"/>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2000" dirty="0"/>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Achieving front end &amp; backend interoperability across vendors &amp; jurisdictions more </a:t>
              </a:r>
              <a:r>
                <a:rPr lang="en-US" sz="1200" dirty="0"/>
                <a:t>feasible</a:t>
              </a:r>
              <a:endParaRPr lang="en-US" sz="1200" kern="1200" dirty="0"/>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dirty="0"/>
                <a:t>Creation of conformance tools to support testing and compliance</a:t>
              </a:r>
              <a:endParaRPr lang="en-US" sz="1200" kern="1200" dirty="0"/>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Font typeface="Arial" panose="020B0604020202020204" pitchFamily="34" charset="0"/>
                <a:buNone/>
              </a:pPr>
              <a:r>
                <a:rPr lang="en-US" sz="1200" kern="1200" dirty="0"/>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Increased power </a:t>
              </a:r>
              <a:r>
                <a:rPr lang="en-US" sz="1200" dirty="0"/>
                <a:t>&amp; </a:t>
              </a:r>
              <a:r>
                <a:rPr lang="en-US" sz="1200" kern="1200" dirty="0"/>
                <a:t>choice in procurement of vendors that </a:t>
              </a:r>
              <a:r>
                <a:rPr lang="en-US" sz="1200" dirty="0"/>
                <a:t>support Canadian concepts</a:t>
              </a:r>
              <a:endParaRPr lang="en-US" sz="1200" kern="1200" dirty="0"/>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extLst>
              <p:ext uri="{D42A27DB-BD31-4B8C-83A1-F6EECF244321}">
                <p14:modId xmlns:p14="http://schemas.microsoft.com/office/powerpoint/2010/main" val="3752148608"/>
              </p:ext>
            </p:extLst>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algn="ctr"/>
            <a:r>
              <a:rPr lang="en-CA" b="1" dirty="0"/>
              <a:t>Canadian </a:t>
            </a:r>
          </a:p>
          <a:p>
            <a:pPr algn="ctr"/>
            <a:r>
              <a:rPr lang="en-CA" b="1" dirty="0"/>
              <a:t>Health Information </a:t>
            </a:r>
          </a:p>
          <a:p>
            <a:pPr algn="ctr"/>
            <a:r>
              <a:rPr lang="en-CA" b="1" dirty="0"/>
              <a:t>Standards </a:t>
            </a:r>
          </a:p>
          <a:p>
            <a:pPr algn="ctr"/>
            <a:r>
              <a:rPr lang="en-CA" b="1" dirty="0"/>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2000" dirty="0"/>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lvl="0" indent="0" algn="ctr" defTabSz="533400">
              <a:lnSpc>
                <a:spcPct val="90000"/>
              </a:lnSpc>
              <a:spcBef>
                <a:spcPct val="0"/>
              </a:spcBef>
              <a:spcAft>
                <a:spcPct val="35000"/>
              </a:spcAft>
              <a:buNone/>
            </a:pPr>
            <a:r>
              <a:rPr lang="en-US" sz="1200" kern="1200" dirty="0"/>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15360</TotalTime>
  <Words>1781</Words>
  <Application>Microsoft Office PowerPoint</Application>
  <PresentationFormat>Widescreen</PresentationFormat>
  <Paragraphs>182</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Segoe UI</vt:lpstr>
      <vt:lpstr>Verdana</vt:lpstr>
      <vt:lpstr>Office Theme</vt:lpstr>
      <vt:lpstr>CA-Baseline A Starting Point for Canadian FHIR Implementation Guides</vt:lpstr>
      <vt:lpstr>Who Are We?</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CA-Core Canadian health care data interoperability</dc:title>
  <dc:creator>Matthew Herbert</dc:creator>
  <cp:lastModifiedBy>Sheridan Cook</cp:lastModifiedBy>
  <cp:revision>77</cp:revision>
  <cp:lastPrinted>2020-11-27T18:57:33Z</cp:lastPrinted>
  <dcterms:created xsi:type="dcterms:W3CDTF">2020-11-27T17:37:40Z</dcterms:created>
  <dcterms:modified xsi:type="dcterms:W3CDTF">2021-04-02T17:05:02Z</dcterms:modified>
</cp:coreProperties>
</file>