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85" r:id="rId3"/>
    <p:sldId id="338" r:id="rId4"/>
    <p:sldId id="288" r:id="rId5"/>
    <p:sldId id="286" r:id="rId6"/>
    <p:sldId id="287" r:id="rId7"/>
    <p:sldId id="334" r:id="rId8"/>
    <p:sldId id="335" r:id="rId9"/>
    <p:sldId id="336" r:id="rId10"/>
    <p:sldId id="337" r:id="rId11"/>
    <p:sldId id="283" r:id="rId12"/>
    <p:sldId id="28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85"/>
            <p14:sldId id="338"/>
          </p14:sldIdLst>
        </p14:section>
        <p14:section name="FAQ Review - From 1/06" id="{E4BCC114-D849-44BC-BE0E-8E5DDBB1A97C}">
          <p14:sldIdLst>
            <p14:sldId id="288"/>
            <p14:sldId id="286"/>
            <p14:sldId id="287"/>
          </p14:sldIdLst>
        </p14:section>
        <p14:section name="Slides from International Council Meeting" id="{1F4822FB-03A2-4603-B4EB-4E43CF4D48D6}">
          <p14:sldIdLst>
            <p14:sldId id="334"/>
            <p14:sldId id="335"/>
            <p14:sldId id="336"/>
            <p14:sldId id="337"/>
          </p14:sldIdLst>
        </p14:section>
        <p14:section name="Maturity Activity Roadmap" id="{A3E58D49-99CE-4837-8C49-7D9FBA26D031}">
          <p14:sldIdLst>
            <p14:sldId id="283"/>
            <p14:sldId id="284"/>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1"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B961B2-5EDB-48BE-9E2C-05237B95238F}" v="4" dt="2023-01-27T18:50:02.3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4660"/>
  </p:normalViewPr>
  <p:slideViewPr>
    <p:cSldViewPr snapToGrid="0">
      <p:cViewPr varScale="1">
        <p:scale>
          <a:sx n="47" d="100"/>
          <a:sy n="47" d="100"/>
        </p:scale>
        <p:origin x="48" y="14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15B961B2-5EDB-48BE-9E2C-05237B95238F}"/>
    <pc:docChg chg="undo custSel addSld delSld modSld addSection modSection">
      <pc:chgData name="Cook, Sheridan" userId="281e4631-2ba3-493a-978c-63fee9769b29" providerId="ADAL" clId="{15B961B2-5EDB-48BE-9E2C-05237B95238F}" dt="2023-01-27T20:00:31.324" v="721" actId="20577"/>
      <pc:docMkLst>
        <pc:docMk/>
      </pc:docMkLst>
      <pc:sldChg chg="modSp mod">
        <pc:chgData name="Cook, Sheridan" userId="281e4631-2ba3-493a-978c-63fee9769b29" providerId="ADAL" clId="{15B961B2-5EDB-48BE-9E2C-05237B95238F}" dt="2023-01-27T18:57:25.640" v="561"/>
        <pc:sldMkLst>
          <pc:docMk/>
          <pc:sldMk cId="2619770611" sldId="285"/>
        </pc:sldMkLst>
        <pc:spChg chg="mod">
          <ac:chgData name="Cook, Sheridan" userId="281e4631-2ba3-493a-978c-63fee9769b29" providerId="ADAL" clId="{15B961B2-5EDB-48BE-9E2C-05237B95238F}" dt="2023-01-27T18:57:25.640" v="561"/>
          <ac:spMkLst>
            <pc:docMk/>
            <pc:sldMk cId="2619770611" sldId="285"/>
            <ac:spMk id="3" creationId="{3E4FBE9C-3113-48B8-AD7B-C730FC4A799F}"/>
          </ac:spMkLst>
        </pc:spChg>
      </pc:sldChg>
      <pc:sldChg chg="modSp mod">
        <pc:chgData name="Cook, Sheridan" userId="281e4631-2ba3-493a-978c-63fee9769b29" providerId="ADAL" clId="{15B961B2-5EDB-48BE-9E2C-05237B95238F}" dt="2023-01-27T20:00:31.324" v="721" actId="20577"/>
        <pc:sldMkLst>
          <pc:docMk/>
          <pc:sldMk cId="2003439331" sldId="287"/>
        </pc:sldMkLst>
        <pc:spChg chg="mod">
          <ac:chgData name="Cook, Sheridan" userId="281e4631-2ba3-493a-978c-63fee9769b29" providerId="ADAL" clId="{15B961B2-5EDB-48BE-9E2C-05237B95238F}" dt="2023-01-27T20:00:31.324" v="721" actId="20577"/>
          <ac:spMkLst>
            <pc:docMk/>
            <pc:sldMk cId="2003439331" sldId="287"/>
            <ac:spMk id="3" creationId="{3E4FBE9C-3113-48B8-AD7B-C730FC4A799F}"/>
          </ac:spMkLst>
        </pc:spChg>
      </pc:sldChg>
      <pc:sldChg chg="add">
        <pc:chgData name="Cook, Sheridan" userId="281e4631-2ba3-493a-978c-63fee9769b29" providerId="ADAL" clId="{15B961B2-5EDB-48BE-9E2C-05237B95238F}" dt="2023-01-27T18:46:09.240" v="0"/>
        <pc:sldMkLst>
          <pc:docMk/>
          <pc:sldMk cId="866462900" sldId="334"/>
        </pc:sldMkLst>
      </pc:sldChg>
      <pc:sldChg chg="modSp add mod">
        <pc:chgData name="Cook, Sheridan" userId="281e4631-2ba3-493a-978c-63fee9769b29" providerId="ADAL" clId="{15B961B2-5EDB-48BE-9E2C-05237B95238F}" dt="2023-01-27T18:46:09.305" v="1" actId="27636"/>
        <pc:sldMkLst>
          <pc:docMk/>
          <pc:sldMk cId="4736124" sldId="335"/>
        </pc:sldMkLst>
        <pc:spChg chg="mod">
          <ac:chgData name="Cook, Sheridan" userId="281e4631-2ba3-493a-978c-63fee9769b29" providerId="ADAL" clId="{15B961B2-5EDB-48BE-9E2C-05237B95238F}" dt="2023-01-27T18:46:09.305" v="1" actId="27636"/>
          <ac:spMkLst>
            <pc:docMk/>
            <pc:sldMk cId="4736124" sldId="335"/>
            <ac:spMk id="3" creationId="{2A64D8DF-4748-B8E1-0B07-05F178986D62}"/>
          </ac:spMkLst>
        </pc:spChg>
      </pc:sldChg>
      <pc:sldChg chg="modSp add mod">
        <pc:chgData name="Cook, Sheridan" userId="281e4631-2ba3-493a-978c-63fee9769b29" providerId="ADAL" clId="{15B961B2-5EDB-48BE-9E2C-05237B95238F}" dt="2023-01-27T18:46:09.314" v="2" actId="27636"/>
        <pc:sldMkLst>
          <pc:docMk/>
          <pc:sldMk cId="2660020786" sldId="336"/>
        </pc:sldMkLst>
        <pc:spChg chg="mod">
          <ac:chgData name="Cook, Sheridan" userId="281e4631-2ba3-493a-978c-63fee9769b29" providerId="ADAL" clId="{15B961B2-5EDB-48BE-9E2C-05237B95238F}" dt="2023-01-27T18:46:09.314" v="2" actId="27636"/>
          <ac:spMkLst>
            <pc:docMk/>
            <pc:sldMk cId="2660020786" sldId="336"/>
            <ac:spMk id="3" creationId="{6D524939-0E48-06B2-F36B-48E11FD73F7E}"/>
          </ac:spMkLst>
        </pc:spChg>
      </pc:sldChg>
      <pc:sldChg chg="modSp add mod">
        <pc:chgData name="Cook, Sheridan" userId="281e4631-2ba3-493a-978c-63fee9769b29" providerId="ADAL" clId="{15B961B2-5EDB-48BE-9E2C-05237B95238F}" dt="2023-01-27T18:46:09.322" v="3" actId="27636"/>
        <pc:sldMkLst>
          <pc:docMk/>
          <pc:sldMk cId="1256028813" sldId="337"/>
        </pc:sldMkLst>
        <pc:spChg chg="mod">
          <ac:chgData name="Cook, Sheridan" userId="281e4631-2ba3-493a-978c-63fee9769b29" providerId="ADAL" clId="{15B961B2-5EDB-48BE-9E2C-05237B95238F}" dt="2023-01-27T18:46:09.322" v="3" actId="27636"/>
          <ac:spMkLst>
            <pc:docMk/>
            <pc:sldMk cId="1256028813" sldId="337"/>
            <ac:spMk id="3" creationId="{7357D0BC-0B4B-DC38-A6C4-A218277D76D1}"/>
          </ac:spMkLst>
        </pc:spChg>
      </pc:sldChg>
      <pc:sldChg chg="modSp add mod">
        <pc:chgData name="Cook, Sheridan" userId="281e4631-2ba3-493a-978c-63fee9769b29" providerId="ADAL" clId="{15B961B2-5EDB-48BE-9E2C-05237B95238F}" dt="2023-01-27T18:56:24.059" v="536" actId="20577"/>
        <pc:sldMkLst>
          <pc:docMk/>
          <pc:sldMk cId="3310759276" sldId="338"/>
        </pc:sldMkLst>
        <pc:spChg chg="mod">
          <ac:chgData name="Cook, Sheridan" userId="281e4631-2ba3-493a-978c-63fee9769b29" providerId="ADAL" clId="{15B961B2-5EDB-48BE-9E2C-05237B95238F}" dt="2023-01-27T18:49:11.492" v="166" actId="20577"/>
          <ac:spMkLst>
            <pc:docMk/>
            <pc:sldMk cId="3310759276" sldId="338"/>
            <ac:spMk id="2" creationId="{D82136C0-1971-4392-ADFD-7F65C22DCEF2}"/>
          </ac:spMkLst>
        </pc:spChg>
        <pc:spChg chg="mod">
          <ac:chgData name="Cook, Sheridan" userId="281e4631-2ba3-493a-978c-63fee9769b29" providerId="ADAL" clId="{15B961B2-5EDB-48BE-9E2C-05237B95238F}" dt="2023-01-27T18:56:24.059" v="536" actId="20577"/>
          <ac:spMkLst>
            <pc:docMk/>
            <pc:sldMk cId="3310759276" sldId="338"/>
            <ac:spMk id="3" creationId="{3E4FBE9C-3113-48B8-AD7B-C730FC4A799F}"/>
          </ac:spMkLst>
        </pc:spChg>
      </pc:sldChg>
      <pc:sldChg chg="modSp add del mod">
        <pc:chgData name="Cook, Sheridan" userId="281e4631-2ba3-493a-978c-63fee9769b29" providerId="ADAL" clId="{15B961B2-5EDB-48BE-9E2C-05237B95238F}" dt="2023-01-27T18:56:26.333" v="537" actId="47"/>
        <pc:sldMkLst>
          <pc:docMk/>
          <pc:sldMk cId="2152950382" sldId="339"/>
        </pc:sldMkLst>
        <pc:spChg chg="mod">
          <ac:chgData name="Cook, Sheridan" userId="281e4631-2ba3-493a-978c-63fee9769b29" providerId="ADAL" clId="{15B961B2-5EDB-48BE-9E2C-05237B95238F}" dt="2023-01-27T18:56:00.357" v="509" actId="27636"/>
          <ac:spMkLst>
            <pc:docMk/>
            <pc:sldMk cId="2152950382" sldId="339"/>
            <ac:spMk id="3" creationId="{3E4FBE9C-3113-48B8-AD7B-C730FC4A79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1/27/2023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12</a:t>
            </a:fld>
            <a:endParaRPr lang="en-CA"/>
          </a:p>
        </p:txBody>
      </p:sp>
    </p:spTree>
    <p:extLst>
      <p:ext uri="{BB962C8B-B14F-4D97-AF65-F5344CB8AC3E}">
        <p14:creationId xmlns:p14="http://schemas.microsoft.com/office/powerpoint/2010/main" val="2593836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1/27/2023</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1/27/2023</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1/27/2023</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1/27/2023</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1/27/2023</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1/27/2023</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1/27/2023</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1/27/2023</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1/27/2023</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1/27/2023</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1/27/2023</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1/27/2023</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confluence.hl7.org/display/IC/2023+January+WGM+-+Las+Vegas+Minutes" TargetMode="External"/><Relationship Id="rId2" Type="http://schemas.openxmlformats.org/officeDocument/2006/relationships/hyperlink" Target="https://infocentral.infoway-inforoute.ca/en/resources/docs/hl7/hl7-community-presentations/4033-canadian-common-data-standards-for-interoperability-nov-18-2022-faq" TargetMode="External"/><Relationship Id="rId1" Type="http://schemas.openxmlformats.org/officeDocument/2006/relationships/slideLayout" Target="../slideLayouts/slideLayout2.xml"/><Relationship Id="rId4" Type="http://schemas.openxmlformats.org/officeDocument/2006/relationships/hyperlink" Target="https://confluence.hl7.org/display/IC/National+IG+Implementations"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confluence.hl7.org/display/IC/2023+January+WGM+-+Las+Vegas+Minute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infocentral.infoway-inforoute.ca/en/resources/docs/hl7/hl7-community-presentations/4033-canadian-common-data-standards-for-interoperability-nov-18-2022-faq"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January 2023 Governance Call</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011FD-15D8-9A26-49A9-07E4E80E243E}"/>
              </a:ext>
            </a:extLst>
          </p:cNvPr>
          <p:cNvSpPr>
            <a:spLocks noGrp="1"/>
          </p:cNvSpPr>
          <p:nvPr>
            <p:ph type="title"/>
          </p:nvPr>
        </p:nvSpPr>
        <p:spPr/>
        <p:txBody>
          <a:bodyPr>
            <a:normAutofit/>
          </a:bodyPr>
          <a:lstStyle/>
          <a:p>
            <a:r>
              <a:rPr lang="en-CA" dirty="0"/>
              <a:t>Standardizing on “Baseline” and “Core” Definitions</a:t>
            </a:r>
          </a:p>
        </p:txBody>
      </p:sp>
      <p:sp>
        <p:nvSpPr>
          <p:cNvPr id="3" name="Content Placeholder 2">
            <a:extLst>
              <a:ext uri="{FF2B5EF4-FFF2-40B4-BE49-F238E27FC236}">
                <a16:creationId xmlns:a16="http://schemas.microsoft.com/office/drawing/2014/main" id="{7357D0BC-0B4B-DC38-A6C4-A218277D76D1}"/>
              </a:ext>
            </a:extLst>
          </p:cNvPr>
          <p:cNvSpPr>
            <a:spLocks noGrp="1"/>
          </p:cNvSpPr>
          <p:nvPr>
            <p:ph idx="1"/>
          </p:nvPr>
        </p:nvSpPr>
        <p:spPr/>
        <p:txBody>
          <a:bodyPr>
            <a:normAutofit/>
          </a:bodyPr>
          <a:lstStyle/>
          <a:p>
            <a:r>
              <a:rPr lang="en-CA" dirty="0"/>
              <a:t>Discussion:</a:t>
            </a:r>
          </a:p>
          <a:p>
            <a:pPr lvl="1"/>
            <a:r>
              <a:rPr lang="en-CA" dirty="0"/>
              <a:t>It does not appear there are definitions for these two terms in HL7, and when used interchangeably, create confusion</a:t>
            </a:r>
          </a:p>
          <a:p>
            <a:r>
              <a:rPr lang="en-CA" dirty="0"/>
              <a:t>Proposed approach for clarification (not necessarily in sequence):</a:t>
            </a:r>
          </a:p>
          <a:p>
            <a:pPr lvl="1"/>
            <a:r>
              <a:rPr lang="en-CA" dirty="0"/>
              <a:t>HL7 Canada will propose the definitions provided here and will post them to chat.FHIR.org for discussion</a:t>
            </a:r>
          </a:p>
          <a:p>
            <a:pPr lvl="1"/>
            <a:r>
              <a:rPr lang="en-CA" dirty="0"/>
              <a:t>These definitions will also be reviewed with </a:t>
            </a:r>
          </a:p>
          <a:p>
            <a:pPr lvl="1"/>
            <a:r>
              <a:rPr lang="en-CA" dirty="0"/>
              <a:t>At the Jan 2023 meeting, HL7 International Council members will be asked to review the definitions and relate their own understanding</a:t>
            </a:r>
          </a:p>
          <a:p>
            <a:pPr lvl="1"/>
            <a:r>
              <a:rPr lang="en-CA" dirty="0"/>
              <a:t>HL7 Canada and / or HL7 Intl Council will ask TSC to define these concepts formally</a:t>
            </a:r>
          </a:p>
          <a:p>
            <a:pPr marL="319016" lvl="1" indent="0">
              <a:buNone/>
            </a:pPr>
            <a:endParaRPr lang="en-CA" dirty="0"/>
          </a:p>
          <a:p>
            <a:pPr lvl="1"/>
            <a:endParaRPr lang="en-CA" dirty="0"/>
          </a:p>
          <a:p>
            <a:pPr lvl="1"/>
            <a:endParaRPr lang="en-CA" dirty="0"/>
          </a:p>
        </p:txBody>
      </p:sp>
    </p:spTree>
    <p:extLst>
      <p:ext uri="{BB962C8B-B14F-4D97-AF65-F5344CB8AC3E}">
        <p14:creationId xmlns:p14="http://schemas.microsoft.com/office/powerpoint/2010/main" val="1256028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3600" dirty="0"/>
              <a:t>Current Maturity Activity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FF0000"/>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9028"/>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rgbClr val="FF0000"/>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6528678" y="4420205"/>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2" name="Arrow: Down 31">
            <a:extLst>
              <a:ext uri="{FF2B5EF4-FFF2-40B4-BE49-F238E27FC236}">
                <a16:creationId xmlns:a16="http://schemas.microsoft.com/office/drawing/2014/main" id="{C25A06B6-0A3F-4ACF-BABD-65A4191397DD}"/>
              </a:ext>
            </a:extLst>
          </p:cNvPr>
          <p:cNvSpPr/>
          <p:nvPr/>
        </p:nvSpPr>
        <p:spPr>
          <a:xfrm>
            <a:off x="8890087" y="710361"/>
            <a:ext cx="475488" cy="804672"/>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Tree>
    <p:extLst>
      <p:ext uri="{BB962C8B-B14F-4D97-AF65-F5344CB8AC3E}">
        <p14:creationId xmlns:p14="http://schemas.microsoft.com/office/powerpoint/2010/main" val="1097707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marL="0" marR="0">
              <a:spcBef>
                <a:spcPts val="0"/>
              </a:spcBef>
              <a:spcAft>
                <a:spcPts val="0"/>
              </a:spcAft>
            </a:pPr>
            <a:r>
              <a:rPr lang="en-US" sz="1800" dirty="0">
                <a:effectLst/>
                <a:latin typeface="Calibri" panose="020F0502020204030204" pitchFamily="34" charset="0"/>
              </a:rPr>
              <a:t>Housekeeping: </a:t>
            </a:r>
          </a:p>
          <a:p>
            <a:pPr marL="457200" lvl="1">
              <a:spcBef>
                <a:spcPts val="0"/>
              </a:spcBef>
            </a:pPr>
            <a:r>
              <a:rPr lang="en-US" sz="1800" dirty="0">
                <a:effectLst/>
                <a:latin typeface="Calibri" panose="020F0502020204030204" pitchFamily="34" charset="0"/>
              </a:rPr>
              <a:t>Reminder: 1/27 call being used to continue our review &amp; conversation around our responses to the </a:t>
            </a:r>
            <a:r>
              <a:rPr lang="en-US" sz="1800" b="0" i="0" u="sng" dirty="0">
                <a:solidFill>
                  <a:srgbClr val="000000"/>
                </a:solidFill>
                <a:effectLst/>
                <a:latin typeface="+mj-lt"/>
                <a:hlinkClick r:id="rId2"/>
              </a:rPr>
              <a:t>Canadian Common Data Standards for Interoperability - Nov 18, 2022 FAQ</a:t>
            </a:r>
            <a:r>
              <a:rPr lang="en-US" sz="1800" dirty="0">
                <a:latin typeface="+mj-lt"/>
              </a:rPr>
              <a:t> </a:t>
            </a:r>
          </a:p>
          <a:p>
            <a:pPr marL="457200" lvl="1">
              <a:spcBef>
                <a:spcPts val="0"/>
              </a:spcBef>
            </a:pPr>
            <a:endParaRPr lang="en-US" sz="1400" dirty="0">
              <a:latin typeface="Calibri" panose="020F0502020204030204" pitchFamily="34" charset="0"/>
            </a:endParaRPr>
          </a:p>
          <a:p>
            <a:pPr marL="57150" indent="-285750">
              <a:spcBef>
                <a:spcPts val="0"/>
              </a:spcBef>
            </a:pPr>
            <a:r>
              <a:rPr lang="en-US" sz="1800" dirty="0">
                <a:latin typeface="Calibri" panose="020F0502020204030204" pitchFamily="34" charset="0"/>
              </a:rPr>
              <a:t>Update on the HL7 International Council Base &amp; Core Definition Discussion</a:t>
            </a:r>
          </a:p>
          <a:p>
            <a:pPr marL="514350" lvl="1" indent="-285750">
              <a:spcBef>
                <a:spcPts val="0"/>
              </a:spcBef>
            </a:pPr>
            <a:r>
              <a:rPr lang="en-US" sz="1400" i="1" dirty="0">
                <a:solidFill>
                  <a:srgbClr val="0563C1"/>
                </a:solidFill>
                <a:latin typeface="Calibri" panose="020F0502020204030204" pitchFamily="34" charset="0"/>
                <a:hlinkClick r:id="rId3">
                  <a:extLst>
                    <a:ext uri="{A12FA001-AC4F-418D-AE19-62706E023703}">
                      <ahyp:hlinkClr xmlns:ahyp="http://schemas.microsoft.com/office/drawing/2018/hyperlinkcolor" val="tx"/>
                    </a:ext>
                  </a:extLst>
                </a:hlinkClick>
              </a:rPr>
              <a:t>https://confluence.hl7.org/display/IC/2023+January+WGM+-+Las+Vegas+</a:t>
            </a:r>
            <a:r>
              <a:rPr lang="en-US" sz="1400" i="1" dirty="0">
                <a:solidFill>
                  <a:schemeClr val="accent1"/>
                </a:solidFill>
                <a:latin typeface="Calibri" panose="020F0502020204030204" pitchFamily="34" charset="0"/>
                <a:hlinkClick r:id="rId3">
                  <a:extLst>
                    <a:ext uri="{A12FA001-AC4F-418D-AE19-62706E023703}">
                      <ahyp:hlinkClr xmlns:ahyp="http://schemas.microsoft.com/office/drawing/2018/hyperlinkcolor" val="tx"/>
                    </a:ext>
                  </a:extLst>
                </a:hlinkClick>
              </a:rPr>
              <a:t>Minutes</a:t>
            </a:r>
            <a:r>
              <a:rPr lang="en-US" sz="1400" i="1" dirty="0">
                <a:solidFill>
                  <a:schemeClr val="accent1"/>
                </a:solidFill>
                <a:latin typeface="Calibri" panose="020F0502020204030204" pitchFamily="34" charset="0"/>
              </a:rPr>
              <a:t> </a:t>
            </a:r>
            <a:endParaRPr lang="en-US" sz="1400" dirty="0">
              <a:solidFill>
                <a:schemeClr val="accent1"/>
              </a:solidFill>
              <a:latin typeface="Calibri" panose="020F0502020204030204" pitchFamily="34" charset="0"/>
            </a:endParaRPr>
          </a:p>
          <a:p>
            <a:pPr marL="514350" lvl="1" indent="-285750">
              <a:spcBef>
                <a:spcPts val="0"/>
              </a:spcBef>
            </a:pPr>
            <a:r>
              <a:rPr lang="en-US" sz="1400" dirty="0">
                <a:latin typeface="Calibri" panose="020F0502020204030204" pitchFamily="34" charset="0"/>
                <a:hlinkClick r:id="rId4"/>
              </a:rPr>
              <a:t>https://confluence.hl7.org/display/IC/National+IG+Implementations</a:t>
            </a:r>
            <a:r>
              <a:rPr lang="en-US" sz="1400" dirty="0">
                <a:latin typeface="Calibri" panose="020F0502020204030204" pitchFamily="34" charset="0"/>
              </a:rPr>
              <a:t> </a:t>
            </a:r>
          </a:p>
          <a:p>
            <a:pPr lvl="2">
              <a:spcBef>
                <a:spcPts val="0"/>
              </a:spcBef>
            </a:pPr>
            <a:endParaRPr lang="en-US" sz="1800" dirty="0">
              <a:latin typeface="Calibri" panose="020F0502020204030204" pitchFamily="34" charset="0"/>
            </a:endParaRPr>
          </a:p>
          <a:p>
            <a:pPr marL="0" marR="0">
              <a:spcBef>
                <a:spcPts val="0"/>
              </a:spcBef>
              <a:spcAft>
                <a:spcPts val="0"/>
              </a:spcAft>
            </a:pPr>
            <a:r>
              <a:rPr lang="en-US" sz="1800" dirty="0">
                <a:latin typeface="Calibri" panose="020F0502020204030204" pitchFamily="34" charset="0"/>
              </a:rPr>
              <a:t>Return to </a:t>
            </a:r>
            <a:r>
              <a:rPr lang="en-US" sz="1800" dirty="0">
                <a:effectLst/>
                <a:latin typeface="Calibri" panose="020F0502020204030204" pitchFamily="34" charset="0"/>
              </a:rPr>
              <a:t>our review &amp; conversation around our responses to the </a:t>
            </a:r>
            <a:r>
              <a:rPr lang="en-US" sz="1800" b="0" i="0" u="sng" dirty="0">
                <a:solidFill>
                  <a:srgbClr val="000000"/>
                </a:solidFill>
                <a:effectLst/>
                <a:latin typeface="+mj-lt"/>
                <a:hlinkClick r:id="rId2"/>
              </a:rPr>
              <a:t>Canadian Common Data Standards for Interoperability - Nov 18, 2022 FAQ</a:t>
            </a:r>
            <a:r>
              <a:rPr lang="en-US" sz="1800" dirty="0">
                <a:latin typeface="+mj-lt"/>
              </a:rPr>
              <a:t> </a:t>
            </a:r>
            <a:endParaRPr lang="en-US" sz="1800" dirty="0">
              <a:latin typeface="Calibri" panose="020F0502020204030204" pitchFamily="34" charset="0"/>
            </a:endParaRPr>
          </a:p>
          <a:p>
            <a:pPr marL="457200" lvl="1">
              <a:spcBef>
                <a:spcPts val="0"/>
              </a:spcBef>
            </a:pPr>
            <a:endParaRPr lang="en-US" sz="1800" dirty="0">
              <a:latin typeface="Calibri" panose="020F0502020204030204" pitchFamily="34" charset="0"/>
            </a:endParaRPr>
          </a:p>
          <a:p>
            <a:pPr marL="0">
              <a:spcBef>
                <a:spcPts val="0"/>
              </a:spcBef>
            </a:pPr>
            <a:endParaRPr lang="en-US" dirty="0"/>
          </a:p>
        </p:txBody>
      </p:sp>
    </p:spTree>
    <p:extLst>
      <p:ext uri="{BB962C8B-B14F-4D97-AF65-F5344CB8AC3E}">
        <p14:creationId xmlns:p14="http://schemas.microsoft.com/office/powerpoint/2010/main" val="261977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Update on HL7 International Council Discussion on Base &amp; Core Definitions</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fontScale="92500" lnSpcReduction="10000"/>
          </a:bodyPr>
          <a:lstStyle/>
          <a:p>
            <a:pPr marL="0" indent="0" algn="l">
              <a:buNone/>
            </a:pPr>
            <a:r>
              <a:rPr lang="en-US" sz="1300" b="0" i="1" dirty="0">
                <a:effectLst/>
                <a:latin typeface="Calibri" panose="020F0502020204030204" pitchFamily="34" charset="0"/>
              </a:rPr>
              <a:t> Summarized Minutes &amp; NL approach slides can be found (still awaiting final slides that were presented): </a:t>
            </a:r>
            <a:r>
              <a:rPr lang="en-US" sz="1300" i="1" dirty="0">
                <a:solidFill>
                  <a:srgbClr val="0563C1"/>
                </a:solidFill>
                <a:latin typeface="Calibri" panose="020F0502020204030204" pitchFamily="34" charset="0"/>
                <a:hlinkClick r:id="rId2">
                  <a:extLst>
                    <a:ext uri="{A12FA001-AC4F-418D-AE19-62706E023703}">
                      <ahyp:hlinkClr xmlns:ahyp="http://schemas.microsoft.com/office/drawing/2018/hyperlinkcolor" val="tx"/>
                    </a:ext>
                  </a:extLst>
                </a:hlinkClick>
              </a:rPr>
              <a:t>https://confluence.hl7.org/display/IC/2023+January+WGM+-+Las+Vegas+</a:t>
            </a:r>
            <a:r>
              <a:rPr lang="en-US" sz="1300" i="1" dirty="0">
                <a:latin typeface="Calibri" panose="020F0502020204030204" pitchFamily="34" charset="0"/>
                <a:hlinkClick r:id="rId2">
                  <a:extLst>
                    <a:ext uri="{A12FA001-AC4F-418D-AE19-62706E023703}">
                      <ahyp:hlinkClr xmlns:ahyp="http://schemas.microsoft.com/office/drawing/2018/hyperlinkcolor" val="tx"/>
                    </a:ext>
                  </a:extLst>
                </a:hlinkClick>
              </a:rPr>
              <a:t>Minutes</a:t>
            </a:r>
            <a:r>
              <a:rPr lang="en-US" sz="1300" i="1" dirty="0">
                <a:latin typeface="Calibri" panose="020F0502020204030204" pitchFamily="34" charset="0"/>
              </a:rPr>
              <a:t> </a:t>
            </a:r>
            <a:endParaRPr lang="en-US" sz="1300" b="0" i="1" dirty="0">
              <a:effectLst/>
              <a:latin typeface="Calibri" panose="020F0502020204030204" pitchFamily="34" charset="0"/>
            </a:endParaRPr>
          </a:p>
          <a:p>
            <a:pPr marL="0" indent="0" algn="l">
              <a:buNone/>
            </a:pPr>
            <a:r>
              <a:rPr lang="en-US" sz="1300" b="0" i="0" dirty="0">
                <a:effectLst/>
                <a:latin typeface="-apple-system"/>
              </a:rPr>
              <a:t>Presentation from Ron Parker about the implications on this issue in Canada. Focus was on challenge of language regarding </a:t>
            </a:r>
            <a:r>
              <a:rPr lang="en-US" sz="1200" b="0" i="0" dirty="0">
                <a:effectLst/>
                <a:latin typeface="Calibri" panose="020F0502020204030204" pitchFamily="34" charset="0"/>
              </a:rPr>
              <a:t>baseline vs. core, while acknowledging the meetings [with the national IG authors] had earlier in the week.  </a:t>
            </a:r>
          </a:p>
          <a:p>
            <a:pPr marL="0" indent="0">
              <a:buNone/>
            </a:pPr>
            <a:r>
              <a:rPr lang="en-US" sz="1200" dirty="0">
                <a:latin typeface="Calibri" panose="020F0502020204030204" pitchFamily="34" charset="0"/>
              </a:rPr>
              <a:t>D</a:t>
            </a:r>
            <a:r>
              <a:rPr lang="en-US" sz="1200" b="0" i="0" dirty="0">
                <a:effectLst/>
                <a:latin typeface="Calibri" panose="020F0502020204030204" pitchFamily="34" charset="0"/>
              </a:rPr>
              <a:t>idn’t really want to talk about the labels, as they had loaded meaning depending on the reader’s or listener’s context, but rather focus on the [enterprise architecture approach of] separation of concerns between a national consensus-based foundation for FHIR profiles and IG’s versus IG’s that were build for a specific purpose within a particular context.</a:t>
            </a:r>
            <a:endParaRPr lang="en-US" sz="1300" b="0" i="0" dirty="0">
              <a:effectLst/>
              <a:latin typeface="-apple-system"/>
            </a:endParaRPr>
          </a:p>
          <a:p>
            <a:pPr algn="l">
              <a:buFont typeface="Arial" panose="020B0604020202020204" pitchFamily="34" charset="0"/>
              <a:buChar char="•"/>
            </a:pPr>
            <a:r>
              <a:rPr lang="en-US" sz="1300" b="0" i="0" dirty="0">
                <a:effectLst/>
                <a:latin typeface="-apple-system"/>
              </a:rPr>
              <a:t>Both are a form of standardization</a:t>
            </a:r>
          </a:p>
          <a:p>
            <a:pPr marL="742950" lvl="1" indent="-285750" algn="l">
              <a:buFont typeface="Arial" panose="020B0604020202020204" pitchFamily="34" charset="0"/>
              <a:buChar char="•"/>
            </a:pPr>
            <a:r>
              <a:rPr lang="en-US" sz="1300" b="0" i="0" dirty="0">
                <a:effectLst/>
                <a:latin typeface="-apple-system"/>
              </a:rPr>
              <a:t>Baseline at concept representation level</a:t>
            </a:r>
          </a:p>
          <a:p>
            <a:pPr marL="742950" lvl="1" indent="-285750" algn="l">
              <a:buFont typeface="Arial" panose="020B0604020202020204" pitchFamily="34" charset="0"/>
              <a:buChar char="•"/>
            </a:pPr>
            <a:r>
              <a:rPr lang="en-US" sz="1300" b="0" i="0" dirty="0">
                <a:effectLst/>
                <a:latin typeface="-apple-system"/>
              </a:rPr>
              <a:t>Core is within a particular use context</a:t>
            </a:r>
          </a:p>
          <a:p>
            <a:pPr algn="l"/>
            <a:r>
              <a:rPr lang="en-US" sz="1300" b="0" i="0" dirty="0">
                <a:effectLst/>
                <a:latin typeface="-apple-system"/>
              </a:rPr>
              <a:t>Baseline</a:t>
            </a:r>
          </a:p>
          <a:p>
            <a:pPr lvl="1"/>
            <a:r>
              <a:rPr lang="en-US" sz="900" b="0" i="0" dirty="0">
                <a:effectLst/>
                <a:latin typeface="-apple-system"/>
              </a:rPr>
              <a:t>Normative at the concept representation level</a:t>
            </a:r>
          </a:p>
          <a:p>
            <a:pPr lvl="1"/>
            <a:r>
              <a:rPr lang="en-US" sz="900" b="0" i="0" dirty="0">
                <a:effectLst/>
                <a:latin typeface="-apple-system"/>
              </a:rPr>
              <a:t>This is where profiling of FHIR Resources is done to be aligned with a realm's health informatics concepts.</a:t>
            </a:r>
          </a:p>
          <a:p>
            <a:pPr lvl="1"/>
            <a:r>
              <a:rPr lang="en-US" sz="900" b="0" i="0" dirty="0">
                <a:effectLst/>
                <a:latin typeface="-apple-system"/>
              </a:rPr>
              <a:t>Baseline is implementation guidance that is the starting point from witch to derive standards for a wide range of use cases.</a:t>
            </a:r>
          </a:p>
          <a:p>
            <a:pPr algn="l"/>
            <a:r>
              <a:rPr lang="en-US" sz="1400" b="0" i="0" dirty="0">
                <a:effectLst/>
                <a:latin typeface="Calibri" panose="020F0502020204030204" pitchFamily="34" charset="0"/>
              </a:rPr>
              <a:t>Lots of </a:t>
            </a:r>
            <a:r>
              <a:rPr lang="en-US" sz="1400" dirty="0">
                <a:latin typeface="Calibri" panose="020F0502020204030204" pitchFamily="34" charset="0"/>
              </a:rPr>
              <a:t>discussion ensued - </a:t>
            </a:r>
            <a:r>
              <a:rPr lang="en-US" sz="1400" b="0" i="0" dirty="0">
                <a:effectLst/>
                <a:latin typeface="Calibri" panose="020F0502020204030204" pitchFamily="34" charset="0"/>
              </a:rPr>
              <a:t>Alexander from the Netherlands says they use the term “Core”, however they have a methodology that maps back to a “conceptual” version of core, a “logical” version of core for design purposes, and then a “physical” version suitable for a actual implementation.  This maps well to both TOGAF and OMG’s model-driven architecture RMODP concepts of  Computation Independent Model, Platform Independent Model, and Platform Specific Model (CIM, PIM, and PSM).</a:t>
            </a:r>
          </a:p>
          <a:p>
            <a:r>
              <a:rPr lang="en-US" sz="1400" b="0" i="0" dirty="0">
                <a:effectLst/>
                <a:latin typeface="Calibri" panose="020F0502020204030204" pitchFamily="34" charset="0"/>
              </a:rPr>
              <a:t>Brett </a:t>
            </a:r>
            <a:r>
              <a:rPr lang="en-US" sz="1400" b="0" i="0" dirty="0" err="1">
                <a:effectLst/>
                <a:latin typeface="Calibri" panose="020F0502020204030204" pitchFamily="34" charset="0"/>
              </a:rPr>
              <a:t>Marquard</a:t>
            </a:r>
            <a:r>
              <a:rPr lang="en-US" sz="1400" b="0" i="0" dirty="0">
                <a:effectLst/>
                <a:latin typeface="Calibri" panose="020F0502020204030204" pitchFamily="34" charset="0"/>
              </a:rPr>
              <a:t>, Chair of US Realm Committee was sitting in and suddenly totally got the value of the separation of concerns and related that to their challenges in meeting ONC timelines for USCDI.  I was very empathic to the challenges of his mandate, and he acknowledged that they were having exactly this problem with U.S. Core, and that this was coming up more and more often in meetings (as I have seen).</a:t>
            </a:r>
            <a:endParaRPr lang="en-US" sz="1300" b="0" i="0" dirty="0">
              <a:effectLst/>
              <a:latin typeface="-apple-system"/>
            </a:endParaRPr>
          </a:p>
          <a:p>
            <a:r>
              <a:rPr lang="en-US" sz="1300" b="0" i="0" dirty="0">
                <a:effectLst/>
                <a:latin typeface="-apple-system"/>
              </a:rPr>
              <a:t>No conclusion was made, but good discussion around the room gave Ron a lot of input to this issue. </a:t>
            </a:r>
            <a:r>
              <a:rPr lang="en-US" sz="1400" b="0" i="0" dirty="0">
                <a:effectLst/>
                <a:latin typeface="Calibri" panose="020F0502020204030204" pitchFamily="34" charset="0"/>
              </a:rPr>
              <a:t>In the meantime, IC has agreed to watch the cataloguing posted on the International Council Website and see what develops before any new language is introduced.  Also, this really would benefit from a conversation with Graham.</a:t>
            </a:r>
          </a:p>
          <a:p>
            <a:pPr algn="l"/>
            <a:endParaRPr lang="en-US" sz="1300" b="0" i="0" dirty="0">
              <a:solidFill>
                <a:srgbClr val="172B4D"/>
              </a:solidFill>
              <a:effectLst/>
              <a:latin typeface="-apple-system"/>
            </a:endParaRPr>
          </a:p>
          <a:p>
            <a:pPr algn="l"/>
            <a:endParaRPr lang="en-US" sz="1300" b="0" i="0" dirty="0">
              <a:solidFill>
                <a:srgbClr val="242424"/>
              </a:solidFill>
              <a:effectLst/>
              <a:latin typeface="Calibri" panose="020F0502020204030204" pitchFamily="34" charset="0"/>
            </a:endParaRPr>
          </a:p>
          <a:p>
            <a:pPr marL="0">
              <a:spcBef>
                <a:spcPts val="0"/>
              </a:spcBef>
            </a:pPr>
            <a:endParaRPr lang="en-US" sz="1300" dirty="0"/>
          </a:p>
        </p:txBody>
      </p:sp>
    </p:spTree>
    <p:extLst>
      <p:ext uri="{BB962C8B-B14F-4D97-AF65-F5344CB8AC3E}">
        <p14:creationId xmlns:p14="http://schemas.microsoft.com/office/powerpoint/2010/main" val="3310759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fontScale="92500" lnSpcReduction="10000"/>
          </a:bodyPr>
          <a:lstStyle/>
          <a:p>
            <a:pPr marL="0" marR="0">
              <a:spcBef>
                <a:spcPts val="0"/>
              </a:spcBef>
              <a:spcAft>
                <a:spcPts val="0"/>
              </a:spcAft>
            </a:pPr>
            <a:r>
              <a:rPr lang="en-US" sz="1800" dirty="0">
                <a:effectLst/>
                <a:latin typeface="Calibri" panose="020F0502020204030204" pitchFamily="34" charset="0"/>
              </a:rPr>
              <a:t>Housekeeping: </a:t>
            </a:r>
          </a:p>
          <a:p>
            <a:pPr marL="457200" lvl="1">
              <a:spcBef>
                <a:spcPts val="0"/>
              </a:spcBef>
            </a:pPr>
            <a:r>
              <a:rPr lang="en-US" sz="1800" dirty="0">
                <a:effectLst/>
                <a:latin typeface="Calibri" panose="020F0502020204030204" pitchFamily="34" charset="0"/>
              </a:rPr>
              <a:t>Reminder: 1/27 call being used to continue our review &amp; conversation around our responses to the Canadian Common Data Standards for Interoperability - Nov 18, 2022 FAQ </a:t>
            </a:r>
          </a:p>
          <a:p>
            <a:pPr marL="457200" lvl="1">
              <a:spcBef>
                <a:spcPts val="0"/>
              </a:spcBef>
            </a:pPr>
            <a:endParaRPr lang="en-US" sz="1400" dirty="0">
              <a:latin typeface="Calibri" panose="020F0502020204030204" pitchFamily="34" charset="0"/>
            </a:endParaRPr>
          </a:p>
          <a:p>
            <a:pPr marL="57150" indent="-285750">
              <a:spcBef>
                <a:spcPts val="0"/>
              </a:spcBef>
            </a:pPr>
            <a:r>
              <a:rPr lang="en-US" sz="1800" dirty="0">
                <a:latin typeface="Calibri" panose="020F0502020204030204" pitchFamily="34" charset="0"/>
              </a:rPr>
              <a:t>Confirm whether we are comfortable moving forward with using the Bake Process for our project</a:t>
            </a:r>
          </a:p>
          <a:p>
            <a:pPr marL="57150" indent="-285750">
              <a:spcBef>
                <a:spcPts val="0"/>
              </a:spcBef>
            </a:pPr>
            <a:endParaRPr lang="en-US" sz="1400" dirty="0">
              <a:effectLst/>
              <a:latin typeface="Calibri" panose="020F0502020204030204" pitchFamily="34" charset="0"/>
            </a:endParaRPr>
          </a:p>
          <a:p>
            <a:pPr>
              <a:spcBef>
                <a:spcPts val="0"/>
              </a:spcBef>
            </a:pPr>
            <a:r>
              <a:rPr lang="en-US" sz="1800" dirty="0">
                <a:effectLst/>
                <a:latin typeface="Calibri" panose="020F0502020204030204" pitchFamily="34" charset="0"/>
              </a:rPr>
              <a:t>Review the </a:t>
            </a:r>
            <a:r>
              <a:rPr lang="en-US" sz="1200" b="0" i="0" u="sng" dirty="0">
                <a:solidFill>
                  <a:srgbClr val="000000"/>
                </a:solidFill>
                <a:effectLst/>
                <a:latin typeface="Helvetica" panose="020B0604020202020204" pitchFamily="34" charset="0"/>
                <a:hlinkClick r:id="rId2"/>
              </a:rPr>
              <a:t>Canadian Common Data Standards for Interoperability - Nov 18, 2022 FAQ</a:t>
            </a:r>
            <a:r>
              <a:rPr lang="en-US" sz="1800" dirty="0">
                <a:latin typeface="Calibri" panose="020F0502020204030204" pitchFamily="34" charset="0"/>
              </a:rPr>
              <a:t> and compile a list of questions/asks for clarity to provide back to the initiative email</a:t>
            </a:r>
          </a:p>
          <a:p>
            <a:pPr lvl="1">
              <a:spcBef>
                <a:spcPts val="0"/>
              </a:spcBef>
            </a:pPr>
            <a:r>
              <a:rPr lang="en-US" sz="1400" dirty="0">
                <a:latin typeface="Calibri" panose="020F0502020204030204" pitchFamily="34" charset="0"/>
              </a:rPr>
              <a:t>Consider the efforts occurring w/ the HL7 affiliates (and their constituent communities) in developing and refining the definitions </a:t>
            </a:r>
          </a:p>
          <a:p>
            <a:pPr lvl="1">
              <a:spcBef>
                <a:spcPts val="0"/>
              </a:spcBef>
            </a:pPr>
            <a:r>
              <a:rPr lang="en-US" sz="1400" dirty="0">
                <a:latin typeface="Calibri" panose="020F0502020204030204" pitchFamily="34" charset="0"/>
              </a:rPr>
              <a:t>Acknowledge the existing context &amp; history with affiliate use of Core &amp; Base (e.g., US Core being clinical domain focused and influenced by funding mechanisms &amp; priorities)</a:t>
            </a:r>
          </a:p>
          <a:p>
            <a:pPr lvl="2">
              <a:spcBef>
                <a:spcPts val="0"/>
              </a:spcBef>
            </a:pPr>
            <a:r>
              <a:rPr lang="en-US" sz="1500" dirty="0">
                <a:latin typeface="Calibri" panose="020F0502020204030204" pitchFamily="34" charset="0"/>
              </a:rPr>
              <a:t>US has considered a Baseline and employed a ticket process on top of the US Core but has not formally engaged in that work</a:t>
            </a:r>
          </a:p>
          <a:p>
            <a:pPr lvl="2">
              <a:spcBef>
                <a:spcPts val="0"/>
              </a:spcBef>
            </a:pPr>
            <a:endParaRPr lang="en-US" sz="1800" dirty="0">
              <a:latin typeface="Calibri" panose="020F0502020204030204" pitchFamily="34" charset="0"/>
            </a:endParaRPr>
          </a:p>
          <a:p>
            <a:pPr marL="0" marR="0">
              <a:spcBef>
                <a:spcPts val="0"/>
              </a:spcBef>
              <a:spcAft>
                <a:spcPts val="0"/>
              </a:spcAft>
            </a:pPr>
            <a:r>
              <a:rPr lang="en-US" sz="1800" dirty="0">
                <a:latin typeface="Calibri" panose="020F0502020204030204" pitchFamily="34" charset="0"/>
              </a:rPr>
              <a:t>Begin activities discussed in November 25</a:t>
            </a:r>
            <a:r>
              <a:rPr lang="en-US" sz="1800" baseline="30000" dirty="0">
                <a:latin typeface="Calibri" panose="020F0502020204030204" pitchFamily="34" charset="0"/>
              </a:rPr>
              <a:t>th</a:t>
            </a:r>
            <a:r>
              <a:rPr lang="en-US" sz="1800" dirty="0">
                <a:latin typeface="Calibri" panose="020F0502020204030204" pitchFamily="34" charset="0"/>
              </a:rPr>
              <a:t> Governance session </a:t>
            </a:r>
          </a:p>
          <a:p>
            <a:pPr marL="457200" lvl="1">
              <a:spcBef>
                <a:spcPts val="0"/>
              </a:spcBef>
            </a:pPr>
            <a:r>
              <a:rPr lang="en-US" sz="1800" dirty="0">
                <a:latin typeface="Calibri" panose="020F0502020204030204" pitchFamily="34" charset="0"/>
              </a:rPr>
              <a:t>Clean-up of project and guide remove confusion around use of core in project name and in some project pages</a:t>
            </a:r>
          </a:p>
          <a:p>
            <a:pPr marL="457200" lvl="1">
              <a:spcBef>
                <a:spcPts val="0"/>
              </a:spcBef>
            </a:pPr>
            <a:r>
              <a:rPr lang="en-US" sz="1800" dirty="0">
                <a:latin typeface="Calibri" panose="020F0502020204030204" pitchFamily="34" charset="0"/>
              </a:rPr>
              <a:t>Begin activity of Compiling anything noted as a ‘core candidate’ consideration/flag and determine where these are helpful for further consideration in light of the above possible Canadian Core development</a:t>
            </a:r>
          </a:p>
          <a:p>
            <a:pPr marL="457200" lvl="1">
              <a:spcBef>
                <a:spcPts val="0"/>
              </a:spcBef>
            </a:pPr>
            <a:endParaRPr lang="en-US" sz="1800" dirty="0">
              <a:latin typeface="Calibri" panose="020F0502020204030204" pitchFamily="34" charset="0"/>
            </a:endParaRPr>
          </a:p>
          <a:p>
            <a:pPr marL="457200" lvl="1">
              <a:spcBef>
                <a:spcPts val="0"/>
              </a:spcBef>
            </a:pPr>
            <a:r>
              <a:rPr lang="en-US" sz="1800" dirty="0">
                <a:latin typeface="Calibri" panose="020F0502020204030204" pitchFamily="34" charset="0"/>
              </a:rPr>
              <a:t>Next Governance Session: Next Governance Session is during the HL7 WGM, we’ll use it to go over the activities discussed Nov 25</a:t>
            </a:r>
            <a:r>
              <a:rPr lang="en-US" sz="1800" baseline="30000" dirty="0">
                <a:latin typeface="Calibri" panose="020F0502020204030204" pitchFamily="34" charset="0"/>
              </a:rPr>
              <a:t>th</a:t>
            </a:r>
            <a:r>
              <a:rPr lang="en-US" sz="1800" dirty="0">
                <a:latin typeface="Calibri" panose="020F0502020204030204" pitchFamily="34" charset="0"/>
              </a:rPr>
              <a:t> and use our profiling call the following Friday (Jan 27</a:t>
            </a:r>
            <a:r>
              <a:rPr lang="en-US" sz="1800" baseline="30000" dirty="0">
                <a:latin typeface="Calibri" panose="020F0502020204030204" pitchFamily="34" charset="0"/>
              </a:rPr>
              <a:t>th</a:t>
            </a:r>
            <a:r>
              <a:rPr lang="en-US" sz="1800" dirty="0">
                <a:latin typeface="Calibri" panose="020F0502020204030204" pitchFamily="34" charset="0"/>
              </a:rPr>
              <a:t>) to resume the FAQ/review any answers that come through in the meantime.</a:t>
            </a:r>
          </a:p>
          <a:p>
            <a:pPr marL="0">
              <a:spcBef>
                <a:spcPts val="0"/>
              </a:spcBef>
            </a:pPr>
            <a:endParaRPr lang="en-US" dirty="0"/>
          </a:p>
        </p:txBody>
      </p:sp>
    </p:spTree>
    <p:extLst>
      <p:ext uri="{BB962C8B-B14F-4D97-AF65-F5344CB8AC3E}">
        <p14:creationId xmlns:p14="http://schemas.microsoft.com/office/powerpoint/2010/main" val="1290094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marL="0" indent="0">
              <a:spcBef>
                <a:spcPts val="0"/>
              </a:spcBef>
              <a:buNone/>
            </a:pPr>
            <a:r>
              <a:rPr lang="en-US" sz="1800" b="1" dirty="0">
                <a:latin typeface="Calibri" panose="020F0502020204030204" pitchFamily="34" charset="0"/>
              </a:rPr>
              <a:t>Questions: </a:t>
            </a:r>
          </a:p>
          <a:p>
            <a:pPr>
              <a:spcBef>
                <a:spcPts val="0"/>
              </a:spcBef>
            </a:pPr>
            <a:r>
              <a:rPr lang="en-US" sz="1800" dirty="0">
                <a:latin typeface="Calibri" panose="020F0502020204030204" pitchFamily="34" charset="0"/>
              </a:rPr>
              <a:t>Data dictionary definition Question: How will we be able to see/receive updates on the data definitions (and other materials) (both indirectly as implementers and as the CA Baseline group to inform our understanding of the impact on our own profiles)</a:t>
            </a:r>
          </a:p>
          <a:p>
            <a:pPr marL="0" marR="0" indent="0">
              <a:spcBef>
                <a:spcPts val="0"/>
              </a:spcBef>
              <a:spcAft>
                <a:spcPts val="0"/>
              </a:spcAft>
              <a:buNone/>
            </a:pPr>
            <a:endParaRPr lang="en-US" sz="1800" dirty="0">
              <a:latin typeface="Calibri" panose="020F0502020204030204" pitchFamily="34" charset="0"/>
            </a:endParaRPr>
          </a:p>
          <a:p>
            <a:pPr marL="0" marR="0" indent="0">
              <a:spcBef>
                <a:spcPts val="0"/>
              </a:spcBef>
              <a:spcAft>
                <a:spcPts val="0"/>
              </a:spcAft>
              <a:buNone/>
            </a:pPr>
            <a:r>
              <a:rPr lang="en-US" sz="1800" b="1" dirty="0">
                <a:latin typeface="Calibri" panose="020F0502020204030204" pitchFamily="34" charset="0"/>
              </a:rPr>
              <a:t>Comments:</a:t>
            </a:r>
          </a:p>
          <a:p>
            <a:pPr marL="0" marR="0">
              <a:spcBef>
                <a:spcPts val="0"/>
              </a:spcBef>
              <a:spcAft>
                <a:spcPts val="0"/>
              </a:spcAft>
            </a:pPr>
            <a:r>
              <a:rPr lang="en-US" sz="1800" dirty="0">
                <a:latin typeface="Calibri" panose="020F0502020204030204" pitchFamily="34" charset="0"/>
              </a:rPr>
              <a:t>On getting updates on Pan-Canadian projects in the CA Baseline – it may make sense to get high level updates on things that are scoped nationally (like CA:FeX and this new initiative)– but we have to be conscious of capacity &amp; use of our meeting times to socialize this information </a:t>
            </a:r>
          </a:p>
          <a:p>
            <a:pPr marL="228600" lvl="1" indent="0">
              <a:spcBef>
                <a:spcPts val="0"/>
              </a:spcBef>
              <a:buNone/>
            </a:pPr>
            <a:endParaRPr lang="en-US" sz="1800" dirty="0">
              <a:latin typeface="Calibri" panose="020F0502020204030204" pitchFamily="34" charset="0"/>
            </a:endParaRPr>
          </a:p>
          <a:p>
            <a:pPr marL="228600" lvl="1" indent="0">
              <a:spcBef>
                <a:spcPts val="0"/>
              </a:spcBef>
              <a:buNone/>
            </a:pPr>
            <a:r>
              <a:rPr lang="en-US" sz="1800" b="1" dirty="0">
                <a:latin typeface="Calibri" panose="020F0502020204030204" pitchFamily="34" charset="0"/>
              </a:rPr>
              <a:t>Asks for clarity:</a:t>
            </a:r>
          </a:p>
          <a:p>
            <a:pPr marL="57150" indent="-285750">
              <a:spcBef>
                <a:spcPts val="0"/>
              </a:spcBef>
            </a:pPr>
            <a:r>
              <a:rPr lang="en-US" sz="1800" dirty="0">
                <a:latin typeface="Calibri" panose="020F0502020204030204" pitchFamily="34" charset="0"/>
              </a:rPr>
              <a:t>On the question related to the HLF &amp; PCLF – can you provide more clarity on where CA Core discussions are happening based on this response (either now or post-planning stage)?</a:t>
            </a:r>
          </a:p>
          <a:p>
            <a:pPr marL="57150" indent="-285750">
              <a:spcBef>
                <a:spcPts val="0"/>
              </a:spcBef>
            </a:pPr>
            <a:r>
              <a:rPr lang="en-US" sz="1800" dirty="0">
                <a:latin typeface="Calibri" panose="020F0502020204030204" pitchFamily="34" charset="0"/>
              </a:rPr>
              <a:t>We would request clearer statement on where you are at in point in process as well as details on how to learn more about participating in some of these groups (asked as both individual implementers and how/if the CA Baseline working group would contribute)</a:t>
            </a:r>
          </a:p>
          <a:p>
            <a:pPr marL="0">
              <a:spcBef>
                <a:spcPts val="0"/>
              </a:spcBef>
            </a:pPr>
            <a:endParaRPr lang="en-US" dirty="0"/>
          </a:p>
        </p:txBody>
      </p:sp>
    </p:spTree>
    <p:extLst>
      <p:ext uri="{BB962C8B-B14F-4D97-AF65-F5344CB8AC3E}">
        <p14:creationId xmlns:p14="http://schemas.microsoft.com/office/powerpoint/2010/main" val="106867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marL="0" marR="0" indent="0">
              <a:spcBef>
                <a:spcPts val="0"/>
              </a:spcBef>
              <a:spcAft>
                <a:spcPts val="0"/>
              </a:spcAft>
              <a:buNone/>
            </a:pPr>
            <a:r>
              <a:rPr lang="en-US" sz="1800" b="1" dirty="0">
                <a:latin typeface="Calibri" panose="020F0502020204030204" pitchFamily="34" charset="0"/>
              </a:rPr>
              <a:t>Concerns:</a:t>
            </a:r>
          </a:p>
          <a:p>
            <a:pPr marL="0">
              <a:spcBef>
                <a:spcPts val="0"/>
              </a:spcBef>
            </a:pPr>
            <a:r>
              <a:rPr lang="en-US" sz="1800" dirty="0">
                <a:latin typeface="Calibri" panose="020F0502020204030204" pitchFamily="34" charset="0"/>
              </a:rPr>
              <a:t>Baseline &amp; Core Relationship: The update of the FAQs to assert that over time the CA-Baseline will be retired/replaced is not in alignment with what we have heard and has clear implications in short/mid term to existing implementers that have re-profiled from the CA Baseline as well as those that are considering the endorsement of the Baseline w/ their jurisdictional governance structures </a:t>
            </a:r>
          </a:p>
          <a:p>
            <a:pPr marL="457200" lvl="1">
              <a:spcBef>
                <a:spcPts val="0"/>
              </a:spcBef>
            </a:pPr>
            <a:r>
              <a:rPr lang="en-US" sz="1400" dirty="0">
                <a:latin typeface="Calibri" panose="020F0502020204030204" pitchFamily="34" charset="0"/>
              </a:rPr>
              <a:t>We need more context on depth &amp; scale in what their expectation is for replacing the CA Baseline </a:t>
            </a:r>
          </a:p>
          <a:p>
            <a:pPr marL="457200" lvl="1">
              <a:spcBef>
                <a:spcPts val="0"/>
              </a:spcBef>
            </a:pPr>
            <a:r>
              <a:rPr lang="en-US" sz="1400" dirty="0">
                <a:latin typeface="Calibri" panose="020F0502020204030204" pitchFamily="34" charset="0"/>
              </a:rPr>
              <a:t>We would assert that the CA Baseline is meaningful to maintain in the short &amp; long-term but the exact nature /relationship with the core or similar program (domain based – like DaVinci) is still to be defined based on the target of this new work </a:t>
            </a:r>
          </a:p>
          <a:p>
            <a:pPr marL="457200" lvl="1">
              <a:spcBef>
                <a:spcPts val="0"/>
              </a:spcBef>
            </a:pPr>
            <a:r>
              <a:rPr lang="en-US" sz="1400" dirty="0">
                <a:latin typeface="Calibri" panose="020F0502020204030204" pitchFamily="34" charset="0"/>
              </a:rPr>
              <a:t>Having this relationship ambiguous is a challenge for implementations/endorsement (e.g., jurisdictions that have been asked to endorse the CA Baseline expressing confusion/hesitance with how to move forward with the CA Baseline without more clarity)</a:t>
            </a:r>
          </a:p>
          <a:p>
            <a:pPr marL="228600" lvl="1" indent="0">
              <a:spcBef>
                <a:spcPts val="0"/>
              </a:spcBef>
              <a:buNone/>
            </a:pPr>
            <a:endParaRPr lang="en-US" sz="1400" dirty="0">
              <a:latin typeface="Calibri" panose="020F0502020204030204" pitchFamily="34" charset="0"/>
            </a:endParaRPr>
          </a:p>
          <a:p>
            <a:pPr marL="228600" lvl="1" indent="0">
              <a:spcBef>
                <a:spcPts val="0"/>
              </a:spcBef>
              <a:buNone/>
            </a:pPr>
            <a:r>
              <a:rPr lang="en-US" sz="1400" dirty="0">
                <a:latin typeface="Calibri" panose="020F0502020204030204" pitchFamily="34" charset="0"/>
              </a:rPr>
              <a:t>----</a:t>
            </a:r>
          </a:p>
          <a:p>
            <a:pPr marL="228600" lvl="1" indent="0">
              <a:spcBef>
                <a:spcPts val="0"/>
              </a:spcBef>
              <a:buNone/>
            </a:pPr>
            <a:r>
              <a:rPr lang="en-US" sz="1400" dirty="0">
                <a:latin typeface="Calibri" panose="020F0502020204030204" pitchFamily="34" charset="0"/>
              </a:rPr>
              <a:t>If a jurisdiction wants to get involved or monitor what is occurring – how do they engage?  How do they hear about the work?</a:t>
            </a:r>
          </a:p>
          <a:p>
            <a:pPr marL="228600" lvl="1" indent="0">
              <a:spcBef>
                <a:spcPts val="0"/>
              </a:spcBef>
              <a:buNone/>
            </a:pPr>
            <a:endParaRPr lang="en-US" sz="1400">
              <a:latin typeface="Calibri" panose="020F0502020204030204" pitchFamily="34" charset="0"/>
            </a:endParaRPr>
          </a:p>
          <a:p>
            <a:pPr marL="228600" lvl="1" indent="0">
              <a:spcBef>
                <a:spcPts val="0"/>
              </a:spcBef>
              <a:buNone/>
            </a:pPr>
            <a:endParaRPr lang="en-US" sz="1400" dirty="0">
              <a:latin typeface="Calibri" panose="020F0502020204030204" pitchFamily="34" charset="0"/>
            </a:endParaRPr>
          </a:p>
          <a:p>
            <a:pPr marL="457200" lvl="1">
              <a:spcBef>
                <a:spcPts val="0"/>
              </a:spcBef>
            </a:pPr>
            <a:endParaRPr lang="en-US" sz="1400" dirty="0">
              <a:latin typeface="Calibri" panose="020F0502020204030204" pitchFamily="34" charset="0"/>
            </a:endParaRPr>
          </a:p>
          <a:p>
            <a:pPr marL="0">
              <a:spcBef>
                <a:spcPts val="0"/>
              </a:spcBef>
            </a:pPr>
            <a:endParaRPr lang="en-US" sz="1800" dirty="0">
              <a:latin typeface="Calibri" panose="020F0502020204030204" pitchFamily="34" charset="0"/>
            </a:endParaRPr>
          </a:p>
          <a:p>
            <a:pPr marL="0" marR="0">
              <a:spcBef>
                <a:spcPts val="0"/>
              </a:spcBef>
              <a:spcAft>
                <a:spcPts val="0"/>
              </a:spcAft>
            </a:pPr>
            <a:endParaRPr lang="en-US" sz="1800" dirty="0">
              <a:latin typeface="Calibri" panose="020F0502020204030204" pitchFamily="34" charset="0"/>
            </a:endParaRPr>
          </a:p>
          <a:p>
            <a:pPr marL="457200" lvl="1">
              <a:spcBef>
                <a:spcPts val="0"/>
              </a:spcBef>
            </a:pPr>
            <a:endParaRPr lang="en-US" sz="1800" dirty="0">
              <a:latin typeface="Calibri" panose="020F0502020204030204" pitchFamily="34" charset="0"/>
            </a:endParaRPr>
          </a:p>
          <a:p>
            <a:pPr marL="0">
              <a:spcBef>
                <a:spcPts val="0"/>
              </a:spcBef>
            </a:pPr>
            <a:endParaRPr lang="en-US" dirty="0"/>
          </a:p>
        </p:txBody>
      </p:sp>
    </p:spTree>
    <p:extLst>
      <p:ext uri="{BB962C8B-B14F-4D97-AF65-F5344CB8AC3E}">
        <p14:creationId xmlns:p14="http://schemas.microsoft.com/office/powerpoint/2010/main" val="2003439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A0F57-8BA1-BDDA-FAA9-8E85607BB156}"/>
              </a:ext>
            </a:extLst>
          </p:cNvPr>
          <p:cNvSpPr>
            <a:spLocks noGrp="1"/>
          </p:cNvSpPr>
          <p:nvPr>
            <p:ph type="title"/>
          </p:nvPr>
        </p:nvSpPr>
        <p:spPr/>
        <p:txBody>
          <a:bodyPr/>
          <a:lstStyle/>
          <a:p>
            <a:r>
              <a:rPr lang="en-CA" dirty="0"/>
              <a:t>FHIR – Baseline vs Core</a:t>
            </a:r>
          </a:p>
        </p:txBody>
      </p:sp>
      <p:sp>
        <p:nvSpPr>
          <p:cNvPr id="3" name="Content Placeholder 2">
            <a:extLst>
              <a:ext uri="{FF2B5EF4-FFF2-40B4-BE49-F238E27FC236}">
                <a16:creationId xmlns:a16="http://schemas.microsoft.com/office/drawing/2014/main" id="{80DB1F84-B956-F4B7-E9B4-ACD01E2218A3}"/>
              </a:ext>
            </a:extLst>
          </p:cNvPr>
          <p:cNvSpPr>
            <a:spLocks noGrp="1"/>
          </p:cNvSpPr>
          <p:nvPr>
            <p:ph idx="1"/>
          </p:nvPr>
        </p:nvSpPr>
        <p:spPr/>
        <p:txBody>
          <a:bodyPr>
            <a:noAutofit/>
          </a:bodyPr>
          <a:lstStyle/>
          <a:p>
            <a:pPr>
              <a:lnSpc>
                <a:spcPct val="100000"/>
              </a:lnSpc>
              <a:spcBef>
                <a:spcPts val="0"/>
              </a:spcBef>
            </a:pPr>
            <a:r>
              <a:rPr lang="en-US" sz="1600" dirty="0"/>
              <a:t>Both are a form of standardization</a:t>
            </a:r>
          </a:p>
          <a:p>
            <a:pPr lvl="1">
              <a:lnSpc>
                <a:spcPct val="100000"/>
              </a:lnSpc>
              <a:spcBef>
                <a:spcPts val="0"/>
              </a:spcBef>
            </a:pPr>
            <a:r>
              <a:rPr lang="en-US" sz="1600" dirty="0"/>
              <a:t>Baseline at concept representation level</a:t>
            </a:r>
          </a:p>
          <a:p>
            <a:pPr lvl="1">
              <a:lnSpc>
                <a:spcPct val="100000"/>
              </a:lnSpc>
              <a:spcBef>
                <a:spcPts val="0"/>
              </a:spcBef>
            </a:pPr>
            <a:r>
              <a:rPr lang="en-US" sz="1600" dirty="0"/>
              <a:t>Core is within a particular use context   </a:t>
            </a:r>
            <a:endParaRPr lang="en-CA" sz="1600" dirty="0"/>
          </a:p>
          <a:p>
            <a:pPr>
              <a:lnSpc>
                <a:spcPct val="100000"/>
              </a:lnSpc>
              <a:spcBef>
                <a:spcPts val="0"/>
              </a:spcBef>
            </a:pPr>
            <a:r>
              <a:rPr lang="en-US" sz="1600" dirty="0"/>
              <a:t>“Baseline”</a:t>
            </a:r>
          </a:p>
          <a:p>
            <a:pPr lvl="1">
              <a:lnSpc>
                <a:spcPct val="100000"/>
              </a:lnSpc>
              <a:spcBef>
                <a:spcPts val="0"/>
              </a:spcBef>
            </a:pPr>
            <a:r>
              <a:rPr lang="en-US" sz="1600" dirty="0"/>
              <a:t>Normative at the concept representation level</a:t>
            </a:r>
          </a:p>
          <a:p>
            <a:pPr lvl="1">
              <a:lnSpc>
                <a:spcPct val="100000"/>
              </a:lnSpc>
              <a:spcBef>
                <a:spcPts val="0"/>
              </a:spcBef>
            </a:pPr>
            <a:r>
              <a:rPr lang="en-US" sz="1600" dirty="0"/>
              <a:t>This is where profiling of FHIR Resources is done to be aligned with a realm’s health informatics concepts (e.g. how are “patient” or “encounter” represented?)</a:t>
            </a:r>
          </a:p>
          <a:p>
            <a:pPr lvl="1">
              <a:lnSpc>
                <a:spcPct val="100000"/>
              </a:lnSpc>
              <a:spcBef>
                <a:spcPts val="0"/>
              </a:spcBef>
            </a:pPr>
            <a:r>
              <a:rPr lang="en-US" sz="1600" dirty="0"/>
              <a:t>Baseline is implementation guidance that is the starting point from which to derive standards for a wide range of use cases.</a:t>
            </a:r>
          </a:p>
          <a:p>
            <a:pPr>
              <a:lnSpc>
                <a:spcPct val="100000"/>
              </a:lnSpc>
              <a:spcBef>
                <a:spcPts val="0"/>
              </a:spcBef>
            </a:pPr>
            <a:r>
              <a:rPr lang="en-US" sz="1600" dirty="0"/>
              <a:t>“Core” </a:t>
            </a:r>
          </a:p>
          <a:p>
            <a:pPr lvl="1">
              <a:lnSpc>
                <a:spcPct val="100000"/>
              </a:lnSpc>
              <a:spcBef>
                <a:spcPts val="0"/>
              </a:spcBef>
            </a:pPr>
            <a:r>
              <a:rPr lang="en-US" sz="1600" dirty="0"/>
              <a:t>Derived from a Baseline</a:t>
            </a:r>
          </a:p>
          <a:p>
            <a:pPr lvl="1">
              <a:lnSpc>
                <a:spcPct val="100000"/>
              </a:lnSpc>
              <a:spcBef>
                <a:spcPts val="0"/>
              </a:spcBef>
            </a:pPr>
            <a:r>
              <a:rPr lang="en-US" sz="1600" dirty="0"/>
              <a:t>Implementation guidance for a range of commonly-used use cases intended to be consistently implemented (normative) within a given governance jurisdiction</a:t>
            </a:r>
          </a:p>
          <a:p>
            <a:pPr lvl="1">
              <a:lnSpc>
                <a:spcPct val="100000"/>
              </a:lnSpc>
              <a:spcBef>
                <a:spcPts val="0"/>
              </a:spcBef>
            </a:pPr>
            <a:r>
              <a:rPr lang="en-US" sz="1600" dirty="0"/>
              <a:t>Core may begin with a limited scope, that will grow over time based</a:t>
            </a:r>
          </a:p>
          <a:p>
            <a:pPr lvl="1">
              <a:lnSpc>
                <a:spcPct val="100000"/>
              </a:lnSpc>
              <a:spcBef>
                <a:spcPts val="0"/>
              </a:spcBef>
            </a:pPr>
            <a:r>
              <a:rPr lang="en-US" sz="1600" dirty="0"/>
              <a:t>A particular Core standard that is appropriate for a certain use case may not be sufficient for other use cases and should not be considered reusable outside of the specific use case</a:t>
            </a:r>
          </a:p>
        </p:txBody>
      </p:sp>
    </p:spTree>
    <p:extLst>
      <p:ext uri="{BB962C8B-B14F-4D97-AF65-F5344CB8AC3E}">
        <p14:creationId xmlns:p14="http://schemas.microsoft.com/office/powerpoint/2010/main" val="866462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500"/>
                                        <p:tgtEl>
                                          <p:spTgt spid="3">
                                            <p:txEl>
                                              <p:pRg st="9" end="9"/>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fade">
                                      <p:cBhvr>
                                        <p:cTn id="41" dur="500"/>
                                        <p:tgtEl>
                                          <p:spTgt spid="3">
                                            <p:txEl>
                                              <p:pRg st="10" end="10"/>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fade">
                                      <p:cBhvr>
                                        <p:cTn id="4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37E29-36EC-0E72-B97E-6DFACEF100CE}"/>
              </a:ext>
            </a:extLst>
          </p:cNvPr>
          <p:cNvSpPr>
            <a:spLocks noGrp="1"/>
          </p:cNvSpPr>
          <p:nvPr>
            <p:ph type="title"/>
          </p:nvPr>
        </p:nvSpPr>
        <p:spPr/>
        <p:txBody>
          <a:bodyPr/>
          <a:lstStyle/>
          <a:p>
            <a:r>
              <a:rPr lang="en-US" dirty="0"/>
              <a:t>US Baseline vs CA Baseline</a:t>
            </a:r>
            <a:endParaRPr lang="en-CA" dirty="0"/>
          </a:p>
        </p:txBody>
      </p:sp>
      <p:sp>
        <p:nvSpPr>
          <p:cNvPr id="3" name="Content Placeholder 2">
            <a:extLst>
              <a:ext uri="{FF2B5EF4-FFF2-40B4-BE49-F238E27FC236}">
                <a16:creationId xmlns:a16="http://schemas.microsoft.com/office/drawing/2014/main" id="{2A64D8DF-4748-B8E1-0B07-05F178986D62}"/>
              </a:ext>
            </a:extLst>
          </p:cNvPr>
          <p:cNvSpPr>
            <a:spLocks noGrp="1"/>
          </p:cNvSpPr>
          <p:nvPr>
            <p:ph idx="1"/>
          </p:nvPr>
        </p:nvSpPr>
        <p:spPr/>
        <p:txBody>
          <a:bodyPr>
            <a:normAutofit/>
          </a:bodyPr>
          <a:lstStyle/>
          <a:p>
            <a:r>
              <a:rPr lang="en-US" dirty="0"/>
              <a:t>US Baseline</a:t>
            </a:r>
          </a:p>
          <a:p>
            <a:pPr lvl="1"/>
            <a:r>
              <a:rPr lang="en-CA" dirty="0"/>
              <a:t>Doesn’t exist</a:t>
            </a:r>
          </a:p>
          <a:p>
            <a:pPr lvl="1"/>
            <a:r>
              <a:rPr lang="en-US" dirty="0"/>
              <a:t>US Realm has agreed that a more general baseline would be useful, but no one has put effort into it other than to log when initiatives have a business need to “break” US Core.</a:t>
            </a:r>
          </a:p>
          <a:p>
            <a:r>
              <a:rPr lang="en-US" dirty="0"/>
              <a:t>CA Baseline</a:t>
            </a:r>
          </a:p>
          <a:p>
            <a:pPr lvl="1"/>
            <a:r>
              <a:rPr lang="en-US" dirty="0"/>
              <a:t>Has begun, but is not comprehensive (yet)</a:t>
            </a:r>
          </a:p>
          <a:p>
            <a:pPr lvl="1"/>
            <a:r>
              <a:rPr lang="en-US" dirty="0"/>
              <a:t>Grass roots evolution based on consolidation of existing initiatives, harmonizing concept representation</a:t>
            </a:r>
          </a:p>
          <a:p>
            <a:pPr lvl="1"/>
            <a:r>
              <a:rPr lang="en-US" dirty="0"/>
              <a:t>Informed by other international work </a:t>
            </a:r>
          </a:p>
          <a:p>
            <a:pPr lvl="1"/>
            <a:r>
              <a:rPr lang="en-US" dirty="0"/>
              <a:t>IMHO: This is where CA data model mapping to FHIR needs to be done</a:t>
            </a:r>
          </a:p>
          <a:p>
            <a:endParaRPr lang="en-US" dirty="0"/>
          </a:p>
          <a:p>
            <a:pPr lvl="1"/>
            <a:endParaRPr lang="en-CA" dirty="0"/>
          </a:p>
        </p:txBody>
      </p:sp>
    </p:spTree>
    <p:extLst>
      <p:ext uri="{BB962C8B-B14F-4D97-AF65-F5344CB8AC3E}">
        <p14:creationId xmlns:p14="http://schemas.microsoft.com/office/powerpoint/2010/main" val="4736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A6871-5347-F8A4-9153-A5AA6309E365}"/>
              </a:ext>
            </a:extLst>
          </p:cNvPr>
          <p:cNvSpPr>
            <a:spLocks noGrp="1"/>
          </p:cNvSpPr>
          <p:nvPr>
            <p:ph type="title"/>
          </p:nvPr>
        </p:nvSpPr>
        <p:spPr/>
        <p:txBody>
          <a:bodyPr/>
          <a:lstStyle/>
          <a:p>
            <a:r>
              <a:rPr lang="en-US" dirty="0"/>
              <a:t>US Core vs CA Core</a:t>
            </a:r>
            <a:endParaRPr lang="en-CA" dirty="0"/>
          </a:p>
        </p:txBody>
      </p:sp>
      <p:sp>
        <p:nvSpPr>
          <p:cNvPr id="3" name="Content Placeholder 2">
            <a:extLst>
              <a:ext uri="{FF2B5EF4-FFF2-40B4-BE49-F238E27FC236}">
                <a16:creationId xmlns:a16="http://schemas.microsoft.com/office/drawing/2014/main" id="{6D524939-0E48-06B2-F36B-48E11FD73F7E}"/>
              </a:ext>
            </a:extLst>
          </p:cNvPr>
          <p:cNvSpPr>
            <a:spLocks noGrp="1"/>
          </p:cNvSpPr>
          <p:nvPr>
            <p:ph idx="1"/>
          </p:nvPr>
        </p:nvSpPr>
        <p:spPr/>
        <p:txBody>
          <a:bodyPr>
            <a:normAutofit fontScale="92500" lnSpcReduction="10000"/>
          </a:bodyPr>
          <a:lstStyle/>
          <a:p>
            <a:pPr>
              <a:spcBef>
                <a:spcPts val="600"/>
              </a:spcBef>
            </a:pPr>
            <a:r>
              <a:rPr lang="en-US" dirty="0"/>
              <a:t>US Core</a:t>
            </a:r>
          </a:p>
          <a:p>
            <a:pPr lvl="1">
              <a:spcBef>
                <a:spcPts val="600"/>
              </a:spcBef>
            </a:pPr>
            <a:r>
              <a:rPr lang="en-US" dirty="0"/>
              <a:t>US Core (which grew out of Argonaut) is focused on implementing USCDI, and that is its (narrower) scope. </a:t>
            </a:r>
          </a:p>
          <a:p>
            <a:pPr lvl="1">
              <a:spcBef>
                <a:spcPts val="600"/>
              </a:spcBef>
            </a:pPr>
            <a:r>
              <a:rPr lang="en-US" dirty="0"/>
              <a:t>The FHIR US core was designed to consider just clinical needs not administrative, financial or other domains, so it isn't the right starting point for a hierarchy of derived IGs.</a:t>
            </a:r>
          </a:p>
          <a:p>
            <a:pPr>
              <a:spcBef>
                <a:spcPts val="600"/>
              </a:spcBef>
            </a:pPr>
            <a:r>
              <a:rPr lang="en-US" dirty="0"/>
              <a:t>CA Core</a:t>
            </a:r>
          </a:p>
          <a:p>
            <a:pPr lvl="1">
              <a:spcBef>
                <a:spcPts val="600"/>
              </a:spcBef>
            </a:pPr>
            <a:r>
              <a:rPr lang="en-US" dirty="0"/>
              <a:t>Based on business priorities that bring focus to standardization for a particular use case</a:t>
            </a:r>
          </a:p>
          <a:p>
            <a:pPr lvl="1">
              <a:spcBef>
                <a:spcPts val="600"/>
              </a:spcBef>
            </a:pPr>
            <a:r>
              <a:rPr lang="en-US" dirty="0"/>
              <a:t>The CA baseline team did look at US Core when doing the initial baseline analysis. </a:t>
            </a:r>
          </a:p>
          <a:p>
            <a:pPr lvl="1">
              <a:spcBef>
                <a:spcPts val="600"/>
              </a:spcBef>
            </a:pPr>
            <a:r>
              <a:rPr lang="en-US" dirty="0"/>
              <a:t>There is a recently published AU Core that Canada should look at closely. </a:t>
            </a:r>
          </a:p>
          <a:p>
            <a:pPr lvl="1">
              <a:spcBef>
                <a:spcPts val="600"/>
              </a:spcBef>
            </a:pPr>
            <a:r>
              <a:rPr lang="en-US" dirty="0"/>
              <a:t>For CA Core, it is important to know what is defining the scope.  </a:t>
            </a:r>
            <a:endParaRPr lang="en-CA" sz="2400" dirty="0"/>
          </a:p>
        </p:txBody>
      </p:sp>
    </p:spTree>
    <p:extLst>
      <p:ext uri="{BB962C8B-B14F-4D97-AF65-F5344CB8AC3E}">
        <p14:creationId xmlns:p14="http://schemas.microsoft.com/office/powerpoint/2010/main" val="26600207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372</TotalTime>
  <Words>2278</Words>
  <Application>Microsoft Office PowerPoint</Application>
  <PresentationFormat>Widescreen</PresentationFormat>
  <Paragraphs>172</Paragraphs>
  <Slides>12</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-apple-system</vt:lpstr>
      <vt:lpstr>Arial</vt:lpstr>
      <vt:lpstr>Calibri</vt:lpstr>
      <vt:lpstr>Calibri Light</vt:lpstr>
      <vt:lpstr>Helvetica</vt:lpstr>
      <vt:lpstr>Office Theme</vt:lpstr>
      <vt:lpstr>CA-Baseline January 2023 Governance Call</vt:lpstr>
      <vt:lpstr>Agenda</vt:lpstr>
      <vt:lpstr>Update on HL7 International Council Discussion on Base &amp; Core Definitions</vt:lpstr>
      <vt:lpstr>Agenda</vt:lpstr>
      <vt:lpstr>Discussion</vt:lpstr>
      <vt:lpstr>Discussion</vt:lpstr>
      <vt:lpstr>FHIR – Baseline vs Core</vt:lpstr>
      <vt:lpstr>US Baseline vs CA Baseline</vt:lpstr>
      <vt:lpstr>US Core vs CA Core</vt:lpstr>
      <vt:lpstr>Standardizing on “Baseline” and “Core” Definitions</vt:lpstr>
      <vt:lpstr>Current Maturity Activity Roadmap</vt:lpstr>
      <vt:lpstr>Governance Workstream &amp; Collaborative: Plan &amp; Boundaries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5</cp:revision>
  <dcterms:created xsi:type="dcterms:W3CDTF">2022-10-14T17:58:45Z</dcterms:created>
  <dcterms:modified xsi:type="dcterms:W3CDTF">2023-01-27T20:00:40Z</dcterms:modified>
</cp:coreProperties>
</file>