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6.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7.xml" ContentType="application/vnd.openxmlformats-officedocument.presentationml.comments+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2"/>
  </p:notesMasterIdLst>
  <p:sldIdLst>
    <p:sldId id="257" r:id="rId3"/>
    <p:sldId id="283" r:id="rId4"/>
    <p:sldId id="287" r:id="rId5"/>
    <p:sldId id="288" r:id="rId6"/>
    <p:sldId id="289" r:id="rId7"/>
    <p:sldId id="291" r:id="rId8"/>
    <p:sldId id="293" r:id="rId9"/>
    <p:sldId id="296" r:id="rId10"/>
    <p:sldId id="297" r:id="rId11"/>
    <p:sldId id="299" r:id="rId12"/>
    <p:sldId id="295" r:id="rId13"/>
    <p:sldId id="294" r:id="rId14"/>
    <p:sldId id="290" r:id="rId15"/>
    <p:sldId id="292" r:id="rId16"/>
    <p:sldId id="284" r:id="rId17"/>
    <p:sldId id="285" r:id="rId18"/>
    <p:sldId id="278" r:id="rId19"/>
    <p:sldId id="256" r:id="rId20"/>
    <p:sldId id="267" r:id="rId21"/>
    <p:sldId id="279" r:id="rId22"/>
    <p:sldId id="275" r:id="rId23"/>
    <p:sldId id="272" r:id="rId24"/>
    <p:sldId id="273" r:id="rId25"/>
    <p:sldId id="268" r:id="rId26"/>
    <p:sldId id="276" r:id="rId27"/>
    <p:sldId id="269" r:id="rId28"/>
    <p:sldId id="270" r:id="rId29"/>
    <p:sldId id="271" r:id="rId30"/>
    <p:sldId id="28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6"/>
            <p14:sldId id="297"/>
            <p14:sldId id="299"/>
            <p14:sldId id="295"/>
            <p14:sldId id="294"/>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4" clrIdx="0">
    <p:extLst>
      <p:ext uri="{19B8F6BF-5375-455C-9EA6-DF929625EA0E}">
        <p15:presenceInfo xmlns:p15="http://schemas.microsoft.com/office/powerpoint/2012/main" userId="S::scook@GEVITYINC.COM::10b3d6d6-0197-48b2-8df1-f8c21ebecc71" providerId="AD"/>
      </p:ext>
    </p:extLst>
  </p:cmAuthor>
  <p:cmAuthor id="2" name="Savage, Michael" initials="SM" lastIdx="7" clrIdx="1">
    <p:extLst>
      <p:ext uri="{19B8F6BF-5375-455C-9EA6-DF929625EA0E}">
        <p15:presenceInfo xmlns:p15="http://schemas.microsoft.com/office/powerpoint/2012/main" userId="S::Michael.Savage@ontariomd.com::a3bb1c66-df38-47ec-981d-e6eb5e896f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94" autoAdjust="0"/>
    <p:restoredTop sz="95163" autoAdjust="0"/>
  </p:normalViewPr>
  <p:slideViewPr>
    <p:cSldViewPr snapToGrid="0">
      <p:cViewPr>
        <p:scale>
          <a:sx n="100" d="100"/>
          <a:sy n="100" d="100"/>
        </p:scale>
        <p:origin x="396"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21-09-03T13:53:54.860" idx="1">
    <p:pos x="10" y="10"/>
    <p:text>Sep 3: Steps
1. Ask ppl to submit requests to an Infoway address (or may submit to Informs directly), 
2. goes to the informs system (Infoway's JIRA system) (public project),
(would be great if there could be a web-hook to GitHub so the request gets pushed there as well)
3. gets triaged,
4. then someone from Infoway (eg Joan) can put it onto InfoCentral for Community review / discussion
5. Governance Group decides what to do based on discussion / proposed changes
6. Forum and trackers are updated with decision
7. Update(s) are committted in the back-end</p:text>
    <p:extLst>
      <p:ext uri="{C676402C-5697-4E1C-873F-D02D1690AC5C}">
        <p15:threadingInfo xmlns:p15="http://schemas.microsoft.com/office/powerpoint/2012/main" timeZoneBias="240"/>
      </p:ext>
    </p:extLst>
  </p:cm>
  <p:cm authorId="2" dt="2021-09-03T14:00:27.059" idx="3">
    <p:pos x="146" y="146"/>
    <p:text>Sep 3: Can close out the issue log on simplifier once we've cleared it out - can prevent net-new items from being added, so that we can move forward with the above standardized Process</p:text>
    <p:extLst>
      <p:ext uri="{C676402C-5697-4E1C-873F-D02D1690AC5C}">
        <p15:threadingInfo xmlns:p15="http://schemas.microsoft.com/office/powerpoint/2012/main" timeZoneBias="240"/>
      </p:ext>
    </p:extLst>
  </p:cm>
  <p:cm authorId="2" dt="2021-09-03T14:11:10.972" idx="4">
    <p:pos x="282" y="282"/>
    <p:text>Sep 3: Thinking roughly 2-3 weeks till we can confirm &amp; put in place the above standardized Process / tooling</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21-09-03T13:54:00.329" idx="2">
    <p:pos x="10" y="10"/>
    <p:text>Sep 3: looking to reach out to folks whose value sets are returning errors / not resolving, to hopefully get these value sets more accessible for the CA Baseline</p:text>
    <p:extLst>
      <p:ext uri="{C676402C-5697-4E1C-873F-D02D1690AC5C}">
        <p15:threadingInfo xmlns:p15="http://schemas.microsoft.com/office/powerpoint/2012/main" timeZoneBias="240"/>
      </p:ext>
    </p:extLst>
  </p:cm>
  <p:cm authorId="2" dt="2021-09-03T14:52:31.550" idx="5">
    <p:pos x="146" y="146"/>
    <p:text>Sep 3: if this can't be done, may need to re-create the value sets ourselves so we can point to value sets that resolve properly</p:text>
    <p:extLst>
      <p:ext uri="{C676402C-5697-4E1C-873F-D02D1690AC5C}">
        <p15:threadingInfo xmlns:p15="http://schemas.microsoft.com/office/powerpoint/2012/main" timeZoneBias="240"/>
      </p:ext>
    </p:extLst>
  </p:cm>
  <p:cm authorId="2" dt="2021-09-03T14:54:04.538" idx="6">
    <p:pos x="282" y="282"/>
    <p:text>Sep 3: overall, will be good to work with external groups to ensure that if we're pointing to their value sets, they are publishing them in a way that we can reference them</p:text>
    <p:extLst>
      <p:ext uri="{C676402C-5697-4E1C-873F-D02D1690AC5C}">
        <p15:threadingInfo xmlns:p15="http://schemas.microsoft.com/office/powerpoint/2012/main" timeZoneBias="240"/>
      </p:ext>
    </p:extLst>
  </p:cm>
  <p:cm authorId="2" dt="2021-09-03T14:59:06.415" idx="7">
    <p:pos x="418" y="418"/>
    <p:text>Sep 3: next call, will review the 'scorecard' approach for these unresolvable references, and see what the lift would be to reach out to the relevant 'owners' of those endpoints</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2021-09-03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18</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19</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20</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21</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22</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23</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24</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a:p>
            <a:r>
              <a:rPr lang="en-US" sz="1100" dirty="0"/>
              <a:t>June 25: 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The artifact produces no warnings during the build process and has had a formal internal review by the CA Baseline Working Stream. </a:t>
            </a:r>
            <a:r>
              <a:rPr lang="en-US" sz="1200" dirty="0"/>
              <a:t>The artifact is considered substantially complete and ready for trial use.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11</a:t>
            </a:fld>
            <a:endParaRPr lang="en-CA"/>
          </a:p>
        </p:txBody>
      </p:sp>
    </p:spTree>
    <p:extLst>
      <p:ext uri="{BB962C8B-B14F-4D97-AF65-F5344CB8AC3E}">
        <p14:creationId xmlns:p14="http://schemas.microsoft.com/office/powerpoint/2010/main" val="2234378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13</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15</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17</a:t>
            </a:fld>
            <a:endParaRPr lang="en-CA"/>
          </a:p>
        </p:txBody>
      </p:sp>
    </p:spTree>
    <p:extLst>
      <p:ext uri="{BB962C8B-B14F-4D97-AF65-F5344CB8AC3E}">
        <p14:creationId xmlns:p14="http://schemas.microsoft.com/office/powerpoint/2010/main" val="3258318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2021-09-03</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9/3/2021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9/3/2021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2021-09-03</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comments" Target="../comments/comment7.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D654F-07C6-440A-B9E8-6487E35425CC}"/>
              </a:ext>
            </a:extLst>
          </p:cNvPr>
          <p:cNvSpPr>
            <a:spLocks noGrp="1"/>
          </p:cNvSpPr>
          <p:nvPr>
            <p:ph type="title"/>
          </p:nvPr>
        </p:nvSpPr>
        <p:spPr/>
        <p:txBody>
          <a:bodyPr/>
          <a:lstStyle/>
          <a:p>
            <a:r>
              <a:rPr lang="en-US" dirty="0"/>
              <a:t>Process</a:t>
            </a:r>
            <a:endParaRPr lang="en-CA" dirty="0"/>
          </a:p>
        </p:txBody>
      </p:sp>
      <p:sp>
        <p:nvSpPr>
          <p:cNvPr id="3" name="Content Placeholder 2">
            <a:extLst>
              <a:ext uri="{FF2B5EF4-FFF2-40B4-BE49-F238E27FC236}">
                <a16:creationId xmlns:a16="http://schemas.microsoft.com/office/drawing/2014/main" id="{E1DEC28A-81FB-49F4-A267-DB87CC80AC79}"/>
              </a:ext>
            </a:extLst>
          </p:cNvPr>
          <p:cNvSpPr>
            <a:spLocks noGrp="1"/>
          </p:cNvSpPr>
          <p:nvPr>
            <p:ph idx="1"/>
          </p:nvPr>
        </p:nvSpPr>
        <p:spPr/>
        <p:txBody>
          <a:bodyPr>
            <a:normAutofit fontScale="55000" lnSpcReduction="20000"/>
          </a:bodyPr>
          <a:lstStyle/>
          <a:p>
            <a:pPr marL="0" indent="0">
              <a:buNone/>
            </a:pPr>
            <a:r>
              <a:rPr lang="en-CA" dirty="0"/>
              <a:t>- The community member submits a request on </a:t>
            </a:r>
            <a:r>
              <a:rPr lang="en-CA" dirty="0" err="1"/>
              <a:t>Infocentral</a:t>
            </a:r>
            <a:r>
              <a:rPr lang="en-CA" dirty="0"/>
              <a:t> Forum thread (x) for a change to the Baseline, requests have a minimum set of information</a:t>
            </a:r>
          </a:p>
          <a:p>
            <a:pPr>
              <a:buFontTx/>
              <a:buChar char="-"/>
            </a:pPr>
            <a:r>
              <a:rPr lang="en-CA" dirty="0"/>
              <a:t>Other community members that subscribe to the thread are notified of the new post</a:t>
            </a:r>
          </a:p>
          <a:p>
            <a:pPr>
              <a:buFontTx/>
              <a:buChar char="-"/>
            </a:pPr>
            <a:r>
              <a:rPr lang="en-CA" dirty="0"/>
              <a:t>Discussion ensues in that thread if appropriate </a:t>
            </a:r>
          </a:p>
          <a:p>
            <a:pPr>
              <a:buFontTx/>
              <a:buChar char="-"/>
            </a:pPr>
            <a:r>
              <a:rPr lang="en-CA" dirty="0"/>
              <a:t>Moderator manages discussion, closes 10 days after discussion ends  and synthesizes results into a issue log ticket</a:t>
            </a:r>
          </a:p>
          <a:p>
            <a:pPr lvl="1">
              <a:buFontTx/>
              <a:buChar char="-"/>
            </a:pPr>
            <a:r>
              <a:rPr lang="en-CA" dirty="0"/>
              <a:t>Moderator(s) in immediate term</a:t>
            </a:r>
          </a:p>
          <a:p>
            <a:pPr lvl="1">
              <a:buFontTx/>
              <a:buChar char="-"/>
            </a:pPr>
            <a:r>
              <a:rPr lang="en-CA" dirty="0"/>
              <a:t>Distributed responsibility tied to participation in governance collab in long term</a:t>
            </a:r>
          </a:p>
          <a:p>
            <a:pPr>
              <a:buFontTx/>
              <a:buChar char="-"/>
            </a:pPr>
            <a:r>
              <a:rPr lang="en-CA" dirty="0"/>
              <a:t>Ticket includes a minimum set of information (requestor, date, profile, type of change, etc.) </a:t>
            </a:r>
          </a:p>
          <a:p>
            <a:pPr>
              <a:buFontTx/>
              <a:buChar char="-"/>
            </a:pPr>
            <a:r>
              <a:rPr lang="en-CA" dirty="0"/>
              <a:t>Baseline editors review issues – claim responsibility, if unclear pause and post back to the forum thread -  and update as the request is being worked on/resolved – eventually closing the issue</a:t>
            </a:r>
          </a:p>
          <a:p>
            <a:pPr>
              <a:buFontTx/>
              <a:buChar char="-"/>
            </a:pPr>
            <a:r>
              <a:rPr lang="en-CA" dirty="0"/>
              <a:t>The original requestor is notified – on Infoway forum </a:t>
            </a:r>
          </a:p>
          <a:p>
            <a:pPr>
              <a:buFontTx/>
              <a:buChar char="-"/>
            </a:pPr>
            <a:endParaRPr lang="en-CA" dirty="0"/>
          </a:p>
          <a:p>
            <a:pPr marL="0" indent="0">
              <a:buNone/>
            </a:pPr>
            <a:r>
              <a:rPr lang="en-CA" b="1" dirty="0"/>
              <a:t>Decision: </a:t>
            </a:r>
            <a:r>
              <a:rPr lang="en-CA" dirty="0"/>
              <a:t>The process will depend on having confirmation of individual(s) that will support moderator role on </a:t>
            </a:r>
            <a:r>
              <a:rPr lang="en-CA" dirty="0" err="1"/>
              <a:t>Infocentral</a:t>
            </a:r>
            <a:r>
              <a:rPr lang="en-CA" dirty="0"/>
              <a:t> forum </a:t>
            </a:r>
          </a:p>
          <a:p>
            <a:pPr marL="0" indent="0">
              <a:buNone/>
            </a:pPr>
            <a:r>
              <a:rPr lang="en-CA" b="1" dirty="0"/>
              <a:t>Additional considerations:</a:t>
            </a:r>
          </a:p>
          <a:p>
            <a:pPr marL="0" indent="0">
              <a:buNone/>
            </a:pPr>
            <a:r>
              <a:rPr lang="en-CA" dirty="0"/>
              <a:t>-whether Infoway Interoperability Standards Governance doesn’t/doesn’t have another recommended process or tools (Randy reaching out to confirm)</a:t>
            </a:r>
          </a:p>
          <a:p>
            <a:pPr marL="0" indent="0">
              <a:buNone/>
            </a:pPr>
            <a:r>
              <a:rPr lang="en-CA" dirty="0"/>
              <a:t>-whether customization could be complete to improve the integration between Simplifier and </a:t>
            </a:r>
            <a:r>
              <a:rPr lang="en-CA" dirty="0" err="1"/>
              <a:t>Github</a:t>
            </a:r>
            <a:r>
              <a:rPr lang="en-CA" dirty="0"/>
              <a:t> for issues</a:t>
            </a:r>
          </a:p>
        </p:txBody>
      </p:sp>
    </p:spTree>
    <p:extLst>
      <p:ext uri="{BB962C8B-B14F-4D97-AF65-F5344CB8AC3E}">
        <p14:creationId xmlns:p14="http://schemas.microsoft.com/office/powerpoint/2010/main" val="241855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Terminology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a:xfrm>
            <a:off x="838200" y="1622026"/>
            <a:ext cx="10515600" cy="4907433"/>
          </a:xfrm>
        </p:spPr>
        <p:txBody>
          <a:bodyPr>
            <a:normAutofit fontScale="55000" lnSpcReduction="20000"/>
          </a:bodyPr>
          <a:lstStyle/>
          <a:p>
            <a:pPr marL="0" indent="0">
              <a:buNone/>
            </a:pPr>
            <a:r>
              <a:rPr lang="en-CA" sz="2800" b="1" dirty="0"/>
              <a:t>Challenge</a:t>
            </a:r>
          </a:p>
          <a:p>
            <a:r>
              <a:rPr lang="en-CA" sz="2800" dirty="0"/>
              <a:t>Can’t progress to Level 1 maturity until the artifact(s) produce no warnings during build process.</a:t>
            </a:r>
          </a:p>
          <a:p>
            <a:r>
              <a:rPr lang="en-CA" sz="2800" dirty="0"/>
              <a:t>356/411 of our current errors and warnings are due to </a:t>
            </a:r>
            <a:r>
              <a:rPr lang="en-CA" dirty="0"/>
              <a:t>unresolvable </a:t>
            </a:r>
            <a:r>
              <a:rPr lang="en-CA" sz="2800" dirty="0"/>
              <a:t>terminology – this # will expand as we start to include examples </a:t>
            </a:r>
            <a:r>
              <a:rPr lang="en-CA" dirty="0"/>
              <a:t>(</a:t>
            </a:r>
            <a:r>
              <a:rPr lang="en-CA" sz="2800" dirty="0"/>
              <a:t>values that can’t be validated produce additional warnings)</a:t>
            </a:r>
          </a:p>
          <a:p>
            <a:r>
              <a:rPr lang="en-US" dirty="0"/>
              <a:t>Most value sets that the CA Baseline points to are authored by other organizations that may change the value sets over time</a:t>
            </a:r>
            <a:endParaRPr lang="en-US" b="1" dirty="0"/>
          </a:p>
          <a:p>
            <a:pPr marL="0" indent="0">
              <a:buNone/>
            </a:pPr>
            <a:r>
              <a:rPr lang="en-US" b="1" dirty="0"/>
              <a:t>Approaches:</a:t>
            </a:r>
          </a:p>
          <a:p>
            <a:r>
              <a:rPr lang="en-US" dirty="0"/>
              <a:t>Point to URLs socialized in other guides</a:t>
            </a:r>
          </a:p>
          <a:p>
            <a:pPr lvl="1"/>
            <a:r>
              <a:rPr lang="en-US" dirty="0"/>
              <a:t>may/may not resolve – build warnings continue</a:t>
            </a:r>
          </a:p>
          <a:p>
            <a:r>
              <a:rPr lang="en-US" dirty="0"/>
              <a:t>Create value sets in our </a:t>
            </a:r>
            <a:r>
              <a:rPr lang="en-US" dirty="0" err="1"/>
              <a:t>IGuide</a:t>
            </a:r>
            <a:endParaRPr lang="en-US" dirty="0"/>
          </a:p>
          <a:p>
            <a:pPr lvl="1"/>
            <a:r>
              <a:rPr lang="en-US" sz="2000" dirty="0"/>
              <a:t>Shells that Point to URLs socialized in other guides (may/may not resolve)</a:t>
            </a:r>
          </a:p>
          <a:p>
            <a:pPr lvl="1"/>
            <a:r>
              <a:rPr lang="en-US" sz="2000" dirty="0"/>
              <a:t>Inclusion of sample values</a:t>
            </a:r>
          </a:p>
          <a:p>
            <a:pPr lvl="1"/>
            <a:r>
              <a:rPr lang="en-US" sz="2000" dirty="0"/>
              <a:t>Inclusion of all values</a:t>
            </a:r>
          </a:p>
          <a:p>
            <a:r>
              <a:rPr lang="en-US" dirty="0"/>
              <a:t> Terminology Server to </a:t>
            </a:r>
            <a:r>
              <a:rPr lang="en-US" sz="2900" dirty="0"/>
              <a:t>host value sets with validation capabilities </a:t>
            </a:r>
          </a:p>
          <a:p>
            <a:pPr lvl="1"/>
            <a:r>
              <a:rPr lang="en-US" sz="2000" dirty="0"/>
              <a:t>Value sets are published on our own terminology server?</a:t>
            </a:r>
          </a:p>
          <a:p>
            <a:pPr lvl="1"/>
            <a:r>
              <a:rPr lang="en-US" sz="2000" dirty="0"/>
              <a:t>Each value set publishing organization (Infoway, </a:t>
            </a:r>
            <a:r>
              <a:rPr lang="en-US" sz="2000" dirty="0" err="1"/>
              <a:t>CanImmunize</a:t>
            </a:r>
            <a:r>
              <a:rPr lang="en-US" sz="2000" dirty="0"/>
              <a:t>, </a:t>
            </a:r>
            <a:r>
              <a:rPr lang="en-US" sz="2000" dirty="0" err="1"/>
              <a:t>PrescribeIt</a:t>
            </a:r>
            <a:r>
              <a:rPr lang="en-US" sz="2000" dirty="0"/>
              <a:t>, etc.)  publishes their own resolvable value sets?</a:t>
            </a:r>
          </a:p>
          <a:p>
            <a:pPr lvl="1"/>
            <a:r>
              <a:rPr lang="en-US" sz="2000" dirty="0"/>
              <a:t>Canadian realm terminology server ?</a:t>
            </a:r>
          </a:p>
          <a:p>
            <a:pPr lvl="1"/>
            <a:r>
              <a:rPr lang="en-US" sz="2000" dirty="0"/>
              <a:t>Canadian value sets published on the global terminology server (tx.fhir.org)?</a:t>
            </a:r>
          </a:p>
          <a:p>
            <a:pPr lvl="1"/>
            <a:endParaRPr lang="en-US" sz="2000" dirty="0"/>
          </a:p>
          <a:p>
            <a:pPr marL="0" indent="0">
              <a:buNone/>
            </a:pPr>
            <a:r>
              <a:rPr lang="en-US" b="1" dirty="0"/>
              <a:t>Next Steps:</a:t>
            </a:r>
          </a:p>
          <a:p>
            <a:pPr lvl="1"/>
            <a:r>
              <a:rPr lang="en-US" dirty="0"/>
              <a:t>Develop “scorecard” for terminology warnings (which value sets/guides/publishing organizations are driving most of our warnings)</a:t>
            </a:r>
          </a:p>
          <a:p>
            <a:pPr lvl="1"/>
            <a:r>
              <a:rPr lang="en-US" dirty="0"/>
              <a:t>Decide on approach for resolving these warnings with respective publishers</a:t>
            </a:r>
          </a:p>
        </p:txBody>
      </p:sp>
    </p:spTree>
    <p:extLst>
      <p:ext uri="{BB962C8B-B14F-4D97-AF65-F5344CB8AC3E}">
        <p14:creationId xmlns:p14="http://schemas.microsoft.com/office/powerpoint/2010/main" val="176962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Use/Derivation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92500" lnSpcReduction="10000"/>
          </a:bodyPr>
          <a:lstStyle/>
          <a:p>
            <a:pPr marL="0" lvl="0" indent="0">
              <a:buNone/>
            </a:pPr>
            <a:endParaRPr lang="en-US" dirty="0">
              <a:solidFill>
                <a:prstClr val="black"/>
              </a:solidFill>
            </a:endParaRPr>
          </a:p>
          <a:p>
            <a:pPr lvl="0"/>
            <a:r>
              <a:rPr lang="en-US" dirty="0">
                <a:solidFill>
                  <a:prstClr val="black"/>
                </a:solidFill>
              </a:rPr>
              <a:t>used=direct implementation (using CA Baseline for exchanging data) </a:t>
            </a:r>
          </a:p>
          <a:p>
            <a:pPr lvl="0"/>
            <a:r>
              <a:rPr lang="en-US" dirty="0"/>
              <a:t>*demonstrated could mean 1) profiles formally derive from the baseline using the </a:t>
            </a:r>
            <a:r>
              <a:rPr lang="en-US" dirty="0" err="1"/>
              <a:t>baseDefinition</a:t>
            </a:r>
            <a:r>
              <a:rPr lang="en-US" dirty="0"/>
              <a:t> and show no conformance errors , OR 2) profiles can be validated against the {</a:t>
            </a:r>
            <a:r>
              <a:rPr lang="en-US" dirty="0" err="1"/>
              <a:t>BaselineProfileURL</a:t>
            </a:r>
            <a:r>
              <a:rPr lang="en-US" dirty="0"/>
              <a:t>] and is conformant (produces no errors)</a:t>
            </a:r>
          </a:p>
          <a:p>
            <a:endParaRPr lang="en-US" dirty="0"/>
          </a:p>
          <a:p>
            <a:r>
              <a:rPr lang="en-US" dirty="0"/>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dirty="0">
              <a:solidFill>
                <a:srgbClr val="C00000"/>
              </a:solidFill>
            </a:endParaRPr>
          </a:p>
          <a:p>
            <a:endParaRPr lang="en-US" dirty="0"/>
          </a:p>
        </p:txBody>
      </p:sp>
    </p:spTree>
    <p:extLst>
      <p:ext uri="{BB962C8B-B14F-4D97-AF65-F5344CB8AC3E}">
        <p14:creationId xmlns:p14="http://schemas.microsoft.com/office/powerpoint/2010/main" val="3606638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3178768576"/>
              </p:ext>
            </p:extLst>
          </p:nvPr>
        </p:nvGraphicFramePr>
        <p:xfrm>
          <a:off x="2161068" y="1301842"/>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345663074"/>
              </p:ext>
            </p:extLst>
          </p:nvPr>
        </p:nvGraphicFramePr>
        <p:xfrm>
          <a:off x="363718" y="1027330"/>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 and is socialized through the Canadian Governance Collaborative.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169551"/>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pPr lvl="0"/>
            <a:r>
              <a:rPr lang="en-US" sz="1000" dirty="0">
                <a:solidFill>
                  <a:srgbClr val="C00000"/>
                </a:solidFill>
              </a:rPr>
              <a:t>*demonstrated could mean 1) profiles formally derive from the baseline using the </a:t>
            </a:r>
            <a:r>
              <a:rPr lang="en-US" sz="1000" dirty="0" err="1">
                <a:solidFill>
                  <a:srgbClr val="C00000"/>
                </a:solidFill>
              </a:rPr>
              <a:t>baseDefinition</a:t>
            </a:r>
            <a:r>
              <a:rPr lang="en-US" sz="1000" dirty="0">
                <a:solidFill>
                  <a:srgbClr val="C00000"/>
                </a:solidFill>
              </a:rPr>
              <a:t> and show no conformance errors , OR 2) profiles can be validated against the {</a:t>
            </a:r>
            <a:r>
              <a:rPr lang="en-US" sz="1000" dirty="0" err="1">
                <a:solidFill>
                  <a:srgbClr val="C00000"/>
                </a:solidFill>
              </a:rPr>
              <a:t>BaselineProfileURL</a:t>
            </a:r>
            <a:r>
              <a:rPr lang="en-US" sz="1000" dirty="0">
                <a:solidFill>
                  <a:srgbClr val="C00000"/>
                </a:solidFill>
              </a:rPr>
              <a:t>] and is conformant (produces no errors)</a:t>
            </a:r>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26103671"/>
              </p:ext>
            </p:extLst>
          </p:nvPr>
        </p:nvGraphicFramePr>
        <p:xfrm>
          <a:off x="371670" y="1051184"/>
          <a:ext cx="10834594" cy="491236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tbd] across at least three jurisdictions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Requests for changes from this level onwards are expected to follow an evaluation &amp; consultation process with the Canadian Governance Collaborative.</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905507"/>
              </p:ext>
            </p:extLst>
          </p:nvPr>
        </p:nvGraphicFramePr>
        <p:xfrm>
          <a:off x="371669" y="1051184"/>
          <a:ext cx="11389070" cy="323596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highlight>
                            <a:srgbClr val="FFFF00"/>
                          </a:highlight>
                        </a:rPr>
                        <a:t>Draft wording as of July 21</a:t>
                      </a:r>
                      <a:r>
                        <a:rPr lang="en-US" sz="1100" baseline="30000" dirty="0">
                          <a:highlight>
                            <a:srgbClr val="FFFF00"/>
                          </a:highlight>
                        </a:rPr>
                        <a:t>st</a:t>
                      </a:r>
                      <a:r>
                        <a:rPr lang="en-US" sz="1100" dirty="0">
                          <a:highlight>
                            <a:srgbClr val="FFFF00"/>
                          </a:highlight>
                        </a:rPr>
                        <a:t>:</a:t>
                      </a:r>
                    </a:p>
                    <a:p>
                      <a:endParaRPr lang="en-US" sz="1100" dirty="0"/>
                    </a:p>
                    <a:p>
                      <a:r>
                        <a:rPr lang="en-US" sz="1100" dirty="0"/>
                        <a:t>Artifact is ready for inclusion in normative ballot in the HL7 Canada Ballot Process. At least 5 independent production systems, across 3 jurisdictions, have </a:t>
                      </a:r>
                      <a:r>
                        <a:rPr lang="en-US" sz="1100" dirty="0">
                          <a:solidFill>
                            <a:srgbClr val="FF0000"/>
                          </a:solidFill>
                        </a:rPr>
                        <a:t>demonstrated* conformance to </a:t>
                      </a:r>
                      <a:r>
                        <a:rPr lang="en-US" sz="1100" dirty="0"/>
                        <a:t>the CA Baseline Profile as a starting point.</a:t>
                      </a:r>
                    </a:p>
                    <a:p>
                      <a:endParaRPr lang="en-US" sz="1100" dirty="0"/>
                    </a:p>
                    <a:p>
                      <a:r>
                        <a:rPr lang="en-US" sz="1100" dirty="0"/>
                        <a:t>“Independent production systems” should be inclusive of the following implementor types:</a:t>
                      </a:r>
                    </a:p>
                    <a:p>
                      <a:pPr marL="628650" lvl="1" indent="-171450">
                        <a:buFontTx/>
                        <a:buChar char="-"/>
                      </a:pPr>
                      <a:r>
                        <a:rPr lang="en-US" sz="1100" dirty="0"/>
                        <a:t>Health Vendors (e.g., EHR, HIT, Consumer Health)</a:t>
                      </a:r>
                    </a:p>
                    <a:p>
                      <a:pPr marL="628650" lvl="1" indent="-171450">
                        <a:buFontTx/>
                        <a:buChar char="-"/>
                      </a:pPr>
                      <a:r>
                        <a:rPr lang="en-US" sz="1100" dirty="0"/>
                        <a:t>Jurisdictional Health Assets</a:t>
                      </a:r>
                    </a:p>
                    <a:p>
                      <a:pPr marL="628650" lvl="1" indent="-171450">
                        <a:buFontTx/>
                        <a:buChar char="-"/>
                      </a:pPr>
                      <a:r>
                        <a:rPr lang="en-US" sz="1100" dirty="0"/>
                        <a:t>Pan-Canadian/Federal Health Assets </a:t>
                      </a: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r>
                        <a:rPr lang="en-US" sz="1100" dirty="0"/>
                        <a:t>The FHIR Implementors Group and the Canadian Governance Collaborative agree the material is ready to lock down and the artifact has passed HL7 Canada normative ballot</a:t>
                      </a:r>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3" name="Rectangle 2">
            <a:extLst>
              <a:ext uri="{FF2B5EF4-FFF2-40B4-BE49-F238E27FC236}">
                <a16:creationId xmlns:a16="http://schemas.microsoft.com/office/drawing/2014/main" id="{F229A17D-AF7F-EB4B-A817-0E543BEBAE8B}"/>
              </a:ext>
            </a:extLst>
          </p:cNvPr>
          <p:cNvSpPr/>
          <p:nvPr/>
        </p:nvSpPr>
        <p:spPr>
          <a:xfrm>
            <a:off x="214013" y="4454784"/>
            <a:ext cx="10982131" cy="2862322"/>
          </a:xfrm>
          <a:prstGeom prst="rect">
            <a:avLst/>
          </a:prstGeom>
        </p:spPr>
        <p:txBody>
          <a:bodyPr wrap="square">
            <a:spAutoFit/>
          </a:bodyPr>
          <a:lstStyle/>
          <a:p>
            <a:pPr lvl="0"/>
            <a:r>
              <a:rPr lang="en-US" sz="2000" dirty="0">
                <a:solidFill>
                  <a:srgbClr val="C00000"/>
                </a:solidFill>
              </a:rPr>
              <a:t>*demonstrated could mean 1) profiles formally derive from the baseline using the </a:t>
            </a:r>
            <a:r>
              <a:rPr lang="en-US" sz="2000" dirty="0" err="1">
                <a:solidFill>
                  <a:srgbClr val="C00000"/>
                </a:solidFill>
              </a:rPr>
              <a:t>baseDefinition</a:t>
            </a:r>
            <a:r>
              <a:rPr lang="en-US" sz="2000" dirty="0">
                <a:solidFill>
                  <a:srgbClr val="C00000"/>
                </a:solidFill>
              </a:rPr>
              <a:t> and show no conformance errors , OR 2) profiles can be validated against the {</a:t>
            </a:r>
            <a:r>
              <a:rPr lang="en-US" sz="2000" dirty="0" err="1">
                <a:solidFill>
                  <a:srgbClr val="C00000"/>
                </a:solidFill>
              </a:rPr>
              <a:t>BaselineProfileURL</a:t>
            </a:r>
            <a:r>
              <a:rPr lang="en-US" sz="2000" dirty="0">
                <a:solidFill>
                  <a:srgbClr val="C00000"/>
                </a:solidFill>
              </a:rPr>
              <a:t>] and is conformant (produces no errors)</a:t>
            </a:r>
          </a:p>
          <a:p>
            <a:endParaRPr lang="en-US" sz="2000" dirty="0">
              <a:solidFill>
                <a:srgbClr val="C00000"/>
              </a:solidFill>
            </a:endParaRPr>
          </a:p>
          <a:p>
            <a:r>
              <a:rPr lang="en-US" sz="2000" dirty="0">
                <a:solidFill>
                  <a:srgbClr val="C00000"/>
                </a:solidFill>
              </a:rPr>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sz="2000" dirty="0">
              <a:solidFill>
                <a:srgbClr val="C00000"/>
              </a:solidFill>
            </a:endParaRPr>
          </a:p>
          <a:p>
            <a:pPr lvl="0"/>
            <a:endParaRPr lang="en-US" sz="2000" dirty="0">
              <a:solidFill>
                <a:srgbClr val="C00000"/>
              </a:solidFill>
            </a:endParaRP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a:t>
            </a:r>
            <a:r>
              <a:rPr lang="en-US" b="1" dirty="0" err="1"/>
              <a:t>Infocentral</a:t>
            </a:r>
            <a:r>
              <a:rPr lang="en-US" b="1" dirty="0"/>
              <a:t> Forum</a:t>
            </a:r>
          </a:p>
          <a:p>
            <a:pPr>
              <a:buFontTx/>
              <a:buChar char="-"/>
            </a:pPr>
            <a:r>
              <a:rPr lang="en-US" sz="2400" dirty="0"/>
              <a:t>Submission</a:t>
            </a:r>
          </a:p>
          <a:p>
            <a:pPr lvl="1">
              <a:buFontTx/>
              <a:buChar char="-"/>
            </a:pPr>
            <a:r>
              <a:rPr lang="en-US" dirty="0"/>
              <a:t>Example: OID form = attachment to Infoway post, trivial &amp; non-trivial requests, discussion on the post directly</a:t>
            </a:r>
          </a:p>
          <a:p>
            <a:pPr>
              <a:buFontTx/>
              <a:buChar char="-"/>
            </a:pPr>
            <a:r>
              <a:rPr lang="en-US" dirty="0"/>
              <a:t>Community Discussion: </a:t>
            </a:r>
          </a:p>
          <a:p>
            <a:pPr lvl="1">
              <a:buFontTx/>
              <a:buChar char="-"/>
            </a:pPr>
            <a:r>
              <a:rPr lang="en-US" dirty="0"/>
              <a:t>Pro: Tool is built for discussion, community awareness, notifications to email – already engaged community</a:t>
            </a:r>
          </a:p>
          <a:p>
            <a:pPr>
              <a:buFontTx/>
              <a:buChar char="-"/>
            </a:pPr>
            <a:r>
              <a:rPr lang="en-US" dirty="0"/>
              <a:t>Consensus confirmation: </a:t>
            </a:r>
          </a:p>
          <a:p>
            <a:pPr lvl="1">
              <a:buFontTx/>
              <a:buChar char="-"/>
            </a:pPr>
            <a:r>
              <a:rPr lang="en-US" dirty="0"/>
              <a:t>Monitored by responsible individual(s) and open for period (10 business days) w/ extension if discussion ensues</a:t>
            </a:r>
          </a:p>
          <a:p>
            <a:pPr>
              <a:buFontTx/>
              <a:buChar char="-"/>
            </a:pPr>
            <a:r>
              <a:rPr lang="en-US" dirty="0"/>
              <a:t>Triage:</a:t>
            </a:r>
          </a:p>
          <a:p>
            <a:pPr lvl="1">
              <a:buFontTx/>
              <a:buChar char="-"/>
            </a:pPr>
            <a:r>
              <a:rPr lang="en-US" dirty="0"/>
              <a:t>One benefit of not submitting directly to issue log is that it allows for clean up of request for clarity before going into tool for tracking changes</a:t>
            </a:r>
          </a:p>
          <a:p>
            <a:pPr lvl="1">
              <a:buFontTx/>
              <a:buChar char="-"/>
            </a:pPr>
            <a:r>
              <a:rPr lang="en-US" dirty="0"/>
              <a:t>Assigned responsibility to pull confirmed requests from the forum to the whatever tool we use for tracking changes (e.g., issue log, </a:t>
            </a:r>
            <a:r>
              <a:rPr lang="en-US" dirty="0" err="1"/>
              <a:t>jira</a:t>
            </a:r>
            <a:r>
              <a:rPr lang="en-US" dirty="0"/>
              <a:t>)</a:t>
            </a:r>
          </a:p>
          <a:p>
            <a:pPr lvl="2">
              <a:buFontTx/>
              <a:buChar char="-"/>
            </a:pPr>
            <a:endParaRPr lang="en-US" dirty="0"/>
          </a:p>
          <a:p>
            <a:pPr>
              <a:buFontTx/>
              <a:buChar char="-"/>
            </a:pPr>
            <a:r>
              <a:rPr lang="en-US" dirty="0"/>
              <a:t>Change Tracking:</a:t>
            </a:r>
          </a:p>
          <a:p>
            <a:pPr lvl="1">
              <a:buFontTx/>
              <a:buChar char="-"/>
            </a:pPr>
            <a:r>
              <a:rPr lang="en-US" dirty="0"/>
              <a:t>May need more permanent tracking than what we’re seeing in the OID process (most updates happen inside of the thread) – too many updates/information may get </a:t>
            </a:r>
          </a:p>
          <a:p>
            <a:pPr lvl="2">
              <a:buFontTx/>
              <a:buChar char="-"/>
            </a:pPr>
            <a:r>
              <a:rPr lang="en-US" dirty="0"/>
              <a:t>A real tracking system likely needed in this approach for transparency on status </a:t>
            </a:r>
          </a:p>
          <a:p>
            <a:pPr lvl="2">
              <a:buFontTx/>
              <a:buChar char="-"/>
            </a:pPr>
            <a:r>
              <a:rPr lang="en-US" dirty="0"/>
              <a:t>Log if fulsome tracking system not available in the immediate term</a:t>
            </a:r>
          </a:p>
          <a:p>
            <a:pPr marL="0" indent="0">
              <a:buNone/>
            </a:pPr>
            <a:r>
              <a:rPr lang="en-US" dirty="0"/>
              <a:t>*Future levels may include targeted discussion with submitter as part of the evaluation process</a:t>
            </a:r>
          </a:p>
        </p:txBody>
      </p:sp>
    </p:spTree>
    <p:extLst>
      <p:ext uri="{BB962C8B-B14F-4D97-AF65-F5344CB8AC3E}">
        <p14:creationId xmlns:p14="http://schemas.microsoft.com/office/powerpoint/2010/main" val="309929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Issue Log (Simplifier or </a:t>
            </a:r>
            <a:r>
              <a:rPr lang="en-US" b="1" dirty="0" err="1"/>
              <a:t>Github</a:t>
            </a:r>
            <a:r>
              <a:rPr lang="en-US" b="1"/>
              <a:t>)</a:t>
            </a:r>
            <a:endParaRPr lang="en-US" b="1" dirty="0"/>
          </a:p>
          <a:p>
            <a:pPr>
              <a:buFontTx/>
              <a:buChar char="-"/>
            </a:pPr>
            <a:r>
              <a:rPr lang="en-US" sz="2900" dirty="0"/>
              <a:t>Submission</a:t>
            </a:r>
          </a:p>
          <a:p>
            <a:pPr>
              <a:buFontTx/>
              <a:buChar char="-"/>
            </a:pPr>
            <a:endParaRPr lang="en-US" dirty="0"/>
          </a:p>
          <a:p>
            <a:pPr>
              <a:buFontTx/>
              <a:buChar char="-"/>
            </a:pPr>
            <a:r>
              <a:rPr lang="en-US" dirty="0"/>
              <a:t>Community Discussion: </a:t>
            </a:r>
          </a:p>
          <a:p>
            <a:pPr>
              <a:buFontTx/>
              <a:buChar char="-"/>
            </a:pPr>
            <a:endParaRPr lang="en-US" dirty="0"/>
          </a:p>
          <a:p>
            <a:pPr>
              <a:buFontTx/>
              <a:buChar char="-"/>
            </a:pPr>
            <a:r>
              <a:rPr lang="en-US" dirty="0"/>
              <a:t>Consensus confirmation: </a:t>
            </a:r>
          </a:p>
          <a:p>
            <a:pPr>
              <a:buFontTx/>
              <a:buChar char="-"/>
            </a:pPr>
            <a:endParaRPr lang="en-US" dirty="0"/>
          </a:p>
          <a:p>
            <a:pPr>
              <a:buFontTx/>
              <a:buChar char="-"/>
            </a:pPr>
            <a:r>
              <a:rPr lang="en-US" dirty="0"/>
              <a:t>Triage:</a:t>
            </a:r>
          </a:p>
          <a:p>
            <a:pPr lvl="1">
              <a:buFontTx/>
              <a:buChar char="-"/>
            </a:pPr>
            <a:r>
              <a:rPr lang="en-US" dirty="0"/>
              <a:t>Example: HL7 international triage process to review/clean up request prior to the request being fulfilled</a:t>
            </a:r>
          </a:p>
          <a:p>
            <a:pPr lvl="2">
              <a:buFontTx/>
              <a:buChar char="-"/>
            </a:pPr>
            <a:endParaRPr lang="en-US" dirty="0"/>
          </a:p>
          <a:p>
            <a:pPr>
              <a:buFontTx/>
              <a:buChar char="-"/>
            </a:pPr>
            <a:r>
              <a:rPr lang="en-US" dirty="0"/>
              <a:t>Change Tracking:</a:t>
            </a:r>
          </a:p>
          <a:p>
            <a:pPr marL="0" indent="0">
              <a:buNone/>
            </a:pPr>
            <a:endParaRPr lang="en-US" dirty="0"/>
          </a:p>
          <a:p>
            <a:pPr marL="0" indent="0">
              <a:buNone/>
            </a:pPr>
            <a:r>
              <a:rPr lang="en-US" dirty="0"/>
              <a:t>*Future levels may include targeted discussion with submitter as part of the evaluation process</a:t>
            </a:r>
          </a:p>
          <a:p>
            <a:pPr>
              <a:buFontTx/>
              <a:buChar char="-"/>
            </a:pPr>
            <a:endParaRPr lang="en-US" dirty="0"/>
          </a:p>
        </p:txBody>
      </p:sp>
    </p:spTree>
    <p:extLst>
      <p:ext uri="{BB962C8B-B14F-4D97-AF65-F5344CB8AC3E}">
        <p14:creationId xmlns:p14="http://schemas.microsoft.com/office/powerpoint/2010/main" val="39478921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1658</TotalTime>
  <Words>7134</Words>
  <Application>Microsoft Office PowerPoint</Application>
  <PresentationFormat>Widescreen</PresentationFormat>
  <Paragraphs>657</Paragraphs>
  <Slides>29</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Feedback/Change Management Process </vt:lpstr>
      <vt:lpstr>Feedback/Change Management Process </vt:lpstr>
      <vt:lpstr>Process</vt:lpstr>
      <vt:lpstr>Terminology Expectations</vt:lpstr>
      <vt:lpstr>Use/Derivation Expectations</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Savage, Michael</cp:lastModifiedBy>
  <cp:revision>92</cp:revision>
  <dcterms:created xsi:type="dcterms:W3CDTF">2021-04-30T16:01:50Z</dcterms:created>
  <dcterms:modified xsi:type="dcterms:W3CDTF">2021-09-03T19:04:58Z</dcterms:modified>
</cp:coreProperties>
</file>