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147474812" r:id="rId6"/>
    <p:sldId id="2147480980" r:id="rId7"/>
    <p:sldId id="2147481045" r:id="rId8"/>
    <p:sldId id="2147481158" r:id="rId9"/>
    <p:sldId id="2147481165" r:id="rId10"/>
    <p:sldId id="2147481085" r:id="rId11"/>
    <p:sldId id="2147481167" r:id="rId12"/>
    <p:sldId id="2147481170" r:id="rId13"/>
    <p:sldId id="2147481168" r:id="rId14"/>
    <p:sldId id="2147481083" r:id="rId15"/>
    <p:sldId id="2147481169" r:id="rId16"/>
    <p:sldId id="2147481154" r:id="rId17"/>
    <p:sldId id="2147481156" r:id="rId18"/>
    <p:sldId id="2147481171" r:id="rId19"/>
    <p:sldId id="2147481159" r:id="rId20"/>
    <p:sldId id="2147481071" r:id="rId21"/>
    <p:sldId id="2147481080" r:id="rId22"/>
    <p:sldId id="2147481157" r:id="rId23"/>
    <p:sldId id="2147481160" r:id="rId24"/>
    <p:sldId id="2147481161" r:id="rId25"/>
    <p:sldId id="2147481162" r:id="rId26"/>
    <p:sldId id="2147481163" r:id="rId27"/>
    <p:sldId id="2147481164" r:id="rId28"/>
    <p:sldId id="2147481081" r:id="rId29"/>
    <p:sldId id="2147481166" r:id="rId30"/>
  </p:sldIdLst>
  <p:sldSz cx="12192000" cy="6858000"/>
  <p:notesSz cx="6858000" cy="9144000"/>
  <p:embeddedFontLst>
    <p:embeddedFont>
      <p:font typeface="Libre Franklin" pitchFamily="2" charset="0"/>
      <p:regular r:id="rId33"/>
      <p:bold r:id="rId34"/>
      <p:italic r:id="rId35"/>
      <p:boldItalic r:id="rId36"/>
    </p:embeddedFont>
    <p:embeddedFont>
      <p:font typeface="Libre Franklin Light" pitchFamily="2" charset="0"/>
      <p:regular r:id="rId37"/>
      <p:italic r:id="rId38"/>
    </p:embeddedFont>
    <p:embeddedFont>
      <p:font typeface="Libre Franklin Medium" pitchFamily="2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template" id="{76A368AB-2997-4C09-B136-F1F744625EA4}">
          <p14:sldIdLst>
            <p14:sldId id="256"/>
            <p14:sldId id="2147474812"/>
            <p14:sldId id="2147480980"/>
            <p14:sldId id="2147481045"/>
            <p14:sldId id="2147481158"/>
            <p14:sldId id="2147481165"/>
            <p14:sldId id="2147481085"/>
            <p14:sldId id="2147481167"/>
            <p14:sldId id="2147481170"/>
            <p14:sldId id="2147481168"/>
            <p14:sldId id="2147481083"/>
            <p14:sldId id="2147481169"/>
            <p14:sldId id="2147481154"/>
            <p14:sldId id="2147481156"/>
            <p14:sldId id="2147481171"/>
            <p14:sldId id="2147481159"/>
            <p14:sldId id="2147481071"/>
            <p14:sldId id="2147481080"/>
            <p14:sldId id="2147481157"/>
            <p14:sldId id="2147481160"/>
            <p14:sldId id="2147481161"/>
            <p14:sldId id="2147481162"/>
            <p14:sldId id="2147481163"/>
            <p14:sldId id="2147481164"/>
            <p14:sldId id="2147481081"/>
            <p14:sldId id="2147481166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FA4902-A87F-7B41-959A-5956F1AAA047}" name="Brooke Harvey" initials="BH" userId="S::BHarvey@cihi.ca::282468c9-6fe4-44d2-aafb-0b8cce322f7b" providerId="AD"/>
  <p188:author id="{3781921D-0212-B252-940C-4A66D79F9319}" name="Shannon O'Connor" initials="SO" userId="S::SOconnor@cihi.ca::6507d5fb-e30a-4cf9-b39c-4d48e35a5e30" providerId="AD"/>
  <p188:author id="{DF222731-73DF-B19C-89BF-BF0205D9A142}" name="Kristina van der Veer" initials="Kv" userId="S::KvanderVeer@cihi.ca::b80baa06-6c1a-472e-bc61-8c97d4b59619" providerId="AD"/>
  <p188:author id="{C9CA0534-B167-5947-AD6F-847C1A531292}" name="Shannon O'Connor" initials="SO" userId="S::soconnor@cihi.ca::6507d5fb-e30a-4cf9-b39c-4d48e35a5e30" providerId="AD"/>
  <p188:author id="{0CE3AB53-210A-2CE9-7C91-E8B5C4514277}" name="Janine Kaye" initials="JK" userId="S::JKaye@cihi.ca::2ba11cb0-d767-4ed4-b4ea-33b35e01cdf5" providerId="AD"/>
  <p188:author id="{20866954-0A3F-E231-71F2-5E545D934E10}" name="Anne-Marie Lacelle" initials="AL" userId="S::ALacelle@cihi.ca::741e5474-16ff-4c5e-82b2-370bc8e95e8d" providerId="AD"/>
  <p188:author id="{2CBB3D67-3724-1411-A24C-598F853A1CA7}" name="Peter Mulder" initials="" userId="S::pmulder@banfield.agency::13f1f47c-0ff3-4e3f-9d63-b0c36c58759f" providerId="AD"/>
  <p188:author id="{7C5B0776-760C-1061-6F03-7E9149A44237}" name="Miriam Pion" initials="MP" userId="S::MPion@cihi.ca::64a6bd1b-5abd-4d26-9a14-ed5140ecc550" providerId="AD"/>
  <p188:author id="{B2C9CF76-6E07-30CE-90A5-90ADA22F3E94}" name="Leah Sandals" initials="LS" userId="S::lsandals@cihi.ca::a822f57e-5395-4713-945e-f47045a177dd" providerId="AD"/>
  <p188:author id="{89B8A2A8-9D4C-AF26-ABF3-CC8313E6AF70}" name="Anne-Marie Lacelle" initials="AL" userId="S::alacelle@cihi.ca::741e5474-16ff-4c5e-82b2-370bc8e95e8d" providerId="AD"/>
  <p188:author id="{AA4131AC-3F42-6192-1962-03A6D522A409}" name="Anna Roscoe" initials="AR" userId="S::ARoscoe@cihi.ca::2ab3f74b-aa5b-4018-8fb6-9be5c602a3ab" providerId="AD"/>
  <p188:author id="{4062D5AD-FC8C-8170-3E50-8FDCDBC22363}" name="Erica Withey" initials="EW" userId="S::EWithey@cihi.ca::51e4ac27-45d6-469d-bea5-70a7bf9bd342" providerId="AD"/>
  <p188:author id="{126C54CC-8D36-10DC-E3FF-01094FB4743D}" name="Ann Chapman" initials="AC" userId="S::AChapman@cihi.ca::c7fbd32a-0380-4b85-8e17-fdca44d9d100" providerId="AD"/>
  <p188:author id="{4B1B3CDE-C3B5-8BAA-988F-866A1DAD6BC2}" name="Leah Sandals" initials="LS" userId="S::LSandals@cihi.ca::a822f57e-5395-4713-945e-f47045a177dd" providerId="AD"/>
  <p188:author id="{BD08ACEA-C9DF-1544-443E-422CF3F408DA}" name="Andreea Sincu" initials="AS" userId="S::asincu@cihi.ca::f831fe09-7fbb-43ff-9e15-66014863f85f" providerId="AD"/>
  <p188:author id="{2ECD1EED-9EFE-D9EE-120C-BEBBE9E08604}" name="Cynthia Cheponis Fleet" initials="CC" userId="S::CCheponisFleet@cihi.ca::b6833ad0-71e4-4858-a667-9348fd879404" providerId="AD"/>
  <p188:author id="{90612BF9-B680-DC81-7502-D1FEF833CAB5}" name="Stephanie D'Lima" initials="" userId="S::SDLima@cihi.ca::fde1aab3-20b9-4980-ba6e-45aff5a83328" providerId="AD"/>
  <p188:author id="{72EAA7FB-71CC-C63A-2624-5ABECE39D265}" name="Janine Kaye" initials="JK" userId="S::jkaye@cihi.ca::2ba11cb0-d767-4ed4-b4ea-33b35e01cd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1"/>
    <a:srgbClr val="F48120"/>
    <a:srgbClr val="177783"/>
    <a:srgbClr val="C8DB3F"/>
    <a:srgbClr val="404040"/>
    <a:srgbClr val="365154"/>
    <a:srgbClr val="000000"/>
    <a:srgbClr val="900000"/>
    <a:srgbClr val="C8DA2E"/>
    <a:srgbClr val="33B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8A790-082B-46C1-832E-0757089A17A8}" v="13" dt="2025-10-15T17:47:01.920"/>
    <p1510:client id="{3CAD976B-94E5-4D32-AA4B-8B512B33EA2B}" v="417" dt="2025-10-15T16:28:27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16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80FF3-98A4-66CE-B19A-E75CB2897B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5E699-764C-1806-BAB5-129CE1F461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A46C-2AFB-CF42-BB9D-CEFF17003168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86D81-9831-1766-27C9-A22D76375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9842C-FF78-3DE4-DC66-A99424F06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930E-6526-4E4E-BA12-E1F3D5C02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0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D40BC-A2C8-5244-8009-52AB100553C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57D60-67F0-CA40-818B-0CBB97AA6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The logo can be changed in the master slides.  Please use the following instructions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 b="0" i="0" cap="none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Calibri"/>
              <a:buAutoNum type="arabicPeriod"/>
            </a:pP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Select </a:t>
            </a:r>
            <a:r>
              <a:rPr lang="en-US" sz="900" b="1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 &gt; </a:t>
            </a:r>
            <a:r>
              <a:rPr lang="en-US" sz="900" b="1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slide master</a:t>
            </a: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Calibri"/>
              <a:buAutoNum type="arabicPeriod"/>
            </a:pP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Right click on the logo and select change image. </a:t>
            </a:r>
            <a:endParaRPr/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Calibri"/>
              <a:buAutoNum type="arabicPeriod"/>
            </a:pP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Select the image you want to use  you may need to scale the  image accordingly.</a:t>
            </a:r>
            <a:endParaRPr/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900"/>
              <a:buFont typeface="Calibri"/>
              <a:buAutoNum type="arabicPeriod"/>
            </a:pP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When you're done, select </a:t>
            </a:r>
            <a:r>
              <a:rPr lang="en-US" sz="900" b="1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close master view</a:t>
            </a:r>
            <a:r>
              <a:rPr lang="en-US" sz="900" b="0" i="0" cap="non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latin typeface="+mj-l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358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64108A5-FCB2-7AE6-54FF-60C84142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>
            <a:extLst>
              <a:ext uri="{FF2B5EF4-FFF2-40B4-BE49-F238E27FC236}">
                <a16:creationId xmlns:a16="http://schemas.microsoft.com/office/drawing/2014/main" id="{8A8B6685-7590-4E12-8598-59DB09225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CFF205DC-3DD1-1D56-20B3-435BCE7C68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1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After next slide - pivot here to showing the DCS and doing high level walk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44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B8FD0-410D-0442-DBD5-27BFF3A6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6A7A4-D270-6353-A182-79A1558D1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93596-8E0A-A355-4A4C-82974622F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After next slide - pivot here to showing the DCS and doing high level walk 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DAD0-1ED5-D4E7-81A8-9CAC246B2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3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08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1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07F2C-4521-71C9-4DEB-6E9D8AB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896"/>
          <a:stretch/>
        </p:blipFill>
        <p:spPr>
          <a:xfrm>
            <a:off x="7302500" y="0"/>
            <a:ext cx="4889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B8358-D832-DCDE-7FF9-3EFB6A444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3665"/>
            <a:ext cx="8477250" cy="2852737"/>
          </a:xfrm>
        </p:spPr>
        <p:txBody>
          <a:bodyPr lIns="0" tIns="0" rIns="0" bIns="0" anchor="b">
            <a:no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C271-167D-CAE7-4310-88B48AB50D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9590"/>
            <a:ext cx="8477250" cy="8184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68F667-393D-3E98-7251-54476732B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691187"/>
            <a:ext cx="6337299" cy="818409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Medium" panose="00000600000000000000" pitchFamily="2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GB"/>
              <a:t>Click to edit author information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22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ligh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74F29E5-DEBC-0BFC-353C-440086A0B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82963-777E-C739-AC78-CEB01030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F0CF63-EFDC-E073-D52B-1A0E44170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960528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Content slide with light teal footer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9FE30B5-4348-260B-29E1-D917175232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689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144AB9-6455-3687-ED6A-AEFF5D053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6B46F-A5B8-93EA-7E96-4CF1688856B0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2F747-F73B-F14C-F400-663B0748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294D3-945C-A51F-2CB3-CFBFA9E93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207521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Heading-only slide</a:t>
            </a:r>
          </a:p>
        </p:txBody>
      </p:sp>
    </p:spTree>
    <p:extLst>
      <p:ext uri="{BB962C8B-B14F-4D97-AF65-F5344CB8AC3E}">
        <p14:creationId xmlns:p14="http://schemas.microsoft.com/office/powerpoint/2010/main" val="4055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11A81-2F5C-113F-1769-7BDB776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46383A-AA79-673D-1668-DF5A6CAE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853552" y="0"/>
            <a:ext cx="5338448" cy="6858000"/>
          </a:xfrm>
          <a:prstGeom prst="rect">
            <a:avLst/>
          </a:prstGeom>
          <a:solidFill>
            <a:srgbClr val="E7F3F1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2F747-F73B-F14C-F400-663B0748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2CB694-95CD-3087-6C6C-F5743BCB6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5720435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Panel right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F2F6DD-98C6-96FE-3AD4-1AA16A5447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690" y="1714138"/>
            <a:ext cx="2901035" cy="2677656"/>
          </a:xfrm>
        </p:spPr>
        <p:txBody>
          <a:bodyPr wrap="square" lIns="0" tIns="0" rIns="0" bIns="0">
            <a:spAutoFit/>
          </a:bodyPr>
          <a:lstStyle>
            <a:lvl1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or add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2BED135-8E29-4833-9485-38C79F30C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9243" y="1699587"/>
            <a:ext cx="4462829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A671FC7-D73D-AA47-C584-29255D7DA0C6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FD5CE7E-19E7-553D-D215-E5A907E7E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80441"/>
            <a:ext cx="7298656" cy="5777559"/>
          </a:xfrm>
          <a:prstGeom prst="round1Rect">
            <a:avLst/>
          </a:prstGeom>
          <a:gradFill flip="none" rotWithShape="1">
            <a:gsLst>
              <a:gs pos="68000">
                <a:schemeClr val="accent3"/>
              </a:gs>
              <a:gs pos="0">
                <a:schemeClr val="accent2"/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DA760-F015-5B24-6E81-477A3F47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2310" y="2214137"/>
            <a:ext cx="5559007" cy="2387600"/>
          </a:xfrm>
        </p:spPr>
        <p:txBody>
          <a:bodyPr lIns="0" tIns="0" rIns="0" bIns="0" anchor="b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BC331-B449-51EA-2B51-A6D03A466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2310" y="4831355"/>
            <a:ext cx="5559007" cy="142614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78C1A91-62D2-810B-70C6-DCD28EE0F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886518" y="1080236"/>
            <a:ext cx="4305479" cy="5777764"/>
          </a:xfrm>
          <a:prstGeom prst="round1Rect">
            <a:avLst>
              <a:gd name="adj" fmla="val 23808"/>
            </a:avLst>
          </a:prstGeom>
          <a:solidFill>
            <a:srgbClr val="CFE8E3"/>
          </a:solidFill>
        </p:spPr>
        <p:txBody>
          <a:bodyPr tIns="1080000">
            <a:normAutofit/>
          </a:bodyPr>
          <a:lstStyle>
            <a:lvl1pPr marL="0" indent="0">
              <a:lnSpc>
                <a:spcPts val="36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the icon to</a:t>
            </a:r>
            <a:br>
              <a:rPr lang="en-US"/>
            </a:br>
            <a:r>
              <a:rPr lang="en-US"/>
              <a:t>add an image in</a:t>
            </a:r>
            <a:br>
              <a:rPr lang="en-US"/>
            </a:br>
            <a:r>
              <a:rPr lang="en-US"/>
              <a:t>the shape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22890-6E13-8846-E77E-2B80529FB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5080"/>
            <a:ext cx="357555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FD5CE7E-19E7-553D-D215-E5A907E7E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80441"/>
            <a:ext cx="7298656" cy="5777559"/>
          </a:xfrm>
          <a:prstGeom prst="round1Rect">
            <a:avLst/>
          </a:prstGeom>
          <a:solidFill>
            <a:srgbClr val="852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DA760-F015-5B24-6E81-477A3F47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2310" y="2214137"/>
            <a:ext cx="5550129" cy="2387600"/>
          </a:xfrm>
        </p:spPr>
        <p:txBody>
          <a:bodyPr lIns="0" tIns="0" rIns="0" bIns="0" anchor="b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BC331-B449-51EA-2B51-A6D03A466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2310" y="4831355"/>
            <a:ext cx="5550129" cy="142614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128D975-4CFB-C7B7-FB2B-957BB9E761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886518" y="1080236"/>
            <a:ext cx="4305479" cy="5777764"/>
          </a:xfrm>
          <a:prstGeom prst="round1Rect">
            <a:avLst>
              <a:gd name="adj" fmla="val 23808"/>
            </a:avLst>
          </a:prstGeom>
          <a:solidFill>
            <a:srgbClr val="CFE8E3"/>
          </a:solidFill>
        </p:spPr>
        <p:txBody>
          <a:bodyPr tIns="1080000">
            <a:normAutofit/>
          </a:bodyPr>
          <a:lstStyle>
            <a:lvl1pPr marL="0" indent="0">
              <a:lnSpc>
                <a:spcPts val="36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the icon to</a:t>
            </a:r>
            <a:br>
              <a:rPr lang="en-US"/>
            </a:br>
            <a:r>
              <a:rPr lang="en-US"/>
              <a:t>add an image in</a:t>
            </a:r>
            <a:br>
              <a:rPr lang="en-US"/>
            </a:br>
            <a:r>
              <a:rPr lang="en-US"/>
              <a:t>the shape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21513-70A5-6D07-8EB8-C16272FA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5080"/>
            <a:ext cx="357555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imag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A760-F015-5B24-6E81-477A3F47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2310" y="2214137"/>
            <a:ext cx="5986346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4000"/>
              </a:lnSpc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BC331-B449-51EA-2B51-A6D03A466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2310" y="4831355"/>
            <a:ext cx="5986346" cy="142614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4790F01-1C75-FEA4-2102-F60947EEAE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886518" y="1080236"/>
            <a:ext cx="4305479" cy="5777764"/>
          </a:xfrm>
          <a:prstGeom prst="round1Rect">
            <a:avLst>
              <a:gd name="adj" fmla="val 23808"/>
            </a:avLst>
          </a:prstGeom>
          <a:solidFill>
            <a:srgbClr val="CFE8E3"/>
          </a:solidFill>
        </p:spPr>
        <p:txBody>
          <a:bodyPr tIns="1080000">
            <a:normAutofit/>
          </a:bodyPr>
          <a:lstStyle>
            <a:lvl1pPr marL="0" indent="0">
              <a:lnSpc>
                <a:spcPts val="36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the icon to</a:t>
            </a:r>
            <a:br>
              <a:rPr lang="en-US"/>
            </a:br>
            <a:r>
              <a:rPr lang="en-US"/>
              <a:t>add an image in</a:t>
            </a:r>
            <a:br>
              <a:rPr lang="en-US"/>
            </a:br>
            <a:r>
              <a:rPr lang="en-US"/>
              <a:t>the shape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7A9D9-AEC8-80E3-66AA-F50693E4D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5080"/>
            <a:ext cx="357555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76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imag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09FC47-009D-8ED9-B4C3-97DDB55F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14549-9C10-0708-ACB2-7D37B23A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47065"/>
            <a:ext cx="5257800" cy="132556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26B1-B0C7-F6A3-AB6B-26D66AAA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7564"/>
            <a:ext cx="5257800" cy="3719921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Light" pitchFamily="2" charset="77"/>
              </a:defRPr>
            </a:lvl2pPr>
            <a:lvl3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Light" pitchFamily="2" charset="77"/>
              </a:defRPr>
            </a:lvl3pPr>
            <a:lvl4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Light" pitchFamily="2" charset="77"/>
              </a:defRPr>
            </a:lvl4pPr>
            <a:lvl5pP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151E97-C9B7-6AE8-65DB-C0E5710A44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46522"/>
            <a:ext cx="5703888" cy="5307013"/>
          </a:xfrm>
          <a:custGeom>
            <a:avLst/>
            <a:gdLst>
              <a:gd name="connsiteX0" fmla="*/ 0 w 5703888"/>
              <a:gd name="connsiteY0" fmla="*/ 0 h 5307013"/>
              <a:gd name="connsiteX1" fmla="*/ 3135148 w 5703888"/>
              <a:gd name="connsiteY1" fmla="*/ 0 h 5307013"/>
              <a:gd name="connsiteX2" fmla="*/ 3145902 w 5703888"/>
              <a:gd name="connsiteY2" fmla="*/ 543 h 5307013"/>
              <a:gd name="connsiteX3" fmla="*/ 4819459 w 5703888"/>
              <a:gd name="connsiteY3" fmla="*/ 543 h 5307013"/>
              <a:gd name="connsiteX4" fmla="*/ 5703888 w 5703888"/>
              <a:gd name="connsiteY4" fmla="*/ 884972 h 5307013"/>
              <a:gd name="connsiteX5" fmla="*/ 5703888 w 5703888"/>
              <a:gd name="connsiteY5" fmla="*/ 4422584 h 5307013"/>
              <a:gd name="connsiteX6" fmla="*/ 4819459 w 5703888"/>
              <a:gd name="connsiteY6" fmla="*/ 5307013 h 5307013"/>
              <a:gd name="connsiteX7" fmla="*/ 4114800 w 5703888"/>
              <a:gd name="connsiteY7" fmla="*/ 5307013 h 5307013"/>
              <a:gd name="connsiteX8" fmla="*/ 884429 w 5703888"/>
              <a:gd name="connsiteY8" fmla="*/ 5307013 h 5307013"/>
              <a:gd name="connsiteX9" fmla="*/ 0 w 5703888"/>
              <a:gd name="connsiteY9" fmla="*/ 5307013 h 5307013"/>
              <a:gd name="connsiteX10" fmla="*/ 0 w 5703888"/>
              <a:gd name="connsiteY10" fmla="*/ 4422584 h 5307013"/>
              <a:gd name="connsiteX11" fmla="*/ 0 w 5703888"/>
              <a:gd name="connsiteY11" fmla="*/ 884972 h 530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3888" h="5307013">
                <a:moveTo>
                  <a:pt x="0" y="0"/>
                </a:moveTo>
                <a:lnTo>
                  <a:pt x="3135148" y="0"/>
                </a:lnTo>
                <a:lnTo>
                  <a:pt x="3145902" y="543"/>
                </a:lnTo>
                <a:lnTo>
                  <a:pt x="4819459" y="543"/>
                </a:lnTo>
                <a:cubicBezTo>
                  <a:pt x="5307916" y="543"/>
                  <a:pt x="5703888" y="396515"/>
                  <a:pt x="5703888" y="884972"/>
                </a:cubicBezTo>
                <a:lnTo>
                  <a:pt x="5703888" y="4422584"/>
                </a:lnTo>
                <a:cubicBezTo>
                  <a:pt x="5703888" y="4911041"/>
                  <a:pt x="5307916" y="5307013"/>
                  <a:pt x="4819459" y="5307013"/>
                </a:cubicBezTo>
                <a:lnTo>
                  <a:pt x="4114800" y="5307013"/>
                </a:lnTo>
                <a:lnTo>
                  <a:pt x="884429" y="5307013"/>
                </a:lnTo>
                <a:lnTo>
                  <a:pt x="0" y="5307013"/>
                </a:lnTo>
                <a:lnTo>
                  <a:pt x="0" y="4422584"/>
                </a:lnTo>
                <a:lnTo>
                  <a:pt x="0" y="8849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1851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-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A00F3B-6261-7DBE-17A2-BE4A70B40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A6034-4990-25BB-E354-7FCC9CD473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046677" cy="498598"/>
          </a:xfr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Info-cards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C53085F-8BE9-E046-FFF4-F30639E743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065" y="1996878"/>
            <a:ext cx="3338177" cy="981977"/>
          </a:xfrm>
          <a:solidFill>
            <a:srgbClr val="C8DB3F"/>
          </a:solidFill>
        </p:spPr>
        <p:txBody>
          <a:bodyPr lIns="288000" anchor="ctr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26B1-B0C7-F6A3-AB6B-26D66AAA2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690" y="2978301"/>
            <a:ext cx="3338058" cy="2573205"/>
          </a:xfrm>
          <a:solidFill>
            <a:schemeClr val="bg1">
              <a:lumMod val="95000"/>
            </a:schemeClr>
          </a:solidFill>
        </p:spPr>
        <p:txBody>
          <a:bodyPr lIns="252000" tIns="252000" rIns="180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B5C581-A086-BE14-EDC8-384A2F253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5481" y="1996878"/>
            <a:ext cx="3338177" cy="981977"/>
          </a:xfrm>
          <a:solidFill>
            <a:srgbClr val="852062"/>
          </a:solidFill>
        </p:spPr>
        <p:txBody>
          <a:bodyPr wrap="square" lIns="288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4E081C-9D81-935E-E7E3-BAB79DE32F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85481" y="2978301"/>
            <a:ext cx="3338058" cy="2573205"/>
          </a:xfrm>
          <a:solidFill>
            <a:schemeClr val="bg1">
              <a:lumMod val="95000"/>
            </a:schemeClr>
          </a:solidFill>
        </p:spPr>
        <p:txBody>
          <a:bodyPr lIns="252000" tIns="252000" rIns="180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D1EACD3-BBAE-16E1-B348-F4669B0760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2190" y="1996878"/>
            <a:ext cx="3338177" cy="981977"/>
          </a:xfrm>
          <a:solidFill>
            <a:srgbClr val="33BDB7"/>
          </a:solidFill>
        </p:spPr>
        <p:txBody>
          <a:bodyPr lIns="288000" anchor="ctr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6B7C2F-F600-F6D3-4E28-A09BDF7D7D7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22190" y="2978301"/>
            <a:ext cx="3337200" cy="2573205"/>
          </a:xfrm>
          <a:solidFill>
            <a:schemeClr val="bg1">
              <a:lumMod val="95000"/>
            </a:schemeClr>
          </a:solidFill>
        </p:spPr>
        <p:txBody>
          <a:bodyPr lIns="252000" tIns="252000" rIns="180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27884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E1F73-6E8A-4606-1FFD-FF8F31AB6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2607EA-60DE-DD31-87A0-3229F04AD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046677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Stacked cards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BFCD8F-C590-548B-3FC6-49D6148CB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690" y="1865790"/>
            <a:ext cx="3626837" cy="1200267"/>
          </a:xfrm>
          <a:solidFill>
            <a:srgbClr val="C8DB3F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1FF0A-570E-1C12-3053-AC05108FA9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40398" y="1865790"/>
            <a:ext cx="7419969" cy="120026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97F4D28-A0B3-E1C6-FB39-C683461794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690" y="3191353"/>
            <a:ext cx="3626837" cy="1200267"/>
          </a:xfrm>
          <a:solidFill>
            <a:srgbClr val="852062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0B6693-7380-B98A-D186-7D59A94FA1B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40398" y="3191353"/>
            <a:ext cx="7419969" cy="120026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D833479-ED30-8E07-0FEE-FC9FA87182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690" y="4516916"/>
            <a:ext cx="3626837" cy="1200267"/>
          </a:xfrm>
          <a:solidFill>
            <a:srgbClr val="33BDB7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898193-90A9-F867-4E6D-2FE7F3B5518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0398" y="4516916"/>
            <a:ext cx="7419969" cy="120026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435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07F2C-4521-71C9-4DEB-6E9D8AB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896"/>
          <a:stretch/>
        </p:blipFill>
        <p:spPr>
          <a:xfrm>
            <a:off x="7302500" y="0"/>
            <a:ext cx="4889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B8358-D832-DCDE-7FF9-3EFB6A444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3665"/>
            <a:ext cx="8477250" cy="2852737"/>
          </a:xfrm>
        </p:spPr>
        <p:txBody>
          <a:bodyPr lIns="0" tIns="0" rIns="0" bIns="0" anchor="b">
            <a:noAutofit/>
          </a:bodyPr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French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C271-167D-CAE7-4310-88B48AB50D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9590"/>
            <a:ext cx="8477250" cy="81840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68F667-393D-3E98-7251-54476732B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691187"/>
            <a:ext cx="6337299" cy="818409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Libre Franklin Medium" panose="00000600000000000000" pitchFamily="2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GB"/>
              <a:t>Click to edit author information</a:t>
            </a: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951A9-11D6-E3DC-3C72-268E33D06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2859" y="665722"/>
            <a:ext cx="2035892" cy="8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8443E75-FAD0-BBA0-44AD-7234DB91E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2664" y="219431"/>
            <a:ext cx="6338532" cy="6338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18015-1AE6-1214-4B2B-17E6563F7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003659-6B67-3AAF-BEC8-CA8E43AC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586818"/>
            <a:ext cx="4456112" cy="1089582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5BDC7-40DF-8248-54A0-7C3E5FD96E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9575" y="1676400"/>
            <a:ext cx="4456113" cy="3919538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rgbClr val="404040"/>
                </a:solidFill>
              </a:defRPr>
            </a:lvl1pPr>
            <a:lvl2pPr>
              <a:defRPr sz="18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400">
                <a:solidFill>
                  <a:srgbClr val="404040"/>
                </a:solidFill>
              </a:defRPr>
            </a:lvl4pPr>
            <a:lvl5pPr>
              <a:defRPr sz="14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561A8D1-C40A-07F1-5491-6C87C4922E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36936" y="2607588"/>
            <a:ext cx="1748142" cy="1628692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ts val="1800"/>
              </a:lnSpc>
              <a:buNone/>
              <a:defRPr sz="1800" b="1" i="0">
                <a:solidFill>
                  <a:schemeClr val="accent4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BFCD8F-C590-548B-3FC6-49D6148CB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6937" y="1137349"/>
            <a:ext cx="2894326" cy="90729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1DCA37B-40D7-11B8-EB47-2BB66BE034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40042" y="3272205"/>
            <a:ext cx="1487866" cy="162869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27C13D-111C-9424-8B85-3DEC3583D0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2727" y="5514392"/>
            <a:ext cx="2632351" cy="1043571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7CBB6AE-0731-DA3B-2AA8-9B765C54A7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94654" y="2540046"/>
            <a:ext cx="1287318" cy="1925421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0551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1ADD-2091-FD4D-A5C1-9D0C00F5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311754-DB6C-EB05-E7F9-BFDEE9E3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6067" y="1976939"/>
            <a:ext cx="1646237" cy="10506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365254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6BCDA9-3FD4-805A-4BDB-68D96D021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83676" y="1976939"/>
            <a:ext cx="1646237" cy="10506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365254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538606E-5C37-6B72-A0CD-CF6F1C58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35437" y="1976939"/>
            <a:ext cx="1646237" cy="10506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365254"/>
                </a:solidFill>
              </a:defRPr>
            </a:lvl1pPr>
          </a:lstStyle>
          <a:p>
            <a:r>
              <a:rPr lang="en-US"/>
              <a:t>Copy/paste icon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E6D722-E7FC-3BAE-B51B-B7D95D94E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046677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ts val="4000"/>
              </a:lnSpc>
            </a:pPr>
            <a:r>
              <a:rPr lang="en-US"/>
              <a:t>Visual slide with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26B1-B0C7-F6A3-AB6B-26D66AAA2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6796" y="3238238"/>
            <a:ext cx="2766315" cy="2564249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4E081C-9D81-935E-E7E3-BAB79DE32F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83676" y="3238238"/>
            <a:ext cx="2933870" cy="2564249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6B7C2F-F600-F6D3-4E28-A09BDF7D7D7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35437" y="3238238"/>
            <a:ext cx="2933870" cy="2564249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39494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impac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6773892-0857-D094-ACD7-94282D3B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699000" cy="6858000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069D5-124E-4F05-8F90-EB39300A4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14549-9C10-0708-ACB2-7D37B23A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7" y="2737760"/>
            <a:ext cx="3751943" cy="1325563"/>
          </a:xfrm>
        </p:spPr>
        <p:txBody>
          <a:bodyPr lIns="0" tIns="0" rIns="0" bIns="0">
            <a:normAutofit/>
          </a:bodyPr>
          <a:lstStyle>
            <a:lvl1pPr>
              <a:defRPr sz="8800" b="1" i="0">
                <a:solidFill>
                  <a:schemeClr val="accent4"/>
                </a:solidFill>
                <a:latin typeface="Libre Franklin" pitchFamily="2" charset="77"/>
              </a:defRPr>
            </a:lvl1pPr>
          </a:lstStyle>
          <a:p>
            <a:r>
              <a:rPr lang="en-US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26B1-B0C7-F6A3-AB6B-26D66AAA2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8457" y="4103911"/>
            <a:ext cx="3751943" cy="16837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200"/>
              </a:lnSpc>
              <a:buNone/>
              <a:defRPr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3B6935-609A-EE92-4680-E37103EFE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2603500"/>
            <a:ext cx="5895513" cy="1328037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4700"/>
              </a:lnSpc>
              <a:buNone/>
              <a:defRPr sz="3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4959D0-50EF-C413-534F-A960246BA1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3000" y="4103910"/>
            <a:ext cx="5274076" cy="16837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900"/>
              </a:lnSpc>
              <a:spcAft>
                <a:spcPts val="600"/>
              </a:spcAft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12791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k impac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6773892-0857-D094-ACD7-94282D3B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699000" cy="6858000"/>
          </a:xfrm>
          <a:prstGeom prst="round1Rect">
            <a:avLst/>
          </a:prstGeom>
          <a:gradFill>
            <a:gsLst>
              <a:gs pos="0">
                <a:schemeClr val="accent2"/>
              </a:gs>
              <a:gs pos="99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3CD4A-BC2D-AD2D-4586-611E6138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90E213E-EBC6-366D-7E23-2F3945FF1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457" y="2737760"/>
            <a:ext cx="3751943" cy="1325563"/>
          </a:xfrm>
        </p:spPr>
        <p:txBody>
          <a:bodyPr wrap="square" lIns="0" tIns="0" rIns="0" bIns="0">
            <a:normAutofit/>
          </a:bodyPr>
          <a:lstStyle>
            <a:lvl1pPr>
              <a:defRPr sz="8800" b="1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/>
              <a:t>XX%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8F121C-0C0E-B4A2-2C90-24AE39CBD8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8457" y="4103911"/>
            <a:ext cx="3751943" cy="16837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2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BBC84E5-7550-98F0-654A-C08E1309E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2603500"/>
            <a:ext cx="5895513" cy="1328037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4700"/>
              </a:lnSpc>
              <a:buNone/>
              <a:defRPr sz="3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8E6702-2B3A-D657-0EBE-D40BA92A79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3000" y="4103910"/>
            <a:ext cx="5274076" cy="16837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900"/>
              </a:lnSpc>
              <a:spcAft>
                <a:spcPts val="600"/>
              </a:spcAft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0252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HIgreen statement slide">
    <p:bg>
      <p:bgPr>
        <a:solidFill>
          <a:srgbClr val="00A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F0723DC-1EB3-4CC6-F6A3-22CD54A3A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877" b="13793"/>
          <a:stretch/>
        </p:blipFill>
        <p:spPr>
          <a:xfrm>
            <a:off x="2146300" y="6143625"/>
            <a:ext cx="10045700" cy="7143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D3CC4A-F053-16EC-EBDE-83934E5D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530975"/>
            <a:ext cx="5610225" cy="327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0ABE9-A0B3-5AD4-CAA1-49208223B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53C254-2B2E-FD83-524D-2685AEAE2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867110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CIHIgreen</a:t>
            </a:r>
            <a:r>
              <a:rPr lang="en-US"/>
              <a:t> statement slide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53FB499-578A-FB05-C493-91A70A04BA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90" y="1714138"/>
            <a:ext cx="4744146" cy="3070521"/>
          </a:xfrm>
        </p:spPr>
        <p:txBody>
          <a:bodyPr wrap="square" lIns="0" tIns="0" rIns="0" bIns="0">
            <a:spAutoFit/>
          </a:bodyPr>
          <a:lstStyle>
            <a:lvl1pPr marL="268288" indent="-268288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Libre Franklin" panose="00000500000000000000" pitchFamily="2" charset="0"/>
              </a:defRPr>
            </a:lvl1pPr>
            <a:lvl2pPr marL="623888" indent="-35242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Libre Franklin" panose="00000500000000000000" pitchFamily="2" charset="0"/>
              <a:buChar char="—"/>
              <a:tabLst/>
              <a:defRPr sz="1800">
                <a:solidFill>
                  <a:schemeClr val="bg1"/>
                </a:solidFill>
              </a:defRPr>
            </a:lvl2pPr>
            <a:lvl3pPr marL="900113" indent="-2667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200">
                <a:solidFill>
                  <a:schemeClr val="bg1"/>
                </a:solidFill>
              </a:defRPr>
            </a:lvl3pPr>
            <a:lvl4pPr marL="285750" indent="-28575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ibre Franklin" panose="00000500000000000000" pitchFamily="2" charset="0"/>
              </a:defRPr>
            </a:lvl4pPr>
            <a:lvl5pPr marL="536575" indent="-2682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200">
                <a:solidFill>
                  <a:schemeClr val="bg1"/>
                </a:solidFill>
              </a:defRPr>
            </a:lvl5pPr>
            <a:lvl6pPr marL="171450" indent="-17145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Libre Franklin" panose="00000500000000000000" pitchFamily="2" charset="0"/>
              </a:defRPr>
            </a:lvl6pPr>
            <a:lvl7pPr marL="355600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tabLst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7pPr>
            <a:lvl8pPr marL="355600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solidFill>
                  <a:schemeClr val="bg1"/>
                </a:solidFill>
                <a:latin typeface="Libre Franklin" panose="00000500000000000000" pitchFamily="2" charset="0"/>
              </a:defRPr>
            </a:lvl8pPr>
            <a:lvl9pPr marL="195263" indent="-1952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84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tatement slide">
    <p:bg>
      <p:bgPr>
        <a:solidFill>
          <a:srgbClr val="852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03243E-2DCD-2FD0-2229-840632DF6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877" b="13793"/>
          <a:stretch/>
        </p:blipFill>
        <p:spPr>
          <a:xfrm>
            <a:off x="2146300" y="6143625"/>
            <a:ext cx="10045700" cy="7143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63FED9-69A7-D174-793E-2F426B54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530975"/>
            <a:ext cx="5610225" cy="327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AFD1D-9482-E156-EE0B-5A348D7ED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BEA3E8-779D-2DA1-19FE-D38448FA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867110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Purple statement slide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DD32ED0-62CE-28D9-367E-D61635C7F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90" y="1714138"/>
            <a:ext cx="4744146" cy="3070521"/>
          </a:xfrm>
        </p:spPr>
        <p:txBody>
          <a:bodyPr wrap="square" lIns="0" tIns="0" rIns="0" bIns="0">
            <a:spAutoFit/>
          </a:bodyPr>
          <a:lstStyle>
            <a:lvl1pPr marL="268288" indent="-268288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Libre Franklin" panose="00000500000000000000" pitchFamily="2" charset="0"/>
              </a:defRPr>
            </a:lvl1pPr>
            <a:lvl2pPr marL="623888" indent="-35242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Libre Franklin" panose="00000500000000000000" pitchFamily="2" charset="0"/>
              <a:buChar char="—"/>
              <a:tabLst/>
              <a:defRPr sz="1800">
                <a:solidFill>
                  <a:schemeClr val="bg1"/>
                </a:solidFill>
              </a:defRPr>
            </a:lvl2pPr>
            <a:lvl3pPr marL="900113" indent="-2667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200">
                <a:solidFill>
                  <a:schemeClr val="bg1"/>
                </a:solidFill>
              </a:defRPr>
            </a:lvl3pPr>
            <a:lvl4pPr marL="285750" indent="-28575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ibre Franklin" panose="00000500000000000000" pitchFamily="2" charset="0"/>
              </a:defRPr>
            </a:lvl4pPr>
            <a:lvl5pPr marL="536575" indent="-2682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200">
                <a:solidFill>
                  <a:schemeClr val="bg1"/>
                </a:solidFill>
              </a:defRPr>
            </a:lvl5pPr>
            <a:lvl6pPr marL="171450" indent="-17145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Libre Franklin" panose="00000500000000000000" pitchFamily="2" charset="0"/>
              </a:defRPr>
            </a:lvl6pPr>
            <a:lvl7pPr marL="355600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tabLst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7pPr>
            <a:lvl8pPr marL="355600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solidFill>
                  <a:schemeClr val="bg1"/>
                </a:solidFill>
                <a:latin typeface="Libre Franklin" panose="00000500000000000000" pitchFamily="2" charset="0"/>
              </a:defRPr>
            </a:lvl8pPr>
            <a:lvl9pPr marL="195263" indent="-1952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DD37D85-41F5-8AA1-116D-2001E485E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bg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al statement slide">
    <p:bg>
      <p:bgPr>
        <a:solidFill>
          <a:srgbClr val="177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06276D7-83DA-3AB3-44E0-0001AB8D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877" b="13793"/>
          <a:stretch/>
        </p:blipFill>
        <p:spPr>
          <a:xfrm>
            <a:off x="2146300" y="6143625"/>
            <a:ext cx="10045700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1BFCBEE-4C95-6078-64D9-E3192201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530975"/>
            <a:ext cx="5610225" cy="327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0C8B7-4CA5-308F-9578-3ABBF7749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2A9F8F-1B5C-5B07-1D9A-34788382E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867110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Dark teal statement slide with bullets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7B796F3-8C3F-EBCE-2A46-B417E40F8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90" y="1714138"/>
            <a:ext cx="4744146" cy="3070521"/>
          </a:xfrm>
        </p:spPr>
        <p:txBody>
          <a:bodyPr wrap="square" lIns="0" tIns="0" rIns="0" bIns="0">
            <a:spAutoFit/>
          </a:bodyPr>
          <a:lstStyle>
            <a:lvl1pPr marL="268288" indent="-268288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Libre Franklin" panose="00000500000000000000" pitchFamily="2" charset="0"/>
              </a:defRPr>
            </a:lvl1pPr>
            <a:lvl2pPr marL="623888" indent="-352425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Libre Franklin" panose="00000500000000000000" pitchFamily="2" charset="0"/>
              <a:buChar char="—"/>
              <a:tabLst/>
              <a:defRPr sz="1800">
                <a:solidFill>
                  <a:schemeClr val="bg1"/>
                </a:solidFill>
              </a:defRPr>
            </a:lvl2pPr>
            <a:lvl3pPr marL="900113" indent="-2667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200">
                <a:solidFill>
                  <a:schemeClr val="bg1"/>
                </a:solidFill>
              </a:defRPr>
            </a:lvl3pPr>
            <a:lvl4pPr marL="285750" indent="-28575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ibre Franklin" panose="00000500000000000000" pitchFamily="2" charset="0"/>
              </a:defRPr>
            </a:lvl4pPr>
            <a:lvl5pPr marL="536575" indent="-2682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200">
                <a:solidFill>
                  <a:schemeClr val="bg1"/>
                </a:solidFill>
              </a:defRPr>
            </a:lvl5pPr>
            <a:lvl6pPr marL="171450" indent="-17145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Libre Franklin" panose="00000500000000000000" pitchFamily="2" charset="0"/>
              </a:defRPr>
            </a:lvl6pPr>
            <a:lvl7pPr marL="355600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tabLst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7pPr>
            <a:lvl8pPr marL="355600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solidFill>
                  <a:schemeClr val="bg1"/>
                </a:solidFill>
                <a:latin typeface="Libre Franklin" panose="00000500000000000000" pitchFamily="2" charset="0"/>
              </a:defRPr>
            </a:lvl8pPr>
            <a:lvl9pPr marL="195263" indent="-1952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9A8396E-7502-A84C-1984-A118AB603F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90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k impact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A031699-1061-03F9-FAFE-BB1067E3C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346" y="842837"/>
            <a:ext cx="12188654" cy="6015163"/>
          </a:xfrm>
          <a:custGeom>
            <a:avLst/>
            <a:gdLst>
              <a:gd name="connsiteX0" fmla="*/ 0 w 12188654"/>
              <a:gd name="connsiteY0" fmla="*/ 152214 h 6015163"/>
              <a:gd name="connsiteX1" fmla="*/ 0 w 12188654"/>
              <a:gd name="connsiteY1" fmla="*/ 6015163 h 6015163"/>
              <a:gd name="connsiteX2" fmla="*/ 847554 w 12188654"/>
              <a:gd name="connsiteY2" fmla="*/ 6015163 h 6015163"/>
              <a:gd name="connsiteX3" fmla="*/ 847554 w 12188654"/>
              <a:gd name="connsiteY3" fmla="*/ 1503490 h 6015163"/>
              <a:gd name="connsiteX4" fmla="*/ 60717 w 12188654"/>
              <a:gd name="connsiteY4" fmla="*/ 181463 h 6015163"/>
              <a:gd name="connsiteX5" fmla="*/ 12188654 w 12188654"/>
              <a:gd name="connsiteY5" fmla="*/ 0 h 6015163"/>
              <a:gd name="connsiteX6" fmla="*/ 2910175 w 12188654"/>
              <a:gd name="connsiteY6" fmla="*/ 0 h 6015163"/>
              <a:gd name="connsiteX7" fmla="*/ 1406685 w 12188654"/>
              <a:gd name="connsiteY7" fmla="*/ 1503490 h 6015163"/>
              <a:gd name="connsiteX8" fmla="*/ 1406685 w 12188654"/>
              <a:gd name="connsiteY8" fmla="*/ 6015163 h 6015163"/>
              <a:gd name="connsiteX9" fmla="*/ 12188654 w 12188654"/>
              <a:gd name="connsiteY9" fmla="*/ 6015163 h 60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8654" h="6015163">
                <a:moveTo>
                  <a:pt x="0" y="152214"/>
                </a:moveTo>
                <a:lnTo>
                  <a:pt x="0" y="6015163"/>
                </a:lnTo>
                <a:lnTo>
                  <a:pt x="847554" y="6015163"/>
                </a:lnTo>
                <a:lnTo>
                  <a:pt x="847554" y="1503490"/>
                </a:lnTo>
                <a:cubicBezTo>
                  <a:pt x="847554" y="932621"/>
                  <a:pt x="529393" y="436063"/>
                  <a:pt x="60717" y="181463"/>
                </a:cubicBezTo>
                <a:close/>
                <a:moveTo>
                  <a:pt x="12188654" y="0"/>
                </a:moveTo>
                <a:lnTo>
                  <a:pt x="2910175" y="0"/>
                </a:lnTo>
                <a:cubicBezTo>
                  <a:pt x="2079820" y="0"/>
                  <a:pt x="1406685" y="673135"/>
                  <a:pt x="1406685" y="1503490"/>
                </a:cubicBezTo>
                <a:lnTo>
                  <a:pt x="1406685" y="6015163"/>
                </a:lnTo>
                <a:lnTo>
                  <a:pt x="12188654" y="6015163"/>
                </a:lnTo>
                <a:close/>
              </a:path>
            </a:pathLst>
          </a:custGeom>
          <a:gradFill>
            <a:gsLst>
              <a:gs pos="90000">
                <a:schemeClr val="accent2"/>
              </a:gs>
              <a:gs pos="26000">
                <a:schemeClr val="accent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704E-5AAE-CC40-3879-8CB1694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B8358-D832-DCDE-7FF9-3EFB6A44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2417460"/>
            <a:ext cx="5474043" cy="3073401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69EB5A8-4361-F9D0-B2BF-96B30D9A5B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6800" y="2417462"/>
            <a:ext cx="3378200" cy="3073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Copy-paste an icon from slide 30 or 31</a:t>
            </a:r>
          </a:p>
        </p:txBody>
      </p:sp>
    </p:spTree>
    <p:extLst>
      <p:ext uri="{BB962C8B-B14F-4D97-AF65-F5344CB8AC3E}">
        <p14:creationId xmlns:p14="http://schemas.microsoft.com/office/powerpoint/2010/main" val="7658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CF6243-0CA6-C045-A533-CCF9C56EB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0450" y="6248603"/>
            <a:ext cx="895350" cy="571500"/>
          </a:xfrm>
          <a:prstGeom prst="rect">
            <a:avLst/>
          </a:prstGeom>
          <a:solidFill>
            <a:srgbClr val="C8D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FDFCB-62B4-1828-425E-3F6E3143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91"/>
          <a:stretch/>
        </p:blipFill>
        <p:spPr>
          <a:xfrm>
            <a:off x="0" y="116009"/>
            <a:ext cx="12192000" cy="6741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D511E-0700-7B32-FD90-D5715A8C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C25E507-582B-39A7-2BA4-8BF02AE43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1299411" y="2023375"/>
            <a:ext cx="9636126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ibre Franklin" panose="00000500000000000000" pitchFamily="2" charset="0"/>
                <a:ea typeface="+mn-ea"/>
                <a:cs typeface="+mn-cs"/>
              </a:rPr>
              <a:t>Click to edit Master title style</a:t>
            </a:r>
            <a:endParaRPr kumimoji="0" lang="en-CA" sz="7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ibre Franklin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931989B-E52C-A2EA-D8A9-79CA2C7F5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5" y="3429000"/>
            <a:ext cx="5264150" cy="230719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  <a:endParaRPr lang="en-CA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FC93681-09E3-3DC3-401B-97C3F993D476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95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177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863881-019A-DABF-6584-578CF08FA8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48838" y="2068303"/>
            <a:ext cx="6094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CA" sz="7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" panose="00000500000000000000" pitchFamily="2" charset="0"/>
                <a:ea typeface="+mn-ea"/>
                <a:cs typeface="+mn-cs"/>
              </a:rPr>
              <a:t>Thank you</a:t>
            </a:r>
            <a:endParaRPr lang="en-CA" sz="7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FF037-E2DE-7474-CA38-F62315673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887"/>
          <a:stretch/>
        </p:blipFill>
        <p:spPr>
          <a:xfrm>
            <a:off x="5518785" y="604912"/>
            <a:ext cx="1154430" cy="1148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6C209-885E-D86A-4A5B-EA8EF261E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9432" b="9523"/>
          <a:stretch/>
        </p:blipFill>
        <p:spPr>
          <a:xfrm>
            <a:off x="0" y="5414723"/>
            <a:ext cx="12192000" cy="144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397C95-2D28-356A-7AA2-71AB81D652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703913" y="3437799"/>
            <a:ext cx="682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>
                <a:solidFill>
                  <a:schemeClr val="bg1"/>
                </a:solidFill>
                <a:latin typeface="Libre Franklin" panose="00000500000000000000" pitchFamily="2" charset="0"/>
              </a:rPr>
              <a:t>For more information, visit</a:t>
            </a:r>
            <a:endParaRPr lang="en-CA" sz="2400" b="1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EEEF7-89CC-FA98-B7C9-934DAA57EA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703913" y="3962152"/>
            <a:ext cx="682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0">
                <a:solidFill>
                  <a:schemeClr val="bg1"/>
                </a:solidFill>
                <a:latin typeface="Libre Franklin" panose="00000500000000000000" pitchFamily="2" charset="0"/>
              </a:rPr>
              <a:t>cihi.ca</a:t>
            </a:r>
            <a:endParaRPr lang="en-CA" sz="3600" b="0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DF063F-E933-F87D-00E2-457B0B7C1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5" y="5093254"/>
            <a:ext cx="5264150" cy="64293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email or more info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0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al section slide">
    <p:bg>
      <p:bgPr>
        <a:solidFill>
          <a:srgbClr val="177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36C209-885E-D86A-4A5B-EA8EF261E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432" b="9523"/>
          <a:stretch/>
        </p:blipFill>
        <p:spPr>
          <a:xfrm>
            <a:off x="0" y="5414723"/>
            <a:ext cx="12192000" cy="1443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CCD71-8E94-767E-30D6-0E905AF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B8358-D832-DCDE-7FF9-3EFB6A444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04912"/>
            <a:ext cx="9366593" cy="2400028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556962-708E-7309-DEBA-AE26B03D6A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1547"/>
            <a:ext cx="10515600" cy="2795873"/>
          </a:xfrm>
        </p:spPr>
        <p:txBody>
          <a:bodyPr/>
          <a:lstStyle>
            <a:lvl1pPr>
              <a:lnSpc>
                <a:spcPts val="36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  <a:lvl2pPr marL="625475" indent="-358775">
              <a:lnSpc>
                <a:spcPct val="100000"/>
              </a:lnSpc>
              <a:buFont typeface="Libre Franklin" panose="00000500000000000000" pitchFamily="2" charset="0"/>
              <a:buChar char="—"/>
              <a:tabLst>
                <a:tab pos="625475" algn="l"/>
              </a:tabLst>
              <a:defRPr sz="1600">
                <a:solidFill>
                  <a:schemeClr val="bg1"/>
                </a:solidFill>
              </a:defRPr>
            </a:lvl2pPr>
            <a:lvl3pPr marL="898525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3pPr>
            <a:lvl4pPr marL="1165225" indent="-2286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1431925" indent="-2286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FA13E2C-DD4D-5DFC-3186-66A8423F6726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>
                  <a:lumMod val="75000"/>
                  <a:lumOff val="25000"/>
                </a:schemeClr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rp logo slide">
  <p:cSld name="1_Corp logo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 descr="A red logo on a black backgroun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41830" b="42185"/>
          <a:stretch/>
        </p:blipFill>
        <p:spPr>
          <a:xfrm>
            <a:off x="358593" y="1292484"/>
            <a:ext cx="6822665" cy="109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Bullets">
  <p:cSld name="No 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977901" y="512065"/>
            <a:ext cx="8839199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769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977899" y="1780032"/>
            <a:ext cx="8839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7517" lvl="0" indent="-263759" algn="l">
              <a:lnSpc>
                <a:spcPct val="13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77">
                <a:solidFill>
                  <a:schemeClr val="dk1"/>
                </a:solidFill>
              </a:defRPr>
            </a:lvl1pPr>
            <a:lvl2pPr marL="1055035" lvl="1" indent="-263759" algn="l">
              <a:lnSpc>
                <a:spcPct val="13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46">
                <a:solidFill>
                  <a:schemeClr val="dk1"/>
                </a:solidFill>
              </a:defRPr>
            </a:lvl2pPr>
            <a:lvl3pPr marL="1582552" lvl="2" indent="-263759" algn="l">
              <a:lnSpc>
                <a:spcPct val="13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15">
                <a:solidFill>
                  <a:schemeClr val="dk1"/>
                </a:solidFill>
              </a:defRPr>
            </a:lvl3pPr>
            <a:lvl4pPr marL="2110069" lvl="3" indent="-263759" algn="l">
              <a:lnSpc>
                <a:spcPct val="13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15">
                <a:solidFill>
                  <a:schemeClr val="dk1"/>
                </a:solidFill>
              </a:defRPr>
            </a:lvl4pPr>
            <a:lvl5pPr marL="2637587" lvl="4" indent="-263759" algn="l">
              <a:lnSpc>
                <a:spcPct val="13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15">
                <a:solidFill>
                  <a:schemeClr val="dk1"/>
                </a:solidFill>
              </a:defRPr>
            </a:lvl5pPr>
            <a:lvl6pPr marL="3165104" lvl="5" indent="-362668" algn="l">
              <a:lnSpc>
                <a:spcPct val="150000"/>
              </a:lnSpc>
              <a:spcBef>
                <a:spcPts val="2250"/>
              </a:spcBef>
              <a:spcAft>
                <a:spcPts val="0"/>
              </a:spcAft>
              <a:buClr>
                <a:srgbClr val="717172"/>
              </a:buClr>
              <a:buSzPts val="1350"/>
              <a:buChar char="•"/>
              <a:defRPr/>
            </a:lvl6pPr>
            <a:lvl7pPr marL="3692622" lvl="6" indent="-362668" algn="l">
              <a:lnSpc>
                <a:spcPct val="150000"/>
              </a:lnSpc>
              <a:spcBef>
                <a:spcPts val="2250"/>
              </a:spcBef>
              <a:spcAft>
                <a:spcPts val="0"/>
              </a:spcAft>
              <a:buClr>
                <a:srgbClr val="717172"/>
              </a:buClr>
              <a:buSzPts val="1350"/>
              <a:buChar char="•"/>
              <a:defRPr/>
            </a:lvl7pPr>
            <a:lvl8pPr marL="4220139" lvl="7" indent="-362668" algn="l">
              <a:lnSpc>
                <a:spcPct val="150000"/>
              </a:lnSpc>
              <a:spcBef>
                <a:spcPts val="2250"/>
              </a:spcBef>
              <a:spcAft>
                <a:spcPts val="0"/>
              </a:spcAft>
              <a:buClr>
                <a:srgbClr val="717172"/>
              </a:buClr>
              <a:buSzPts val="1350"/>
              <a:buChar char="•"/>
              <a:defRPr/>
            </a:lvl8pPr>
            <a:lvl9pPr marL="4747656" lvl="8" indent="-362668" algn="l">
              <a:lnSpc>
                <a:spcPct val="150000"/>
              </a:lnSpc>
              <a:spcBef>
                <a:spcPts val="2250"/>
              </a:spcBef>
              <a:spcAft>
                <a:spcPts val="0"/>
              </a:spcAft>
              <a:buClr>
                <a:srgbClr val="717172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8807" y="256032"/>
            <a:ext cx="832168" cy="61818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328110" y="5996743"/>
            <a:ext cx="524340" cy="3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154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446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Break 01">
    <p:bg>
      <p:bgPr>
        <a:solidFill>
          <a:srgbClr val="ED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711960" y="6417786"/>
            <a:ext cx="768085" cy="17761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F73F9-4D7E-43C6-BDE2-3203AA5B26A5}" type="slidenum">
              <a:rPr lang="en-CA" sz="1154" smtClean="0"/>
              <a:pPr/>
              <a:t>‹#›</a:t>
            </a:fld>
            <a:endParaRPr lang="en-CA" sz="1154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00405" y="2329769"/>
            <a:ext cx="6991595" cy="1907314"/>
          </a:xfrm>
          <a:prstGeom prst="rect">
            <a:avLst/>
          </a:prstGeom>
          <a:solidFill>
            <a:srgbClr val="00A199"/>
          </a:solidFill>
        </p:spPr>
        <p:txBody>
          <a:bodyPr wrap="square" lIns="288000" tIns="522000" rIns="1260000" bIns="522000" anchor="ctr" anchorCtr="0">
            <a:spAutoFit/>
          </a:bodyPr>
          <a:lstStyle>
            <a:lvl1pPr marL="263745" indent="-263745">
              <a:lnSpc>
                <a:spcPts val="2885"/>
              </a:lnSpc>
              <a:spcBef>
                <a:spcPts val="0"/>
              </a:spcBef>
              <a:spcAft>
                <a:spcPts val="1385"/>
              </a:spcAft>
              <a:buClr>
                <a:srgbClr val="00A199"/>
              </a:buClr>
              <a:buFont typeface="Calibri" panose="020F0502020204030204" pitchFamily="34" charset="0"/>
              <a:buChar char=" "/>
              <a:defRPr sz="2538" b="0" baseline="0">
                <a:solidFill>
                  <a:schemeClr val="bg1"/>
                </a:solidFill>
              </a:defRPr>
            </a:lvl1pPr>
            <a:lvl2pPr marL="263745" indent="-263745">
              <a:lnSpc>
                <a:spcPts val="2538"/>
              </a:lnSpc>
              <a:spcBef>
                <a:spcPts val="0"/>
              </a:spcBef>
              <a:spcAft>
                <a:spcPts val="692"/>
              </a:spcAft>
              <a:buClr>
                <a:srgbClr val="00A199"/>
              </a:buClr>
              <a:buFont typeface="Calibri" panose="020F0502020204030204" pitchFamily="34" charset="0"/>
              <a:buChar char=" "/>
              <a:defRPr sz="1961" baseline="0">
                <a:solidFill>
                  <a:schemeClr val="bg1"/>
                </a:solidFill>
              </a:defRPr>
            </a:lvl2pPr>
            <a:lvl3pPr marL="263745" indent="-263745">
              <a:lnSpc>
                <a:spcPts val="2538"/>
              </a:lnSpc>
              <a:spcBef>
                <a:spcPts val="0"/>
              </a:spcBef>
              <a:spcAft>
                <a:spcPts val="692"/>
              </a:spcAft>
              <a:buClr>
                <a:srgbClr val="00A199"/>
              </a:buClr>
              <a:buFont typeface="Calibri" panose="020F0502020204030204" pitchFamily="34" charset="0"/>
              <a:buChar char=" "/>
              <a:defRPr sz="1961">
                <a:solidFill>
                  <a:schemeClr val="tx1"/>
                </a:solidFill>
              </a:defRPr>
            </a:lvl3pPr>
            <a:lvl4pPr marL="263745" indent="-263745">
              <a:buClr>
                <a:srgbClr val="00A199"/>
              </a:buClr>
              <a:buFont typeface="Calibri" panose="020F0502020204030204" pitchFamily="34" charset="0"/>
              <a:buChar char=" "/>
              <a:defRPr sz="1961">
                <a:solidFill>
                  <a:schemeClr val="bg1"/>
                </a:solidFill>
              </a:defRPr>
            </a:lvl4pPr>
            <a:lvl5pPr marL="263745" indent="-263745">
              <a:buClr>
                <a:srgbClr val="00A199"/>
              </a:buClr>
              <a:buFont typeface="Calibri" panose="020F0502020204030204" pitchFamily="34" charset="0"/>
              <a:buChar char=" "/>
              <a:defRPr sz="196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Visual break — Header text</a:t>
            </a:r>
          </a:p>
          <a:p>
            <a:pPr lvl="1"/>
            <a:r>
              <a:rPr lang="en-US"/>
              <a:t>Extra text or content</a:t>
            </a:r>
          </a:p>
        </p:txBody>
      </p:sp>
      <p:sp>
        <p:nvSpPr>
          <p:cNvPr id="15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911424" y="1892832"/>
            <a:ext cx="2784309" cy="278430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308">
                <a:solidFill>
                  <a:srgbClr val="002060"/>
                </a:solidFill>
              </a:defRPr>
            </a:lvl1pPr>
          </a:lstStyle>
          <a:p>
            <a:pPr lvl="0"/>
            <a:r>
              <a:rPr lang="en-CA"/>
              <a:t>Insert icon,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1885019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DE50E-B72C-F814-4DB7-545A8E91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1B6-0E44-448A-9367-44F7A0F8579C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E33B3-A8A9-BEB7-1235-6F901FC5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5F62-171A-9029-7522-19FE9BE1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902B-3829-4B13-A0A5-B36E24AC00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944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2E76-CDD8-FBAD-C0A4-4E578B3F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17F98-8304-ACA3-A549-9AB53E37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1B6-0E44-448A-9367-44F7A0F8579C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34567-B2EA-0B29-BF00-5CF5293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A9F74-9D2D-349A-E408-13664E96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902B-3829-4B13-A0A5-B36E24AC00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42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F71C35-9429-8BA5-E61C-17DEBEA23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A12D4-B224-4E9D-92A5-E6F020E77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DA760-F015-5B24-6E81-477A3F47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0"/>
            <a:ext cx="7315200" cy="2387600"/>
          </a:xfrm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BC331-B449-51EA-2B51-A6D03A466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454275"/>
            <a:ext cx="7315200" cy="10414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600"/>
              </a:lnSpc>
              <a:spcBef>
                <a:spcPts val="18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1F3079-0BCF-4074-D4F6-C217C04662A7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>
                  <a:lumMod val="75000"/>
                  <a:lumOff val="25000"/>
                </a:schemeClr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FDFCB-62B4-1828-425E-3F6E3143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91"/>
          <a:stretch/>
        </p:blipFill>
        <p:spPr>
          <a:xfrm>
            <a:off x="0" y="116009"/>
            <a:ext cx="12192000" cy="6741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D511E-0700-7B32-FD90-D5715A8C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6656D-BCBF-7C27-5DD1-AA070A19A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960528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26B1-B0C7-F6A3-AB6B-26D66AAA2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690" y="1714138"/>
            <a:ext cx="10960529" cy="2062103"/>
          </a:xfrm>
        </p:spPr>
        <p:txBody>
          <a:bodyPr lIns="0" tIns="0" rIns="0" bIns="0">
            <a:spAutoFit/>
          </a:bodyPr>
          <a:lstStyle>
            <a:lvl1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FC93681-09E3-3DC3-401B-97C3F993D476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>
                  <a:lumMod val="75000"/>
                  <a:lumOff val="25000"/>
                </a:schemeClr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2F747-F73B-F14C-F400-663B0748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2CB694-95CD-3087-6C6C-F5743BCB6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207521" cy="498598"/>
          </a:xfr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/>
              <a:t>Bullet-only slide without subheadings</a:t>
            </a:r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FE29F60-4E7C-2A2D-FB44-D832FE2DB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90" y="1714138"/>
            <a:ext cx="4892756" cy="3134641"/>
          </a:xfrm>
        </p:spPr>
        <p:txBody>
          <a:bodyPr wrap="square" lIns="0" tIns="0" rIns="0" bIns="0">
            <a:spAutoFit/>
          </a:bodyPr>
          <a:lstStyle>
            <a:lvl1pPr marL="268288" indent="-268288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1pPr>
            <a:lvl2pPr marL="623888" indent="-352425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Libre Franklin" panose="00000500000000000000" pitchFamily="2" charset="0"/>
              <a:buChar char="—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00113" indent="-2667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4pPr>
            <a:lvl5pPr marL="536575" indent="-2682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71450" indent="-17145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6pPr>
            <a:lvl7pPr marL="355600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7pPr>
            <a:lvl8pPr marL="355600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8pPr>
            <a:lvl9pPr marL="195263" indent="-1952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6EC0241-AC2B-050C-00B8-C06D742143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7183" y="1714138"/>
            <a:ext cx="4892756" cy="3134641"/>
          </a:xfrm>
        </p:spPr>
        <p:txBody>
          <a:bodyPr wrap="square" lIns="0" tIns="0" rIns="0" bIns="0">
            <a:spAutoFit/>
          </a:bodyPr>
          <a:lstStyle>
            <a:lvl1pPr marL="268288" indent="-268288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1pPr>
            <a:lvl2pPr marL="623888" indent="-352425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Libre Franklin" panose="00000500000000000000" pitchFamily="2" charset="0"/>
              <a:buChar char="—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00113" indent="-2667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4pPr>
            <a:lvl5pPr marL="536575" indent="-26828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71450" indent="-17145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6pPr>
            <a:lvl7pPr marL="355600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7pPr>
            <a:lvl8pPr marL="355600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8pPr>
            <a:lvl9pPr marL="195263" indent="-195263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8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2F747-F73B-F14C-F400-663B0748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2CB694-95CD-3087-6C6C-F5743BCB6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0" y="552322"/>
            <a:ext cx="11207521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2-column content slide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084E3CD-073D-2F11-2AA3-0D62E199C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689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DB060F6-2547-23FD-701C-35672D0AF0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2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FDFCB-62B4-1828-425E-3F6E3143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4976" b="1691"/>
          <a:stretch/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FCAD54-05E3-1F86-48CC-DBBE8A80D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6B3842-EC74-C433-0B8A-12BAC6099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960528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Content slide with lime footer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F6656ED-96D7-5F4B-4F47-BBDF3AB5C5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689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DE81B-32F8-8F98-AC89-18AA46673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6F4C68A-483A-0AE1-3511-FF6F517B268D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4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FDFCB-62B4-1828-425E-3F6E3143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2853E-5BCB-9BF4-9243-EC7364CDC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8553"/>
          <a:stretch/>
        </p:blipFill>
        <p:spPr>
          <a:xfrm>
            <a:off x="11660614" y="6357937"/>
            <a:ext cx="357555" cy="3528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55C33-C5C3-662A-81D4-76A463F7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91" y="552322"/>
            <a:ext cx="10960528" cy="512961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Content slide with teal footer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448610E-076F-A0A3-970C-A8CC398D1E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689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867403E-E43A-5C80-AD63-472A3D771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714138"/>
            <a:ext cx="4892757" cy="3134641"/>
          </a:xfrm>
        </p:spPr>
        <p:txBody>
          <a:bodyPr wrap="square" lIns="0" tIns="0" rIns="0" bIns="0">
            <a:spAutoFit/>
          </a:bodyPr>
          <a:lstStyle>
            <a:lvl1pPr marL="88900" indent="-88900">
              <a:lnSpc>
                <a:spcPts val="2700"/>
              </a:lnSpc>
              <a:spcAft>
                <a:spcPts val="600"/>
              </a:spcAft>
              <a:buFont typeface="Libre Franklin" panose="00000500000000000000" pitchFamily="2" charset="0"/>
              <a:buChar char=" "/>
              <a:defRPr sz="2000">
                <a:solidFill>
                  <a:srgbClr val="177783"/>
                </a:solidFill>
                <a:latin typeface="Libre Franklin Medium" panose="00000600000000000000" pitchFamily="2" charset="0"/>
              </a:defRPr>
            </a:lvl1pPr>
            <a:lvl2pPr marL="269875" indent="-1778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tabLst/>
              <a:defRPr sz="1800">
                <a:solidFill>
                  <a:srgbClr val="404040"/>
                </a:solidFill>
              </a:defRPr>
            </a:lvl2pPr>
            <a:lvl3pPr marL="539750" indent="-269875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Libre Franklin" panose="00000500000000000000" pitchFamily="2" charset="0"/>
              <a:buChar char="—"/>
              <a:tabLst/>
              <a:defRPr sz="1400">
                <a:solidFill>
                  <a:srgbClr val="404040"/>
                </a:solidFill>
              </a:defRPr>
            </a:lvl3pPr>
            <a:lvl4pPr marL="88900" indent="-88900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Libre Franklin" panose="00000500000000000000" pitchFamily="2" charset="0"/>
              <a:buChar char=" "/>
              <a:defRPr>
                <a:solidFill>
                  <a:srgbClr val="177783"/>
                </a:solidFill>
                <a:latin typeface="Libre Franklin Medium" panose="00000600000000000000" pitchFamily="2" charset="0"/>
              </a:defRPr>
            </a:lvl4pPr>
            <a:lvl5pPr marL="269875" indent="-1809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rgbClr val="404040"/>
                </a:solidFill>
              </a:defRPr>
            </a:lvl5pPr>
            <a:lvl6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1000">
                <a:solidFill>
                  <a:srgbClr val="404040"/>
                </a:solidFill>
                <a:latin typeface="Libre Franklin" panose="00000500000000000000" pitchFamily="2" charset="0"/>
              </a:defRPr>
            </a:lvl6pPr>
            <a:lvl7pPr marL="269875" indent="-180975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 sz="1000">
                <a:latin typeface="Libre Franklin" panose="00000500000000000000" pitchFamily="2" charset="0"/>
              </a:defRPr>
            </a:lvl7pPr>
            <a:lvl8pPr marL="447675" indent="-177800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Libre Franklin" panose="00000500000000000000" pitchFamily="2" charset="0"/>
              <a:buChar char="—"/>
              <a:defRPr sz="900">
                <a:latin typeface="Libre Franklin" panose="00000500000000000000" pitchFamily="2" charset="0"/>
              </a:defRPr>
            </a:lvl8pPr>
            <a:lvl9pPr marL="73025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00">
                <a:latin typeface="Libre Franklin" panose="00000500000000000000" pitchFamily="2" charset="0"/>
              </a:defRPr>
            </a:lvl9pPr>
          </a:lstStyle>
          <a:p>
            <a:pPr lvl="0"/>
            <a:r>
              <a:rPr lang="en-GB"/>
              <a:t>Level 1</a:t>
            </a:r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 text</a:t>
            </a:r>
          </a:p>
          <a:p>
            <a:pPr lvl="3"/>
            <a:r>
              <a:rPr lang="en-GB"/>
              <a:t>Level 4 text</a:t>
            </a:r>
          </a:p>
          <a:p>
            <a:pPr lvl="4"/>
            <a:r>
              <a:rPr lang="en-GB"/>
              <a:t>Level 5 text</a:t>
            </a:r>
          </a:p>
          <a:p>
            <a:pPr lvl="5"/>
            <a:r>
              <a:rPr lang="en-GB"/>
              <a:t>Level 6 text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/>
              <a:t>Level 8</a:t>
            </a:r>
          </a:p>
          <a:p>
            <a:pPr lvl="8"/>
            <a:r>
              <a:rPr lang="en-GB"/>
              <a:t>Level 9</a:t>
            </a:r>
            <a:endParaRPr lang="en-CA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6DCE8B-AC92-0EC0-87EF-42752325ED1E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93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4D8E6-9520-B0B7-0E2F-001F39F3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136F0-2143-5FD2-A44A-539B80EB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0788A6D-401E-266A-9CBF-45CF51E99215}"/>
              </a:ext>
            </a:extLst>
          </p:cNvPr>
          <p:cNvSpPr txBox="1">
            <a:spLocks/>
          </p:cNvSpPr>
          <p:nvPr userDrawn="1"/>
        </p:nvSpPr>
        <p:spPr>
          <a:xfrm>
            <a:off x="10914896" y="6569540"/>
            <a:ext cx="576064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5F73F9-4D7E-43C6-BDE2-3203AA5B26A5}" type="slidenum">
              <a:rPr lang="en-CA" sz="800" smtClean="0">
                <a:solidFill>
                  <a:schemeClr val="tx1"/>
                </a:solidFill>
                <a:latin typeface="Libre Franklin" panose="00000500000000000000" pitchFamily="2" charset="0"/>
              </a:rPr>
              <a:pPr algn="r"/>
              <a:t>‹#›</a:t>
            </a:fld>
            <a:endParaRPr lang="en-CA" sz="80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8" r:id="rId2"/>
    <p:sldLayoutId id="2147483687" r:id="rId3"/>
    <p:sldLayoutId id="2147483649" r:id="rId4"/>
    <p:sldLayoutId id="2147483650" r:id="rId5"/>
    <p:sldLayoutId id="2147483695" r:id="rId6"/>
    <p:sldLayoutId id="2147483694" r:id="rId7"/>
    <p:sldLayoutId id="2147483685" r:id="rId8"/>
    <p:sldLayoutId id="2147483679" r:id="rId9"/>
    <p:sldLayoutId id="2147483680" r:id="rId10"/>
    <p:sldLayoutId id="2147483693" r:id="rId11"/>
    <p:sldLayoutId id="2147483682" r:id="rId12"/>
    <p:sldLayoutId id="2147483697" r:id="rId13"/>
    <p:sldLayoutId id="2147483691" r:id="rId14"/>
    <p:sldLayoutId id="2147483661" r:id="rId15"/>
    <p:sldLayoutId id="2147483673" r:id="rId16"/>
    <p:sldLayoutId id="2147483681" r:id="rId17"/>
    <p:sldLayoutId id="2147483669" r:id="rId18"/>
    <p:sldLayoutId id="2147483670" r:id="rId19"/>
    <p:sldLayoutId id="2147483675" r:id="rId20"/>
    <p:sldLayoutId id="2147483674" r:id="rId21"/>
    <p:sldLayoutId id="2147483676" r:id="rId22"/>
    <p:sldLayoutId id="2147483683" r:id="rId23"/>
    <p:sldLayoutId id="2147483667" r:id="rId24"/>
    <p:sldLayoutId id="2147483690" r:id="rId25"/>
    <p:sldLayoutId id="2147483689" r:id="rId26"/>
    <p:sldLayoutId id="2147483666" r:id="rId27"/>
    <p:sldLayoutId id="2147483696" r:id="rId28"/>
    <p:sldLayoutId id="2147483692" r:id="rId29"/>
    <p:sldLayoutId id="2147483702" r:id="rId30"/>
    <p:sldLayoutId id="2147483703" r:id="rId31"/>
    <p:sldLayoutId id="2147483704" r:id="rId32"/>
    <p:sldLayoutId id="2147483705" r:id="rId33"/>
    <p:sldLayoutId id="2147483706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uild.fhir.org/ig/HL7/fhir-sdoh-clinicalcare/StructureDefinition-SDOHCC-ObservationScreeningResponse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uild.fhir.org/ig/HL7/fhir-sdoh-clinicalcare/assessment_instrument_support.html#using-structuremap-to-generate-observations-or-conditions-from-questionnairerespon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uild.fhir.org/ig/HL7/fhir-sdoh-clinicalcare/Questionnaire-SDOHCC-QuestionnairePRAPARE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hc.org/wp-content/uploads/2024/03/SDOH-Coding-Infographic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/fhir-sdoh-clinicalcare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/fhir-sdoh-clinicalcare/artifact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1380614" y="4520428"/>
            <a:ext cx="6880154" cy="17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490" tIns="52731" rIns="105490" bIns="52731" anchor="t" anchorCtr="0">
            <a:spAutoFit/>
          </a:bodyPr>
          <a:lstStyle/>
          <a:p>
            <a:pPr>
              <a:buSzPts val="1800"/>
            </a:pPr>
            <a:r>
              <a:rPr lang="en-CA" sz="2077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SDOH Working Group Zoom Meeting</a:t>
            </a:r>
            <a:endParaRPr lang="en-CA" sz="207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r>
              <a:rPr lang="en-CA" sz="2077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15, 2025 - 10 am PT; 11 am MT 1 pm ET</a:t>
            </a:r>
            <a:endParaRPr lang="en-CA" sz="207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endParaRPr lang="en-CA" sz="2077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n-CA" sz="207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r>
              <a:rPr lang="en-CA" sz="2077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Facilitated by Jennifer Lawson and Brooke Harvey</a:t>
            </a:r>
            <a:endParaRPr lang="en-CA" sz="20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1380614" y="315430"/>
            <a:ext cx="4917492" cy="134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490" tIns="52731" rIns="105490" bIns="52731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CA" sz="2769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Determinants of Health Working Group</a:t>
            </a:r>
            <a:endParaRPr lang="en-CA" sz="20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967F34-937B-A713-4A93-2D7110BD0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1" t="1313"/>
          <a:stretch>
            <a:fillRect/>
          </a:stretch>
        </p:blipFill>
        <p:spPr bwMode="auto">
          <a:xfrm>
            <a:off x="606286" y="2337572"/>
            <a:ext cx="2790362" cy="13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02C2-E33E-DD8B-6A40-5E73A6E7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2E37D-15B3-3703-6136-950EC92D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846">
                <a:hlinkClick r:id="rId2"/>
              </a:rPr>
              <a:t>SDOHCC Observation Screening Response - SDOH Clinical Care v2.3.0</a:t>
            </a:r>
            <a:endParaRPr lang="en-CA" sz="184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6C7CB-FD88-988F-7A3A-91C26B83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919" y="1065283"/>
            <a:ext cx="7581220" cy="509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73C42-9B94-B8E8-FA61-7EB592024723}"/>
              </a:ext>
            </a:extLst>
          </p:cNvPr>
          <p:cNvSpPr txBox="1"/>
          <p:nvPr/>
        </p:nvSpPr>
        <p:spPr>
          <a:xfrm>
            <a:off x="9582912" y="4864608"/>
            <a:ext cx="252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hlinkClick r:id="rId4"/>
              </a:rPr>
              <a:t>LINK: Assessment Instrument Support - SDOH Clinical Care v2.3.0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67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FE383-4FCC-1975-5238-B6CFF0A9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46">
                <a:hlinkClick r:id="rId2"/>
              </a:rPr>
              <a:t>SDOHCC Questionnaire PRAPARE - SDOH </a:t>
            </a:r>
            <a:r>
              <a:rPr lang="fr-FR" sz="1846" err="1">
                <a:hlinkClick r:id="rId2"/>
              </a:rPr>
              <a:t>Clinical</a:t>
            </a:r>
            <a:r>
              <a:rPr lang="fr-FR" sz="1846">
                <a:hlinkClick r:id="rId2"/>
              </a:rPr>
              <a:t> Care v2.3.0</a:t>
            </a:r>
            <a:endParaRPr lang="en-CA" sz="184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C3AC3-BB30-0A30-85F6-A80503B0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75" y="1187918"/>
            <a:ext cx="8027759" cy="51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8017-041A-A54D-CAF0-8C172A26C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C681C-B28D-843C-CD10-D445AD03F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54275"/>
            <a:ext cx="7886700" cy="1041400"/>
          </a:xfrm>
        </p:spPr>
        <p:txBody>
          <a:bodyPr/>
          <a:lstStyle/>
          <a:p>
            <a:r>
              <a:rPr lang="en-CA" sz="3200"/>
              <a:t>LOINC coding for SDOH Screening Tools and Surveys</a:t>
            </a:r>
          </a:p>
        </p:txBody>
      </p:sp>
    </p:spTree>
    <p:extLst>
      <p:ext uri="{BB962C8B-B14F-4D97-AF65-F5344CB8AC3E}">
        <p14:creationId xmlns:p14="http://schemas.microsoft.com/office/powerpoint/2010/main" val="169322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5A25-1CB6-DF99-CEA1-512B1B718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04665F-82F1-8BD9-2DA9-0B24DBE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LOINC Panels for Survey Coding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EE72D-B8E8-9410-448A-CD128806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747"/>
          <a:stretch>
            <a:fillRect/>
          </a:stretch>
        </p:blipFill>
        <p:spPr>
          <a:xfrm>
            <a:off x="2706664" y="1167182"/>
            <a:ext cx="7438986" cy="490639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D69ACE-DB37-1F80-2E69-E8315F57BC52}"/>
              </a:ext>
            </a:extLst>
          </p:cNvPr>
          <p:cNvSpPr/>
          <p:nvPr/>
        </p:nvSpPr>
        <p:spPr>
          <a:xfrm rot="20859381" flipV="1">
            <a:off x="2650356" y="4580743"/>
            <a:ext cx="480075" cy="168195"/>
          </a:xfrm>
          <a:prstGeom prst="rightArrow">
            <a:avLst/>
          </a:prstGeom>
          <a:solidFill>
            <a:srgbClr val="F48120"/>
          </a:solidFill>
          <a:ln>
            <a:solidFill>
              <a:srgbClr val="F48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1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A5B46-6BF3-C4C9-E418-BF3B89522432}"/>
              </a:ext>
            </a:extLst>
          </p:cNvPr>
          <p:cNvSpPr txBox="1"/>
          <p:nvPr/>
        </p:nvSpPr>
        <p:spPr>
          <a:xfrm>
            <a:off x="910212" y="1307602"/>
            <a:ext cx="1613197" cy="411972"/>
          </a:xfrm>
          <a:prstGeom prst="rect">
            <a:avLst/>
          </a:prstGeom>
          <a:solidFill>
            <a:srgbClr val="F1B28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/>
              <a:t>Panel Code</a:t>
            </a:r>
          </a:p>
        </p:txBody>
      </p:sp>
    </p:spTree>
    <p:extLst>
      <p:ext uri="{BB962C8B-B14F-4D97-AF65-F5344CB8AC3E}">
        <p14:creationId xmlns:p14="http://schemas.microsoft.com/office/powerpoint/2010/main" val="397253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4435-3692-2208-7EEC-7681D0A33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87C0C-B945-4994-B8D1-AD71B8EE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59" y="882775"/>
            <a:ext cx="2857432" cy="2903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9B8EB-29D4-AC23-7A10-F5111F2E3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23" y="882775"/>
            <a:ext cx="6915918" cy="503791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8A5F584-52B9-C79C-0550-5ACD3A7E54D7}"/>
              </a:ext>
            </a:extLst>
          </p:cNvPr>
          <p:cNvSpPr/>
          <p:nvPr/>
        </p:nvSpPr>
        <p:spPr>
          <a:xfrm rot="2341847" flipV="1">
            <a:off x="942763" y="609459"/>
            <a:ext cx="480075" cy="168195"/>
          </a:xfrm>
          <a:prstGeom prst="rightArrow">
            <a:avLst/>
          </a:prstGeom>
          <a:solidFill>
            <a:srgbClr val="F48120"/>
          </a:solidFill>
          <a:ln>
            <a:solidFill>
              <a:srgbClr val="F48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1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EFBF1-D039-8C18-022D-4B52B4CF73C0}"/>
              </a:ext>
            </a:extLst>
          </p:cNvPr>
          <p:cNvSpPr txBox="1"/>
          <p:nvPr/>
        </p:nvSpPr>
        <p:spPr>
          <a:xfrm>
            <a:off x="6297840" y="2082630"/>
            <a:ext cx="1935837" cy="731611"/>
          </a:xfrm>
          <a:prstGeom prst="rect">
            <a:avLst/>
          </a:prstGeom>
          <a:solidFill>
            <a:srgbClr val="F1B28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/>
              <a:t>Answer List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ED492-F886-953E-EE9F-5A988BDBE79F}"/>
              </a:ext>
            </a:extLst>
          </p:cNvPr>
          <p:cNvSpPr txBox="1"/>
          <p:nvPr/>
        </p:nvSpPr>
        <p:spPr>
          <a:xfrm>
            <a:off x="9664912" y="3224167"/>
            <a:ext cx="1596397" cy="731611"/>
          </a:xfrm>
          <a:prstGeom prst="rect">
            <a:avLst/>
          </a:prstGeom>
          <a:solidFill>
            <a:srgbClr val="F1B28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/>
              <a:t>Answer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31158-D6BC-67A6-2872-2028A6E5D344}"/>
              </a:ext>
            </a:extLst>
          </p:cNvPr>
          <p:cNvSpPr txBox="1"/>
          <p:nvPr/>
        </p:nvSpPr>
        <p:spPr>
          <a:xfrm>
            <a:off x="1514999" y="267950"/>
            <a:ext cx="2000752" cy="411972"/>
          </a:xfrm>
          <a:prstGeom prst="rect">
            <a:avLst/>
          </a:prstGeom>
          <a:solidFill>
            <a:srgbClr val="F1B28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/>
              <a:t>Question Code</a:t>
            </a:r>
          </a:p>
        </p:txBody>
      </p:sp>
    </p:spTree>
    <p:extLst>
      <p:ext uri="{BB962C8B-B14F-4D97-AF65-F5344CB8AC3E}">
        <p14:creationId xmlns:p14="http://schemas.microsoft.com/office/powerpoint/2010/main" val="34031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C476B-F7DB-F6A8-F823-71136F65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20" y="135405"/>
            <a:ext cx="10960528" cy="512961"/>
          </a:xfrm>
        </p:spPr>
        <p:txBody>
          <a:bodyPr/>
          <a:lstStyle/>
          <a:p>
            <a:r>
              <a:rPr lang="en-CA"/>
              <a:t> </a:t>
            </a:r>
            <a:r>
              <a:rPr lang="en-CA" sz="2400" b="1"/>
              <a:t>Codifying the SPARK Survey as LOINC Panel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259F5-FD4F-A26F-E4E3-15C39849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3" y="778784"/>
            <a:ext cx="6967912" cy="5300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4C3F80-65D2-814C-036D-B67E2D49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649" y="905326"/>
            <a:ext cx="2831549" cy="1676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4ADE4E-036F-22E4-D069-2F09B0C3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107" y="2581603"/>
            <a:ext cx="2875867" cy="1917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0F3179-F938-9054-436F-E75D2F46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618" y="4637413"/>
            <a:ext cx="2860150" cy="10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608F-2980-70B7-3585-925FCD3D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0EEAC-BAD5-7DDE-4DA8-518C02DE0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1362075"/>
            <a:ext cx="7315200" cy="2387600"/>
          </a:xfrm>
        </p:spPr>
        <p:txBody>
          <a:bodyPr/>
          <a:lstStyle/>
          <a:p>
            <a:r>
              <a:rPr lang="en-CA"/>
              <a:t>Data Content Standard: SDOH presented within Social Medicine Arc</a:t>
            </a:r>
            <a:br>
              <a:rPr lang="en-CA"/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424DD0-A83E-E665-EC33-5DB186B55ACF}"/>
              </a:ext>
            </a:extLst>
          </p:cNvPr>
          <p:cNvGrpSpPr/>
          <p:nvPr/>
        </p:nvGrpSpPr>
        <p:grpSpPr>
          <a:xfrm>
            <a:off x="1032834" y="1151923"/>
            <a:ext cx="4006723" cy="1693463"/>
            <a:chOff x="6123534" y="1743061"/>
            <a:chExt cx="1985779" cy="11961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4BCA29-94C3-C3F8-AEC1-F5E2D05A0A78}"/>
                </a:ext>
              </a:extLst>
            </p:cNvPr>
            <p:cNvGrpSpPr/>
            <p:nvPr/>
          </p:nvGrpSpPr>
          <p:grpSpPr>
            <a:xfrm>
              <a:off x="6297951" y="1775658"/>
              <a:ext cx="1811362" cy="928782"/>
              <a:chOff x="4043573" y="4711468"/>
              <a:chExt cx="1811362" cy="928782"/>
            </a:xfrm>
          </p:grpSpPr>
          <p:sp>
            <p:nvSpPr>
              <p:cNvPr id="6" name="Star: 5 Points 5">
                <a:extLst>
                  <a:ext uri="{FF2B5EF4-FFF2-40B4-BE49-F238E27FC236}">
                    <a16:creationId xmlns:a16="http://schemas.microsoft.com/office/drawing/2014/main" id="{FEF1DB4B-8491-5AB6-77CF-7E0A081225CB}"/>
                  </a:ext>
                </a:extLst>
              </p:cNvPr>
              <p:cNvSpPr/>
              <p:nvPr/>
            </p:nvSpPr>
            <p:spPr>
              <a:xfrm>
                <a:off x="4043573" y="4822298"/>
                <a:ext cx="167120" cy="211115"/>
              </a:xfrm>
              <a:prstGeom prst="star5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000">
                  <a:highlight>
                    <a:srgbClr val="FF00FF"/>
                  </a:highlight>
                  <a:latin typeface="Libre Franklin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AFC0F9-7876-B25A-C5B6-D3929CFD3D1A}"/>
                  </a:ext>
                </a:extLst>
              </p:cNvPr>
              <p:cNvSpPr txBox="1"/>
              <p:nvPr/>
            </p:nvSpPr>
            <p:spPr>
              <a:xfrm>
                <a:off x="4273023" y="4711468"/>
                <a:ext cx="1581912" cy="37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92"/>
                  </a:spcAft>
                </a:pPr>
                <a:r>
                  <a:rPr lang="en-CA" sz="2000">
                    <a:solidFill>
                      <a:srgbClr val="000000"/>
                    </a:solidFill>
                    <a:latin typeface="Libre Franklin" pitchFamily="2" charset="0"/>
                    <a:ea typeface="Arial"/>
                    <a:cs typeface="Arial"/>
                    <a:sym typeface="Arial"/>
                  </a:rPr>
                  <a:t>Sociodemographic/ Identity</a:t>
                </a:r>
                <a:endParaRPr lang="en-CA" sz="2000">
                  <a:latin typeface="Libre Franklin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B7ADC-3CFB-2E37-C2DC-6EBA96A1400D}"/>
                  </a:ext>
                </a:extLst>
              </p:cNvPr>
              <p:cNvSpPr txBox="1"/>
              <p:nvPr/>
            </p:nvSpPr>
            <p:spPr>
              <a:xfrm>
                <a:off x="4237372" y="5429135"/>
                <a:ext cx="1581912" cy="21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92"/>
                  </a:spcAft>
                </a:pPr>
                <a:r>
                  <a:rPr lang="en-CA" sz="2000">
                    <a:solidFill>
                      <a:srgbClr val="000000"/>
                    </a:solidFill>
                    <a:latin typeface="Libre Franklin" pitchFamily="2" charset="0"/>
                    <a:ea typeface="Arial"/>
                    <a:cs typeface="Arial"/>
                    <a:sym typeface="Arial"/>
                  </a:rPr>
                  <a:t>Social Risk, Social Needs</a:t>
                </a:r>
                <a:endParaRPr lang="en-CA" sz="2000">
                  <a:latin typeface="Libre Franklin" pitchFamily="2" charset="0"/>
                </a:endParaRPr>
              </a:p>
            </p:txBody>
          </p:sp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CEAAC8AD-80F0-C434-4382-7E36EC5E5AC2}"/>
                  </a:ext>
                </a:extLst>
              </p:cNvPr>
              <p:cNvSpPr/>
              <p:nvPr/>
            </p:nvSpPr>
            <p:spPr>
              <a:xfrm>
                <a:off x="4043573" y="5427290"/>
                <a:ext cx="167120" cy="211115"/>
              </a:xfrm>
              <a:prstGeom prst="star5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000">
                  <a:highlight>
                    <a:srgbClr val="FF00FF"/>
                  </a:highlight>
                  <a:latin typeface="Libre Franklin" pitchFamily="2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856374-7D3D-12F2-E053-635640D63524}"/>
                </a:ext>
              </a:extLst>
            </p:cNvPr>
            <p:cNvSpPr/>
            <p:nvPr/>
          </p:nvSpPr>
          <p:spPr>
            <a:xfrm>
              <a:off x="6123534" y="1743061"/>
              <a:ext cx="1985779" cy="11961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>
                <a:latin typeface="Libre Franklin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384A6F-A62E-2858-E250-CE053D61157E}"/>
              </a:ext>
            </a:extLst>
          </p:cNvPr>
          <p:cNvSpPr txBox="1"/>
          <p:nvPr/>
        </p:nvSpPr>
        <p:spPr>
          <a:xfrm>
            <a:off x="415407" y="317592"/>
            <a:ext cx="106945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>
                <a:latin typeface="Libre Franklin" pitchFamily="2" charset="0"/>
              </a:rPr>
              <a:t>Proposal for reorganizing SDOH in Data Content Standard and CACDI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47286D-22C6-D844-DA3F-1C961DEA4608}"/>
              </a:ext>
            </a:extLst>
          </p:cNvPr>
          <p:cNvGrpSpPr/>
          <p:nvPr/>
        </p:nvGrpSpPr>
        <p:grpSpPr>
          <a:xfrm>
            <a:off x="5413530" y="1199040"/>
            <a:ext cx="936016" cy="1537860"/>
            <a:chOff x="4011066" y="2397959"/>
            <a:chExt cx="960504" cy="1147683"/>
          </a:xfrm>
          <a:solidFill>
            <a:srgbClr val="F4812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C5F0C17-9103-0701-BD01-51C6BB05AC77}"/>
                </a:ext>
              </a:extLst>
            </p:cNvPr>
            <p:cNvSpPr/>
            <p:nvPr/>
          </p:nvSpPr>
          <p:spPr>
            <a:xfrm>
              <a:off x="4011066" y="2397959"/>
              <a:ext cx="960504" cy="291453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>
                <a:latin typeface="Libre Franklin" pitchFamily="2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C0BA2A2-605C-AE86-6B46-AD60F0782EB7}"/>
                </a:ext>
              </a:extLst>
            </p:cNvPr>
            <p:cNvSpPr/>
            <p:nvPr/>
          </p:nvSpPr>
          <p:spPr>
            <a:xfrm>
              <a:off x="4011066" y="3254189"/>
              <a:ext cx="960504" cy="291453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>
                <a:latin typeface="Libre Frankli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2F235B-A2B4-AA3A-04C8-173075BA5CD5}"/>
              </a:ext>
            </a:extLst>
          </p:cNvPr>
          <p:cNvGrpSpPr/>
          <p:nvPr/>
        </p:nvGrpSpPr>
        <p:grpSpPr>
          <a:xfrm>
            <a:off x="6528967" y="1020314"/>
            <a:ext cx="5122013" cy="4817372"/>
            <a:chOff x="5137426" y="1914639"/>
            <a:chExt cx="3491745" cy="4175056"/>
          </a:xfrm>
          <a:solidFill>
            <a:srgbClr val="E7F3F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3BB95E-72ED-3C3A-D567-8F506A57CA4C}"/>
                </a:ext>
              </a:extLst>
            </p:cNvPr>
            <p:cNvSpPr txBox="1"/>
            <p:nvPr/>
          </p:nvSpPr>
          <p:spPr>
            <a:xfrm>
              <a:off x="5137426" y="1914639"/>
              <a:ext cx="2371542" cy="320088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b="1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Person Information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257CD-A25E-AFC9-03A7-1E4807BB2B13}"/>
                </a:ext>
              </a:extLst>
            </p:cNvPr>
            <p:cNvSpPr txBox="1"/>
            <p:nvPr/>
          </p:nvSpPr>
          <p:spPr>
            <a:xfrm>
              <a:off x="5289439" y="2428047"/>
              <a:ext cx="2661050" cy="320088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Sociodemographic attributes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A736E2-1FCA-E17F-D2EE-41F2D087321C}"/>
                </a:ext>
              </a:extLst>
            </p:cNvPr>
            <p:cNvSpPr txBox="1"/>
            <p:nvPr/>
          </p:nvSpPr>
          <p:spPr>
            <a:xfrm>
              <a:off x="5289439" y="3700598"/>
              <a:ext cx="3170681" cy="560154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SDOH Standardized Screening &amp; Other Assessment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D4B5B5-6B2E-A4F9-A832-941411D03B8F}"/>
                </a:ext>
              </a:extLst>
            </p:cNvPr>
            <p:cNvSpPr txBox="1"/>
            <p:nvPr/>
          </p:nvSpPr>
          <p:spPr>
            <a:xfrm>
              <a:off x="5289438" y="4372753"/>
              <a:ext cx="2287017" cy="320088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SDOH Patient Goals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C7C0A2-1D25-3322-3F5C-F192251B39F3}"/>
                </a:ext>
              </a:extLst>
            </p:cNvPr>
            <p:cNvSpPr txBox="1"/>
            <p:nvPr/>
          </p:nvSpPr>
          <p:spPr>
            <a:xfrm>
              <a:off x="5289438" y="4829465"/>
              <a:ext cx="3233407" cy="560154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SDOH Problems/ Health Concerns/</a:t>
              </a:r>
              <a:r>
                <a:rPr lang="en-CA">
                  <a:solidFill>
                    <a:srgbClr val="AE3518"/>
                  </a:solidFill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Protective Factors*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D57C5B-BC0E-66BD-09CB-0B57974E2ADB}"/>
                </a:ext>
              </a:extLst>
            </p:cNvPr>
            <p:cNvSpPr txBox="1"/>
            <p:nvPr/>
          </p:nvSpPr>
          <p:spPr>
            <a:xfrm>
              <a:off x="5289438" y="5529541"/>
              <a:ext cx="3339733" cy="560154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SDOH Interventions: Procedures and </a:t>
              </a:r>
              <a:r>
                <a:rPr lang="en-CA">
                  <a:solidFill>
                    <a:srgbClr val="AE3518"/>
                  </a:solidFill>
                  <a:latin typeface="Libre Franklin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Programs*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8A6E53-6028-0AF7-6F3D-2E0F6DB9EBCA}"/>
                </a:ext>
              </a:extLst>
            </p:cNvPr>
            <p:cNvSpPr txBox="1"/>
            <p:nvPr/>
          </p:nvSpPr>
          <p:spPr>
            <a:xfrm>
              <a:off x="5137426" y="2968657"/>
              <a:ext cx="3322694" cy="320088"/>
            </a:xfrm>
            <a:prstGeom prst="rect">
              <a:avLst/>
            </a:prstGeom>
            <a:grpFill/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b="1">
                  <a:solidFill>
                    <a:srgbClr val="000000"/>
                  </a:solidFill>
                  <a:latin typeface="Libre Franklin" pitchFamily="2" charset="0"/>
                </a:rPr>
                <a:t>Social Determinants of Health (SDOH) </a:t>
              </a:r>
              <a:endParaRPr lang="en-CA">
                <a:latin typeface="Libre Franklin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Left Brace 24">
            <a:extLst>
              <a:ext uri="{FF2B5EF4-FFF2-40B4-BE49-F238E27FC236}">
                <a16:creationId xmlns:a16="http://schemas.microsoft.com/office/drawing/2014/main" id="{BBD5EF27-CAA8-F509-768C-B7E4DB521A61}"/>
              </a:ext>
            </a:extLst>
          </p:cNvPr>
          <p:cNvSpPr/>
          <p:nvPr/>
        </p:nvSpPr>
        <p:spPr>
          <a:xfrm>
            <a:off x="5881538" y="3067086"/>
            <a:ext cx="508629" cy="27706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2000">
              <a:latin typeface="Libre Frankli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77B07-2B21-CBBE-EA81-F8DC365BA217}"/>
              </a:ext>
            </a:extLst>
          </p:cNvPr>
          <p:cNvSpPr txBox="1"/>
          <p:nvPr/>
        </p:nvSpPr>
        <p:spPr>
          <a:xfrm>
            <a:off x="4057488" y="3870890"/>
            <a:ext cx="1820271" cy="105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2000" b="1">
                <a:latin typeface="Libre Franklin" pitchFamily="2" charset="0"/>
              </a:rPr>
              <a:t>Gravity and USCDI framing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19E72-BA12-0597-2962-7862CEE8BBB6}"/>
              </a:ext>
            </a:extLst>
          </p:cNvPr>
          <p:cNvSpPr txBox="1"/>
          <p:nvPr/>
        </p:nvSpPr>
        <p:spPr>
          <a:xfrm>
            <a:off x="415407" y="4785998"/>
            <a:ext cx="3239240" cy="1015663"/>
          </a:xfrm>
          <a:prstGeom prst="rect">
            <a:avLst/>
          </a:prstGeom>
          <a:solidFill>
            <a:srgbClr val="E7F3F1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>
                <a:solidFill>
                  <a:srgbClr val="AE3518"/>
                </a:solidFill>
                <a:latin typeface="Libre Franklin" pitchFamily="2" charset="0"/>
                <a:ea typeface="Calibri" panose="020F0502020204030204" pitchFamily="34" charset="0"/>
                <a:cs typeface="Calibri" panose="020F0502020204030204" pitchFamily="34" charset="0"/>
              </a:rPr>
              <a:t>* New: reflects Whole person care: Characteristics or strengths of individuals, families, communities or societies that act to mitigate risks an promote positive well-being and healthy development </a:t>
            </a:r>
          </a:p>
        </p:txBody>
      </p:sp>
    </p:spTree>
    <p:extLst>
      <p:ext uri="{BB962C8B-B14F-4D97-AF65-F5344CB8AC3E}">
        <p14:creationId xmlns:p14="http://schemas.microsoft.com/office/powerpoint/2010/main" val="147916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64CA-454F-AF60-50D3-9918C68B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94A0-DF8A-D9A3-5ECF-157B6D33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6" y="267846"/>
            <a:ext cx="10960528" cy="512961"/>
          </a:xfrm>
        </p:spPr>
        <p:txBody>
          <a:bodyPr/>
          <a:lstStyle/>
          <a:p>
            <a:r>
              <a:rPr lang="en-CA" b="1"/>
              <a:t>Social Care Arc Housing Example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BF98-4A8D-787D-324A-C76C14D9A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5995988"/>
            <a:ext cx="523875" cy="366712"/>
          </a:xfrm>
          <a:prstGeom prst="rect">
            <a:avLst/>
          </a:prstGeom>
        </p:spPr>
        <p:txBody>
          <a:bodyPr/>
          <a:lstStyle/>
          <a:p>
            <a:pPr defTabSz="1055035">
              <a:defRPr/>
            </a:pPr>
            <a:fld id="{00000000-1234-1234-1234-123412341234}" type="slidenum">
              <a:rPr lang="en-US" kern="0"/>
              <a:pPr defTabSz="1055035">
                <a:defRPr/>
              </a:pPr>
              <a:t>18</a:t>
            </a:fld>
            <a:endParaRPr lang="en-US" ker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42AA6-E8EF-8956-483B-753EEBE205EF}"/>
              </a:ext>
            </a:extLst>
          </p:cNvPr>
          <p:cNvSpPr txBox="1"/>
          <p:nvPr/>
        </p:nvSpPr>
        <p:spPr>
          <a:xfrm>
            <a:off x="59660" y="1423033"/>
            <a:ext cx="3621371" cy="2649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are you currently housed?</a:t>
            </a:r>
            <a:r>
              <a:rPr lang="en-CA" sz="1385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t"/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"/>
            <a:r>
              <a:rPr lang="en-CA" sz="138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Owns home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"/>
            <a:r>
              <a:rPr lang="en-CA" sz="138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 in home that is rented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"/>
            <a:r>
              <a:rPr lang="en-CA" sz="1385">
                <a:solidFill>
                  <a:srgbClr val="00A1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 in Subsidized housing </a:t>
            </a:r>
          </a:p>
          <a:p>
            <a:pPr fontAlgn="b"/>
            <a:r>
              <a:rPr lang="en-CA" sz="1385">
                <a:solidFill>
                  <a:srgbClr val="00A1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 in Supportive housing</a:t>
            </a:r>
          </a:p>
          <a:p>
            <a:pPr fontAlgn="b"/>
            <a:r>
              <a:rPr lang="en-CA" sz="1385">
                <a:solidFill>
                  <a:srgbClr val="00A1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 in Long-term care facility </a:t>
            </a:r>
          </a:p>
          <a:p>
            <a:pPr fontAlgn="b"/>
            <a:r>
              <a:rPr lang="en-CA" sz="1385">
                <a:solidFill>
                  <a:srgbClr val="00A1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Incarcerated at correctional facility </a:t>
            </a:r>
          </a:p>
          <a:p>
            <a:pPr fontAlgn="b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CA" sz="138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living arrangement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"/>
            <a:r>
              <a:rPr lang="en-CA" sz="138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Experiencing homelessness: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4" fontAlgn="b"/>
            <a:r>
              <a:rPr lang="en-CA" sz="138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Sheltered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</a:t>
            </a:r>
            <a:endParaRPr lang="en-CA" sz="1385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4" fontAlgn="b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Unsheltered </a:t>
            </a:r>
            <a:r>
              <a:rPr lang="en-CA" sz="138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</a:t>
            </a:r>
            <a:endParaRPr lang="en-CA" sz="138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FBF4F-DA52-0A3B-782F-390BE59ECF51}"/>
              </a:ext>
            </a:extLst>
          </p:cNvPr>
          <p:cNvSpPr txBox="1"/>
          <p:nvPr/>
        </p:nvSpPr>
        <p:spPr>
          <a:xfrm>
            <a:off x="534897" y="913158"/>
            <a:ext cx="2892379" cy="411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Screening/Assessment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872FF-68BA-A78A-83CF-16318A728819}"/>
              </a:ext>
            </a:extLst>
          </p:cNvPr>
          <p:cNvSpPr txBox="1"/>
          <p:nvPr/>
        </p:nvSpPr>
        <p:spPr>
          <a:xfrm>
            <a:off x="3869329" y="906637"/>
            <a:ext cx="3621371" cy="411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Risk or Social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914AA-5763-786F-C005-E45A5AFEEA49}"/>
              </a:ext>
            </a:extLst>
          </p:cNvPr>
          <p:cNvSpPr txBox="1"/>
          <p:nvPr/>
        </p:nvSpPr>
        <p:spPr>
          <a:xfrm>
            <a:off x="10222852" y="895934"/>
            <a:ext cx="1749586" cy="411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2706E-C4D4-AF1F-A905-867A1E9EC5EC}"/>
              </a:ext>
            </a:extLst>
          </p:cNvPr>
          <p:cNvSpPr txBox="1"/>
          <p:nvPr/>
        </p:nvSpPr>
        <p:spPr>
          <a:xfrm>
            <a:off x="7729107" y="915504"/>
            <a:ext cx="2110219" cy="411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103B8-05CA-1979-C271-A9A21F9D97A0}"/>
              </a:ext>
            </a:extLst>
          </p:cNvPr>
          <p:cNvSpPr txBox="1"/>
          <p:nvPr/>
        </p:nvSpPr>
        <p:spPr>
          <a:xfrm>
            <a:off x="3810463" y="1444439"/>
            <a:ext cx="3748481" cy="4552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Housing Instability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1156191002 | Housing instability (finding) |</a:t>
            </a:r>
          </a:p>
          <a:p>
            <a:pPr fontAlgn="t"/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Housing Inadequate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161036002 | Housing adequate (finding) |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105531004 | Housing unsatisfactory (finding) |</a:t>
            </a:r>
          </a:p>
          <a:p>
            <a:pPr fontAlgn="t"/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Homeless 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32911000 | Homeless (finding) |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granularity: SNOMED CT USA</a:t>
            </a:r>
          </a:p>
          <a:p>
            <a:pPr fontAlgn="t"/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611131000124100 |  Sheltered homelessness (finding)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611141000124105 | Unsheltered homelessness (finding)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611181000124104 |  Unsheltered homelessness, sleeping in safe environment (finding)</a:t>
            </a:r>
          </a:p>
          <a:p>
            <a:pPr fontAlgn="t"/>
            <a:r>
              <a:rPr lang="en-CA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611551000124102 |  Homelessness, living in a shared accommodation (finding)</a:t>
            </a:r>
          </a:p>
          <a:p>
            <a:pPr fontAlgn="t"/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CA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SNOMED CT AU</a:t>
            </a:r>
          </a:p>
          <a:p>
            <a:r>
              <a:rPr lang="en-CA" sz="1200"/>
              <a:t>• Stable housing </a:t>
            </a:r>
          </a:p>
          <a:p>
            <a:r>
              <a:rPr lang="en-CA" sz="1200"/>
              <a:t>• Mild housing instability </a:t>
            </a:r>
          </a:p>
          <a:p>
            <a:r>
              <a:rPr lang="en-CA" sz="1200"/>
              <a:t>• Moderate housing instability </a:t>
            </a:r>
          </a:p>
          <a:p>
            <a:r>
              <a:rPr lang="en-CA" sz="1200"/>
              <a:t>• Severe housing instability </a:t>
            </a:r>
            <a:endParaRPr lang="en-CA"/>
          </a:p>
          <a:p>
            <a:pPr fontAlgn="t"/>
            <a:endParaRPr lang="en-CA" sz="138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AFFDB-BE0D-41B1-9CC6-85F7281D14EF}"/>
              </a:ext>
            </a:extLst>
          </p:cNvPr>
          <p:cNvSpPr txBox="1"/>
          <p:nvPr/>
        </p:nvSpPr>
        <p:spPr>
          <a:xfrm>
            <a:off x="399926" y="4170892"/>
            <a:ext cx="2940838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4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SNOMED CT CA Finding Concept </a:t>
            </a:r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</a:p>
          <a:p>
            <a:r>
              <a:rPr lang="en-CA" sz="1269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SNOMED CT US </a:t>
            </a:r>
            <a:r>
              <a:rPr lang="en-CA" sz="2077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</a:t>
            </a:r>
            <a:endParaRPr lang="en-CA" sz="2077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8C3B7-8BB3-766D-1490-1E928F42C2DD}"/>
              </a:ext>
            </a:extLst>
          </p:cNvPr>
          <p:cNvSpPr txBox="1"/>
          <p:nvPr/>
        </p:nvSpPr>
        <p:spPr>
          <a:xfrm>
            <a:off x="7740069" y="1437075"/>
            <a:ext cx="2108781" cy="94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eaLnBrk="1" fontAlgn="t" latinLnBrk="0" hangingPunct="1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197819" indent="-197819" fontAlgn="t">
              <a:buFont typeface="Arial" panose="020B0604020202020204" pitchFamily="34" charset="0"/>
              <a:buChar char="•"/>
            </a:pPr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secure housing</a:t>
            </a:r>
          </a:p>
          <a:p>
            <a:pPr marL="197819" indent="-197819" fontAlgn="t">
              <a:buFont typeface="Arial" panose="020B0604020202020204" pitchFamily="34" charset="0"/>
              <a:buChar char="•"/>
            </a:pPr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affordability stress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D8A58-46BC-0021-2937-AC438FD9FE79}"/>
              </a:ext>
            </a:extLst>
          </p:cNvPr>
          <p:cNvSpPr txBox="1"/>
          <p:nvPr/>
        </p:nvSpPr>
        <p:spPr>
          <a:xfrm>
            <a:off x="10222852" y="1423033"/>
            <a:ext cx="1749587" cy="1371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1148817001 | Assessment of barriers in housing insecurity care plan (procedure) |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03C0A-9830-2ED3-99F0-DABD8DFD0C36}"/>
              </a:ext>
            </a:extLst>
          </p:cNvPr>
          <p:cNvSpPr txBox="1"/>
          <p:nvPr/>
        </p:nvSpPr>
        <p:spPr>
          <a:xfrm>
            <a:off x="7740069" y="2936319"/>
            <a:ext cx="2119743" cy="731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eaLnBrk="1" fontAlgn="t" latinLnBrk="0" hangingPunct="1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197819" indent="-197819" fontAlgn="t">
              <a:buFont typeface="Arial" panose="020B0604020202020204" pitchFamily="34" charset="0"/>
              <a:buChar char="•"/>
            </a:pPr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safer housing</a:t>
            </a:r>
          </a:p>
          <a:p>
            <a:pPr marL="197819" indent="-197819" fontAlgn="t">
              <a:buFont typeface="Arial" panose="020B0604020202020204" pitchFamily="34" charset="0"/>
              <a:buChar char="•"/>
            </a:pPr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bedrooms for kids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9C298-92A6-08ED-F972-9249B8B9647D}"/>
              </a:ext>
            </a:extLst>
          </p:cNvPr>
          <p:cNvSpPr txBox="1"/>
          <p:nvPr/>
        </p:nvSpPr>
        <p:spPr>
          <a:xfrm>
            <a:off x="10222852" y="2936319"/>
            <a:ext cx="1749587" cy="1158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1148816005 | Assessment for inadequate housing (procedure) |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7859C-C3F5-F4E5-5A4B-9ECCABC14D4E}"/>
              </a:ext>
            </a:extLst>
          </p:cNvPr>
          <p:cNvSpPr txBox="1"/>
          <p:nvPr/>
        </p:nvSpPr>
        <p:spPr>
          <a:xfrm>
            <a:off x="7740069" y="4332409"/>
            <a:ext cx="2119743" cy="731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eaLnBrk="1" fontAlgn="t" latinLnBrk="0" hangingPunct="1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197819" indent="-197819" fontAlgn="t">
              <a:buFont typeface="Arial" panose="020B0604020202020204" pitchFamily="34" charset="0"/>
              <a:buChar char="•"/>
            </a:pPr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shelter upon hospital discharge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409C1-8BA8-C03C-06F3-9CE030E6A1A6}"/>
              </a:ext>
            </a:extLst>
          </p:cNvPr>
          <p:cNvSpPr txBox="1"/>
          <p:nvPr/>
        </p:nvSpPr>
        <p:spPr>
          <a:xfrm>
            <a:off x="10222852" y="4332409"/>
            <a:ext cx="1749587" cy="1158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fontAlgn="t"/>
            <a:r>
              <a:rPr lang="en-CA" sz="138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306697004 | Discharge to sheltered housing (procedure) |</a:t>
            </a:r>
          </a:p>
        </p:txBody>
      </p:sp>
    </p:spTree>
    <p:extLst>
      <p:ext uri="{BB962C8B-B14F-4D97-AF65-F5344CB8AC3E}">
        <p14:creationId xmlns:p14="http://schemas.microsoft.com/office/powerpoint/2010/main" val="229675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53E04-DAD0-175E-B751-990F3DE8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2" y="252516"/>
            <a:ext cx="9981945" cy="5987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9C6D6-C162-5A85-71DC-5DA9E36402CA}"/>
              </a:ext>
            </a:extLst>
          </p:cNvPr>
          <p:cNvSpPr txBox="1"/>
          <p:nvPr/>
        </p:nvSpPr>
        <p:spPr>
          <a:xfrm>
            <a:off x="1297693" y="6337621"/>
            <a:ext cx="8156203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5"/>
              <a:t>Ref: </a:t>
            </a:r>
            <a:r>
              <a:rPr lang="en-CA" sz="1385">
                <a:hlinkClick r:id="rId3"/>
              </a:rPr>
              <a:t>https://www.nachc.org/wp-content/uploads/2024/03/SDOH-Coding-Infographic.pdf</a:t>
            </a:r>
            <a:r>
              <a:rPr lang="en-CA" sz="1385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E601F-68F3-F66D-64E5-D4630557782B}"/>
              </a:ext>
            </a:extLst>
          </p:cNvPr>
          <p:cNvSpPr txBox="1"/>
          <p:nvPr/>
        </p:nvSpPr>
        <p:spPr>
          <a:xfrm>
            <a:off x="4725572" y="773533"/>
            <a:ext cx="1300443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5" b="1">
                <a:solidFill>
                  <a:schemeClr val="bg1"/>
                </a:solidFill>
                <a:highlight>
                  <a:srgbClr val="00A199"/>
                </a:highlight>
              </a:rPr>
              <a:t>ICD-10-CA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32D98-9F80-11C3-30F5-45208F86C401}"/>
              </a:ext>
            </a:extLst>
          </p:cNvPr>
          <p:cNvSpPr txBox="1"/>
          <p:nvPr/>
        </p:nvSpPr>
        <p:spPr>
          <a:xfrm>
            <a:off x="6516785" y="773533"/>
            <a:ext cx="1300443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5" b="1">
                <a:solidFill>
                  <a:schemeClr val="bg1"/>
                </a:solidFill>
                <a:highlight>
                  <a:srgbClr val="00A199"/>
                </a:highlight>
              </a:rPr>
              <a:t>SNOMED CT-CA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E5A1E-5200-E587-1C16-7FE9E3E2C99D}"/>
              </a:ext>
            </a:extLst>
          </p:cNvPr>
          <p:cNvSpPr txBox="1"/>
          <p:nvPr/>
        </p:nvSpPr>
        <p:spPr>
          <a:xfrm>
            <a:off x="8240335" y="773533"/>
            <a:ext cx="1664262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5" b="1">
                <a:solidFill>
                  <a:schemeClr val="bg1"/>
                </a:solidFill>
                <a:highlight>
                  <a:srgbClr val="00A199"/>
                </a:highlight>
              </a:rPr>
              <a:t>CCI &amp; SNOMED CT-CA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61F2F-F00A-51DD-2AD3-7D4E36C4B108}"/>
              </a:ext>
            </a:extLst>
          </p:cNvPr>
          <p:cNvSpPr txBox="1"/>
          <p:nvPr/>
        </p:nvSpPr>
        <p:spPr>
          <a:xfrm>
            <a:off x="2607845" y="773533"/>
            <a:ext cx="1139350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5" b="1" err="1">
                <a:solidFill>
                  <a:schemeClr val="bg1"/>
                </a:solidFill>
                <a:highlight>
                  <a:srgbClr val="00A199"/>
                </a:highlight>
              </a:rPr>
              <a:t>pCLOCD</a:t>
            </a:r>
            <a:endParaRPr lang="en-CA" sz="1385" b="1">
              <a:solidFill>
                <a:schemeClr val="bg1"/>
              </a:solidFill>
              <a:highlight>
                <a:srgbClr val="00A19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921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895B6C-D80E-DF5C-A335-52AD3EF46663}"/>
              </a:ext>
            </a:extLst>
          </p:cNvPr>
          <p:cNvSpPr txBox="1">
            <a:spLocks/>
          </p:cNvSpPr>
          <p:nvPr/>
        </p:nvSpPr>
        <p:spPr>
          <a:xfrm>
            <a:off x="6885633" y="1758205"/>
            <a:ext cx="4875998" cy="2422288"/>
          </a:xfrm>
          <a:prstGeom prst="rect">
            <a:avLst/>
          </a:prstGeom>
        </p:spPr>
        <p:txBody>
          <a:bodyPr lIns="121920" tIns="60960" rIns="121920" bIns="60960" anchor="t"/>
          <a:lstStyle>
            <a:lvl1pPr marL="180975" indent="-180975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b="1" kern="1200">
                <a:solidFill>
                  <a:srgbClr val="365254"/>
                </a:solidFill>
                <a:latin typeface="+mn-lt"/>
                <a:ea typeface="+mn-ea"/>
                <a:cs typeface="+mn-cs"/>
              </a:defRPr>
            </a:lvl1pPr>
            <a:lvl2pPr marL="361950" indent="-17145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7145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-17145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A199"/>
                </a:solidFill>
                <a:latin typeface="Calibri"/>
              </a:rPr>
              <a:t>Land acknowledgement</a:t>
            </a:r>
            <a:endParaRPr lang="en-US" sz="2800">
              <a:latin typeface="Calibri"/>
              <a:cs typeface="Arial"/>
            </a:endParaRPr>
          </a:p>
          <a:p>
            <a:pPr marL="0" indent="0" defTabSz="1219170">
              <a:lnSpc>
                <a:spcPts val="28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650" b="0">
                <a:latin typeface="Calibri"/>
                <a:cs typeface="Arial"/>
              </a:rPr>
              <a:t>We would like to acknowledge the lands that we occupy, whether treaty or unceded. We recognize that these lands are home to many diverse First Nations, Inuit, and Métis Peoples.</a:t>
            </a:r>
            <a:endParaRPr lang="en-US" sz="2650" b="0">
              <a:latin typeface="Calibri"/>
              <a:ea typeface="Calibri"/>
              <a:cs typeface="Arial"/>
            </a:endParaRPr>
          </a:p>
        </p:txBody>
      </p:sp>
      <p:pic>
        <p:nvPicPr>
          <p:cNvPr id="2" name="Picture 1" descr="A painting of birds on a boat&#10;&#10;AI-generated content may be incorrect.">
            <a:extLst>
              <a:ext uri="{FF2B5EF4-FFF2-40B4-BE49-F238E27FC236}">
                <a16:creationId xmlns:a16="http://schemas.microsoft.com/office/drawing/2014/main" id="{938BF0ED-9294-0E3D-3F14-8DFD8BED9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74" y="495300"/>
            <a:ext cx="61817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9B022487-12D6-6DB7-7198-CAA39166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87" y="495075"/>
            <a:ext cx="9479153" cy="52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F1617-2212-DA33-A914-1F1957492C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CA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DDFC386-5C69-145B-29EC-A2447B75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33" y="788751"/>
            <a:ext cx="9350277" cy="5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application&#10;&#10;AI-generated content may be incorrect.">
            <a:extLst>
              <a:ext uri="{FF2B5EF4-FFF2-40B4-BE49-F238E27FC236}">
                <a16:creationId xmlns:a16="http://schemas.microsoft.com/office/drawing/2014/main" id="{17DD8587-C38D-4BE6-106A-E3EA56C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37" y="610758"/>
            <a:ext cx="9285327" cy="52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46423-9EAB-9082-D0C2-A57D8B2230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CA"/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12EC495C-C4A0-5A8D-39F3-FADD7FCF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04" y="767880"/>
            <a:ext cx="9304592" cy="52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9EA85-3995-188A-B693-DBA60B8AAB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CA"/>
          </a:p>
        </p:txBody>
      </p:sp>
      <p:pic>
        <p:nvPicPr>
          <p:cNvPr id="3" name="Picture 2" descr="A diagram of a data security system&#10;&#10;AI-generated content may be incorrect.">
            <a:extLst>
              <a:ext uri="{FF2B5EF4-FFF2-40B4-BE49-F238E27FC236}">
                <a16:creationId xmlns:a16="http://schemas.microsoft.com/office/drawing/2014/main" id="{43556F3D-5A57-0925-F0CC-5AFDE1A8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31" y="746918"/>
            <a:ext cx="9522938" cy="52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FF3F2-4DEF-7D3E-C7D5-2D998F3721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35A5902B-3829-4B13-A0A5-B36E24AC00BC}" type="slidenum">
              <a:rPr lang="en-CA" smtClean="0"/>
              <a:t>25</a:t>
            </a:fld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07367C-7B1F-76CD-DBB7-367DC9D70A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9411" y="2023375"/>
            <a:ext cx="9636126" cy="590931"/>
          </a:xfrm>
        </p:spPr>
        <p:txBody>
          <a:bodyPr/>
          <a:lstStyle/>
          <a:p>
            <a:r>
              <a:rPr lang="en-CA"/>
              <a:t>Updates or Announcements from Members</a:t>
            </a:r>
          </a:p>
        </p:txBody>
      </p:sp>
    </p:spTree>
    <p:extLst>
      <p:ext uri="{BB962C8B-B14F-4D97-AF65-F5344CB8AC3E}">
        <p14:creationId xmlns:p14="http://schemas.microsoft.com/office/powerpoint/2010/main" val="425199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7641F-6B88-5FBA-C494-C031F41D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F562B-6DF3-5B8E-540D-EB374B92D8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35A5902B-3829-4B13-A0A5-B36E24AC00BC}" type="slidenum">
              <a:rPr lang="en-CA" smtClean="0"/>
              <a:t>26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6CF97-13A4-DC27-14EA-16058451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67" y="1145423"/>
            <a:ext cx="6604905" cy="45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7C0DB7-AA40-99D6-7A02-CFADB938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 is starting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D73CA5-9E84-EC8E-1997-2DF6116B7FDD}"/>
              </a:ext>
            </a:extLst>
          </p:cNvPr>
          <p:cNvGrpSpPr/>
          <p:nvPr/>
        </p:nvGrpSpPr>
        <p:grpSpPr>
          <a:xfrm>
            <a:off x="2776613" y="2417119"/>
            <a:ext cx="6189555" cy="2598968"/>
            <a:chOff x="1627464" y="2432807"/>
            <a:chExt cx="3816603" cy="17158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61B50A-44DE-7961-0FE0-74C0FD5C30D1}"/>
                </a:ext>
              </a:extLst>
            </p:cNvPr>
            <p:cNvSpPr/>
            <p:nvPr/>
          </p:nvSpPr>
          <p:spPr>
            <a:xfrm>
              <a:off x="1627464" y="2432807"/>
              <a:ext cx="3816603" cy="17158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7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EE4449-9D95-2DC8-5370-0305E8A341DB}"/>
                </a:ext>
              </a:extLst>
            </p:cNvPr>
            <p:cNvSpPr txBox="1"/>
            <p:nvPr/>
          </p:nvSpPr>
          <p:spPr>
            <a:xfrm>
              <a:off x="2130632" y="2800478"/>
              <a:ext cx="1609793" cy="90494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307" b="1"/>
                <a:t>REC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ABB11C-C059-E152-8D2B-D959356BC85B}"/>
                </a:ext>
              </a:extLst>
            </p:cNvPr>
            <p:cNvSpPr/>
            <p:nvPr/>
          </p:nvSpPr>
          <p:spPr>
            <a:xfrm>
              <a:off x="4042503" y="2762807"/>
              <a:ext cx="955053" cy="9897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237021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8179653-172D-3E62-5523-051FA429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>
            <a:extLst>
              <a:ext uri="{FF2B5EF4-FFF2-40B4-BE49-F238E27FC236}">
                <a16:creationId xmlns:a16="http://schemas.microsoft.com/office/drawing/2014/main" id="{D559A9B9-63AF-C2B1-1991-73FCF602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58615" tIns="58615" rIns="58615" bIns="58615" rtlCol="0" anchor="ctr" anchorCtr="0">
            <a:normAutofit fontScale="90000"/>
          </a:bodyPr>
          <a:lstStyle/>
          <a:p>
            <a:pPr algn="ctr">
              <a:buClr>
                <a:schemeClr val="dk1"/>
              </a:buClr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A85B3-F84A-55F7-DB86-88225DF0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90" y="1172360"/>
            <a:ext cx="10625809" cy="4869025"/>
          </a:xfrm>
        </p:spPr>
        <p:txBody>
          <a:bodyPr/>
          <a:lstStyle/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highlight>
                  <a:srgbClr val="FFFFFF"/>
                </a:highlight>
                <a:latin typeface="Libre Franklin" pitchFamily="2" charset="0"/>
                <a:ea typeface="Arial" panose="020B0604020202020204" pitchFamily="34" charset="0"/>
                <a:cs typeface="Calibri" panose="020F0502020204030204" pitchFamily="34" charset="0"/>
              </a:rPr>
              <a:t>Welcome</a:t>
            </a:r>
          </a:p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highlight>
                  <a:srgbClr val="FFFFFF"/>
                </a:highlight>
                <a:latin typeface="Libre Franklin" pitchFamily="2" charset="0"/>
                <a:ea typeface="Arial" panose="020B0604020202020204" pitchFamily="34" charset="0"/>
                <a:cs typeface="Calibri" panose="020F0502020204030204" pitchFamily="34" charset="0"/>
              </a:rPr>
              <a:t>PCHDCF new release</a:t>
            </a:r>
          </a:p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highlight>
                  <a:srgbClr val="FFFFFF"/>
                </a:highlight>
                <a:latin typeface="Libre Franklin" pitchFamily="2" charset="0"/>
                <a:ea typeface="Arial" panose="020B0604020202020204" pitchFamily="34" charset="0"/>
                <a:cs typeface="Calibri" panose="020F0502020204030204" pitchFamily="34" charset="0"/>
              </a:rPr>
              <a:t>Person &amp; SDOH Assessment within the Data Content Standard</a:t>
            </a:r>
          </a:p>
          <a:p>
            <a:pPr marL="852838" lvl="1" indent="-395638">
              <a:lnSpc>
                <a:spcPct val="115000"/>
              </a:lnSpc>
              <a:spcAft>
                <a:spcPts val="1154"/>
              </a:spcAft>
              <a:buFont typeface="Arial" panose="020B0604020202020204" pitchFamily="34" charset="0"/>
              <a:buChar char="•"/>
            </a:pPr>
            <a:r>
              <a:rPr lang="en-CA" sz="1600">
                <a:latin typeface="Libre Franklin" pitchFamily="2" charset="0"/>
              </a:rPr>
              <a:t>SPARK Survey vs. AUCDI representation</a:t>
            </a:r>
          </a:p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latin typeface="Libre Franklin" pitchFamily="2" charset="0"/>
              </a:rPr>
              <a:t>LOINC coding for SDOH Screening Tools and Surveys</a:t>
            </a:r>
          </a:p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latin typeface="Libre Franklin" pitchFamily="2" charset="0"/>
              </a:rPr>
              <a:t>SDOH Groups and Families in LOINC</a:t>
            </a:r>
          </a:p>
          <a:p>
            <a:pPr marL="395638" indent="-395638">
              <a:lnSpc>
                <a:spcPct val="115000"/>
              </a:lnSpc>
              <a:spcAft>
                <a:spcPts val="1154"/>
              </a:spcAft>
            </a:pPr>
            <a:r>
              <a:rPr lang="en-CA" sz="2000">
                <a:latin typeface="Libre Franklin" pitchFamily="2" charset="0"/>
              </a:rPr>
              <a:t>LOINC fixed terms</a:t>
            </a:r>
          </a:p>
          <a:p>
            <a:pPr marL="395638" indent="-395638"/>
            <a:r>
              <a:rPr lang="en-CA" sz="2000">
                <a:latin typeface="Libre Franklin" pitchFamily="2" charset="0"/>
              </a:rPr>
              <a:t>Development of 4 pillars and framework/modeling: including new Data </a:t>
            </a:r>
            <a:r>
              <a:rPr lang="en-CA" sz="2000">
                <a:highlight>
                  <a:srgbClr val="FFFFFF"/>
                </a:highlight>
                <a:latin typeface="Libre Franklin" pitchFamily="2" charset="0"/>
                <a:ea typeface="Arial" panose="020B0604020202020204" pitchFamily="34" charset="0"/>
                <a:cs typeface="Calibri" panose="020F0502020204030204" pitchFamily="34" charset="0"/>
              </a:rPr>
              <a:t>Elements</a:t>
            </a:r>
          </a:p>
        </p:txBody>
      </p:sp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9A07D4CA-75EF-C15A-888D-73847D6E68E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0" y="5995988"/>
            <a:ext cx="5238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490" tIns="52731" rIns="105490" bIns="52731" anchor="ctr" anchorCtr="0">
            <a:noAutofit/>
          </a:bodyPr>
          <a:lstStyle/>
          <a:p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390AA-8E6B-B4D9-8422-EA026CCAF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3200"/>
              <a:t>Data Content Standard: SDOH focus</a:t>
            </a:r>
          </a:p>
        </p:txBody>
      </p:sp>
    </p:spTree>
    <p:extLst>
      <p:ext uri="{BB962C8B-B14F-4D97-AF65-F5344CB8AC3E}">
        <p14:creationId xmlns:p14="http://schemas.microsoft.com/office/powerpoint/2010/main" val="392657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53EF-4060-5281-BF13-0A8E7456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5FD479-7C8A-5FA5-6FB5-690A10AE4BA8}"/>
              </a:ext>
            </a:extLst>
          </p:cNvPr>
          <p:cNvGrpSpPr/>
          <p:nvPr/>
        </p:nvGrpSpPr>
        <p:grpSpPr>
          <a:xfrm>
            <a:off x="3002209" y="1657704"/>
            <a:ext cx="5867915" cy="3534561"/>
            <a:chOff x="6136885" y="1775658"/>
            <a:chExt cx="1985779" cy="11961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E162F9-B2EB-1498-BCEC-CC08CEA7E696}"/>
                </a:ext>
              </a:extLst>
            </p:cNvPr>
            <p:cNvGrpSpPr/>
            <p:nvPr/>
          </p:nvGrpSpPr>
          <p:grpSpPr>
            <a:xfrm>
              <a:off x="6324652" y="1775658"/>
              <a:ext cx="1798012" cy="893680"/>
              <a:chOff x="4070274" y="4711468"/>
              <a:chExt cx="1798012" cy="893680"/>
            </a:xfrm>
          </p:grpSpPr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78138205-64B2-1EAF-0ABB-21E8397B725D}"/>
                  </a:ext>
                </a:extLst>
              </p:cNvPr>
              <p:cNvSpPr/>
              <p:nvPr/>
            </p:nvSpPr>
            <p:spPr>
              <a:xfrm>
                <a:off x="4070274" y="4795016"/>
                <a:ext cx="216099" cy="209700"/>
              </a:xfrm>
              <a:prstGeom prst="star5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>
                  <a:highlight>
                    <a:srgbClr val="FF00FF"/>
                  </a:highlight>
                  <a:latin typeface="Libre Franklin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4A2247-9ED5-F848-4794-A0620400B634}"/>
                  </a:ext>
                </a:extLst>
              </p:cNvPr>
              <p:cNvSpPr txBox="1"/>
              <p:nvPr/>
            </p:nvSpPr>
            <p:spPr>
              <a:xfrm>
                <a:off x="4273023" y="4711468"/>
                <a:ext cx="1581912" cy="24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92"/>
                  </a:spcAft>
                </a:pPr>
                <a:r>
                  <a:rPr lang="en-CA">
                    <a:solidFill>
                      <a:srgbClr val="000000"/>
                    </a:solidFill>
                    <a:latin typeface="Libre Franklin" pitchFamily="2" charset="0"/>
                    <a:sym typeface="Arial"/>
                  </a:rPr>
                  <a:t>Sociodemographic/ Identity </a:t>
                </a:r>
              </a:p>
              <a:p>
                <a:pPr>
                  <a:spcAft>
                    <a:spcPts val="692"/>
                  </a:spcAft>
                </a:pPr>
                <a:r>
                  <a:rPr lang="en-CA">
                    <a:solidFill>
                      <a:srgbClr val="000000"/>
                    </a:solidFill>
                    <a:latin typeface="Libre Franklin" pitchFamily="2" charset="0"/>
                    <a:sym typeface="Wingdings" panose="05000000000000000000" pitchFamily="2" charset="2"/>
                  </a:rPr>
                  <a:t> </a:t>
                </a:r>
                <a:r>
                  <a:rPr lang="en-CA" b="1">
                    <a:solidFill>
                      <a:srgbClr val="000000"/>
                    </a:solidFill>
                    <a:latin typeface="Libre Franklin" pitchFamily="2" charset="0"/>
                    <a:sym typeface="Wingdings" panose="05000000000000000000" pitchFamily="2" charset="2"/>
                  </a:rPr>
                  <a:t>Person Information</a:t>
                </a:r>
                <a:endParaRPr lang="en-CA" sz="900" b="1">
                  <a:latin typeface="Libre Franklin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0434E2-86ED-6447-BBFB-D0098959CC81}"/>
                  </a:ext>
                </a:extLst>
              </p:cNvPr>
              <p:cNvSpPr txBox="1"/>
              <p:nvPr/>
            </p:nvSpPr>
            <p:spPr>
              <a:xfrm>
                <a:off x="4286374" y="5374316"/>
                <a:ext cx="1581912" cy="218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92"/>
                  </a:spcAft>
                </a:pPr>
                <a:r>
                  <a:rPr lang="en-CA">
                    <a:solidFill>
                      <a:srgbClr val="000000"/>
                    </a:solidFill>
                    <a:latin typeface="Libre Franklin" pitchFamily="2" charset="0"/>
                    <a:sym typeface="Arial"/>
                  </a:rPr>
                  <a:t>Social Risk, Social Needs </a:t>
                </a:r>
                <a:r>
                  <a:rPr lang="en-CA">
                    <a:solidFill>
                      <a:srgbClr val="000000"/>
                    </a:solidFill>
                    <a:latin typeface="Libre Franklin" pitchFamily="2" charset="0"/>
                    <a:sym typeface="Wingdings" panose="05000000000000000000" pitchFamily="2" charset="2"/>
                  </a:rPr>
                  <a:t> </a:t>
                </a:r>
                <a:r>
                  <a:rPr lang="en-CA" b="1">
                    <a:solidFill>
                      <a:srgbClr val="000000"/>
                    </a:solidFill>
                    <a:latin typeface="Libre Franklin" pitchFamily="2" charset="0"/>
                    <a:sym typeface="Wingdings" panose="05000000000000000000" pitchFamily="2" charset="2"/>
                  </a:rPr>
                  <a:t>SDOH Assessment</a:t>
                </a:r>
                <a:endParaRPr lang="en-CA" sz="900" b="1">
                  <a:latin typeface="Libre Franklin" pitchFamily="2" charset="0"/>
                </a:endParaRPr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14216D46-4138-2915-923D-C40ED16AB4E2}"/>
                  </a:ext>
                </a:extLst>
              </p:cNvPr>
              <p:cNvSpPr/>
              <p:nvPr/>
            </p:nvSpPr>
            <p:spPr>
              <a:xfrm>
                <a:off x="4083625" y="5395448"/>
                <a:ext cx="202748" cy="209700"/>
              </a:xfrm>
              <a:prstGeom prst="star5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900">
                  <a:highlight>
                    <a:srgbClr val="FF00FF"/>
                  </a:highlight>
                  <a:latin typeface="Libre Franklin" pitchFamily="2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A92518-09E4-8E93-2300-96874100BDF0}"/>
                </a:ext>
              </a:extLst>
            </p:cNvPr>
            <p:cNvSpPr/>
            <p:nvPr/>
          </p:nvSpPr>
          <p:spPr>
            <a:xfrm>
              <a:off x="6136885" y="1775658"/>
              <a:ext cx="1985779" cy="11961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900">
                <a:latin typeface="Libre Franklin" pitchFamily="2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E633E6A-B726-4FFC-FF7B-F193C848368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/>
          </a:bodyPr>
          <a:lstStyle/>
          <a:p>
            <a:pPr algn="ctr"/>
            <a:r>
              <a:rPr lang="en-CA" sz="3346">
                <a:solidFill>
                  <a:schemeClr val="tx1"/>
                </a:solidFill>
                <a:latin typeface="Libre Franklin" pitchFamily="2" charset="0"/>
              </a:rPr>
              <a:t>Two SDOH Categories</a:t>
            </a:r>
          </a:p>
        </p:txBody>
      </p:sp>
    </p:spTree>
    <p:extLst>
      <p:ext uri="{BB962C8B-B14F-4D97-AF65-F5344CB8AC3E}">
        <p14:creationId xmlns:p14="http://schemas.microsoft.com/office/powerpoint/2010/main" val="423240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EFCEE-56AA-C676-4716-A6356E6DE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54275"/>
            <a:ext cx="7886700" cy="1041400"/>
          </a:xfrm>
        </p:spPr>
        <p:txBody>
          <a:bodyPr/>
          <a:lstStyle/>
          <a:p>
            <a:r>
              <a:rPr lang="en-CA" sz="3200"/>
              <a:t>Gravity Project FHIR Implementation Guide: SDOH for Clinical Care (SDOHCC)</a:t>
            </a:r>
          </a:p>
        </p:txBody>
      </p:sp>
    </p:spTree>
    <p:extLst>
      <p:ext uri="{BB962C8B-B14F-4D97-AF65-F5344CB8AC3E}">
        <p14:creationId xmlns:p14="http://schemas.microsoft.com/office/powerpoint/2010/main" val="255752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0186-23E4-75AA-1CC4-C06CDD2C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A4A642-BE13-EC13-68E1-BAE90B3A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22242"/>
            <a:ext cx="8573166" cy="5611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2511F5-E695-4F85-68E3-8781823A1C1E}"/>
              </a:ext>
            </a:extLst>
          </p:cNvPr>
          <p:cNvSpPr txBox="1"/>
          <p:nvPr/>
        </p:nvSpPr>
        <p:spPr>
          <a:xfrm>
            <a:off x="10287000" y="4855464"/>
            <a:ext cx="1773936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hlinkClick r:id="rId3"/>
              </a:rPr>
              <a:t>Link: IG Home - SDOH Clinical Care v2.3.0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10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1C99-1660-9EA2-57AE-A5FE11CE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6120C7-3DB0-D8B2-44FD-18B64676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846" b="1"/>
              <a:t>SDOHCC Profiles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FF801-9E52-BE13-0502-C2344903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19" y="1150872"/>
            <a:ext cx="7140801" cy="4953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720FC-CCCE-F0D2-D25D-F304702DF2D3}"/>
              </a:ext>
            </a:extLst>
          </p:cNvPr>
          <p:cNvSpPr txBox="1"/>
          <p:nvPr/>
        </p:nvSpPr>
        <p:spPr>
          <a:xfrm>
            <a:off x="9500616" y="4846320"/>
            <a:ext cx="241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hlinkClick r:id="rId3"/>
              </a:rPr>
              <a:t>LINK: Artifacts Index - SDOH Clinical Care v2.3.0</a:t>
            </a:r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4CFEBF-C2E8-2491-56F6-593262369F0E}"/>
              </a:ext>
            </a:extLst>
          </p:cNvPr>
          <p:cNvSpPr/>
          <p:nvPr/>
        </p:nvSpPr>
        <p:spPr>
          <a:xfrm flipV="1">
            <a:off x="1214521" y="4001885"/>
            <a:ext cx="480075" cy="168195"/>
          </a:xfrm>
          <a:prstGeom prst="rightArrow">
            <a:avLst/>
          </a:prstGeom>
          <a:solidFill>
            <a:srgbClr val="F48120"/>
          </a:solidFill>
          <a:ln>
            <a:solidFill>
              <a:srgbClr val="F48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1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588783D-C92F-FD38-B522-2199C4E3F53C}"/>
              </a:ext>
            </a:extLst>
          </p:cNvPr>
          <p:cNvSpPr/>
          <p:nvPr/>
        </p:nvSpPr>
        <p:spPr>
          <a:xfrm flipV="1">
            <a:off x="1214520" y="3521363"/>
            <a:ext cx="480075" cy="168195"/>
          </a:xfrm>
          <a:prstGeom prst="rightArrow">
            <a:avLst/>
          </a:prstGeom>
          <a:solidFill>
            <a:srgbClr val="F48120"/>
          </a:solidFill>
          <a:ln>
            <a:solidFill>
              <a:srgbClr val="F48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11"/>
          </a:p>
        </p:txBody>
      </p:sp>
    </p:spTree>
    <p:extLst>
      <p:ext uri="{BB962C8B-B14F-4D97-AF65-F5344CB8AC3E}">
        <p14:creationId xmlns:p14="http://schemas.microsoft.com/office/powerpoint/2010/main" val="19118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FE8E3"/>
      </a:accent1>
      <a:accent2>
        <a:srgbClr val="33BDB7"/>
      </a:accent2>
      <a:accent3>
        <a:srgbClr val="177783"/>
      </a:accent3>
      <a:accent4>
        <a:srgbClr val="365154"/>
      </a:accent4>
      <a:accent5>
        <a:srgbClr val="C8DA2B"/>
      </a:accent5>
      <a:accent6>
        <a:srgbClr val="82BAB5"/>
      </a:accent6>
      <a:hlink>
        <a:srgbClr val="0070C0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" id="{112C8895-E84E-406E-A0C4-B99C7D5657D5}" vid="{0426F9E3-79B6-42B9-813B-93D4CA1E4D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74EDEA-F37A-D84A-B835-6E3CE648CCF7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3E4C2DF4CB846B932CD1125180282" ma:contentTypeVersion="16" ma:contentTypeDescription="Create a new document." ma:contentTypeScope="" ma:versionID="48283af030074b1c9c8f84122a3737fc">
  <xsd:schema xmlns:xsd="http://www.w3.org/2001/XMLSchema" xmlns:xs="http://www.w3.org/2001/XMLSchema" xmlns:p="http://schemas.microsoft.com/office/2006/metadata/properties" xmlns:ns2="728f58cb-dbec-484a-aa13-330e222547ee" xmlns:ns3="fd536205-73bb-4c47-a2d2-20f2a6fe7dd1" targetNamespace="http://schemas.microsoft.com/office/2006/metadata/properties" ma:root="true" ma:fieldsID="61f82d28be63629f603e5aed33e22b3e" ns2:_="" ns3:_="">
    <xsd:import namespace="728f58cb-dbec-484a-aa13-330e222547ee"/>
    <xsd:import namespace="fd536205-73bb-4c47-a2d2-20f2a6fe7dd1"/>
    <xsd:element name="properties">
      <xsd:complexType>
        <xsd:sequence>
          <xsd:element name="documentManagement">
            <xsd:complexType>
              <xsd:all>
                <xsd:element ref="ns2:Sort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f58cb-dbec-484a-aa13-330e222547ee" elementFormDefault="qualified">
    <xsd:import namespace="http://schemas.microsoft.com/office/2006/documentManagement/types"/>
    <xsd:import namespace="http://schemas.microsoft.com/office/infopath/2007/PartnerControls"/>
    <xsd:element name="Sort" ma:index="8" nillable="true" ma:displayName="Sort" ma:decimals="0" ma:format="Dropdown" ma:internalName="Sort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90f89e-804d-4378-8353-bdc090f72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6205-73bb-4c47-a2d2-20f2a6f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f6ad62-705d-472f-b578-57ce6af90225}" ma:internalName="TaxCatchAll" ma:showField="CatchAllData" ma:web="fd536205-73bb-4c47-a2d2-20f2a6f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536205-73bb-4c47-a2d2-20f2a6fe7dd1" xsi:nil="true"/>
    <lcf76f155ced4ddcb4097134ff3c332f xmlns="728f58cb-dbec-484a-aa13-330e222547ee">
      <Terms xmlns="http://schemas.microsoft.com/office/infopath/2007/PartnerControls"/>
    </lcf76f155ced4ddcb4097134ff3c332f>
    <Sort xmlns="728f58cb-dbec-484a-aa13-330e222547ee" xsi:nil="true"/>
  </documentManagement>
</p:properties>
</file>

<file path=customXml/itemProps1.xml><?xml version="1.0" encoding="utf-8"?>
<ds:datastoreItem xmlns:ds="http://schemas.openxmlformats.org/officeDocument/2006/customXml" ds:itemID="{217D88C9-81D9-49D3-8D17-191BFEDD3B11}">
  <ds:schemaRefs>
    <ds:schemaRef ds:uri="728f58cb-dbec-484a-aa13-330e222547ee"/>
    <ds:schemaRef ds:uri="fd536205-73bb-4c47-a2d2-20f2a6fe7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3C8BC0-6938-42F1-9BB6-BCE4F3DA13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58862-41AA-4810-8971-24AFECE349FC}">
  <ds:schemaRefs>
    <ds:schemaRef ds:uri="http://www.w3.org/XML/1998/namespace"/>
    <ds:schemaRef ds:uri="http://purl.org/dc/terms/"/>
    <ds:schemaRef ds:uri="http://schemas.microsoft.com/office/2006/documentManagement/types"/>
    <ds:schemaRef ds:uri="728f58cb-dbec-484a-aa13-330e222547ee"/>
    <ds:schemaRef ds:uri="http://schemas.microsoft.com/office/infopath/2007/PartnerControls"/>
    <ds:schemaRef ds:uri="http://schemas.openxmlformats.org/package/2006/metadata/core-properties"/>
    <ds:schemaRef ds:uri="fd536205-73bb-4c47-a2d2-20f2a6fe7dd1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703</Words>
  <Application>Microsoft Office PowerPoint</Application>
  <PresentationFormat>Widescreen</PresentationFormat>
  <Paragraphs>126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Libre Franklin</vt:lpstr>
      <vt:lpstr>Libre Franklin Medium</vt:lpstr>
      <vt:lpstr>Arial</vt:lpstr>
      <vt:lpstr>Aptos</vt:lpstr>
      <vt:lpstr>Courier New</vt:lpstr>
      <vt:lpstr>Libre Franklin Light</vt:lpstr>
      <vt:lpstr>Office Theme</vt:lpstr>
      <vt:lpstr>PowerPoint Presentation</vt:lpstr>
      <vt:lpstr>PowerPoint Presentation</vt:lpstr>
      <vt:lpstr>Recording is starting</vt:lpstr>
      <vt:lpstr>Agenda</vt:lpstr>
      <vt:lpstr>PowerPoint Presentation</vt:lpstr>
      <vt:lpstr>Two SDOH Categories</vt:lpstr>
      <vt:lpstr>PowerPoint Presentation</vt:lpstr>
      <vt:lpstr>PowerPoint Presentation</vt:lpstr>
      <vt:lpstr>SDOHCC Profiles</vt:lpstr>
      <vt:lpstr>SDOHCC Observation Screening Response - SDOH Clinical Care v2.3.0</vt:lpstr>
      <vt:lpstr>SDOHCC Questionnaire PRAPARE - SDOH Clinical Care v2.3.0</vt:lpstr>
      <vt:lpstr>PowerPoint Presentation</vt:lpstr>
      <vt:lpstr>LOINC Panels for Survey Coding</vt:lpstr>
      <vt:lpstr>PowerPoint Presentation</vt:lpstr>
      <vt:lpstr> Codifying the SPARK Survey as LOINC Panel</vt:lpstr>
      <vt:lpstr>Data Content Standard: SDOH presented within Social Medicine Arc </vt:lpstr>
      <vt:lpstr>PowerPoint Presentation</vt:lpstr>
      <vt:lpstr>Social Care Arc Housing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Updates or Announcements from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Janine Kaye</dc:creator>
  <cp:lastModifiedBy>Jennifer Lawson</cp:lastModifiedBy>
  <cp:revision>2</cp:revision>
  <dcterms:created xsi:type="dcterms:W3CDTF">2025-09-15T23:50:17Z</dcterms:created>
  <dcterms:modified xsi:type="dcterms:W3CDTF">2025-10-28T18:00:35Z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0x0101005AD3E4C2DF4CB846B932CD1125180282</vt:lpwstr>
  </property>
</Properties>
</file>