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21"/>
  </p:notesMasterIdLst>
  <p:sldIdLst>
    <p:sldId id="256" r:id="rId6"/>
    <p:sldId id="313" r:id="rId7"/>
    <p:sldId id="324" r:id="rId8"/>
    <p:sldId id="325" r:id="rId9"/>
    <p:sldId id="326" r:id="rId10"/>
    <p:sldId id="327" r:id="rId11"/>
    <p:sldId id="328" r:id="rId12"/>
    <p:sldId id="329" r:id="rId13"/>
    <p:sldId id="330" r:id="rId14"/>
    <p:sldId id="332" r:id="rId15"/>
    <p:sldId id="331" r:id="rId16"/>
    <p:sldId id="323" r:id="rId17"/>
    <p:sldId id="336" r:id="rId18"/>
    <p:sldId id="338" r:id="rId19"/>
    <p:sldId id="334" r:id="rId20"/>
  </p:sldIdLst>
  <p:sldSz cx="9144000" cy="5943600"/>
  <p:notesSz cx="6858000" cy="9144000"/>
  <p:embeddedFontLst>
    <p:embeddedFont>
      <p:font typeface="Helvetica" panose="020B0604020202020204" pitchFamily="34" charset="0"/>
      <p:regular r:id="rId22"/>
      <p:bold r:id="rId23"/>
      <p:italic r:id="rId24"/>
      <p:boldItalic r:id="rId25"/>
    </p:embeddedFont>
    <p:embeddedFont>
      <p:font typeface="Helvetica Neue Light" panose="020B060402020202020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
      <p:font typeface="Work Sans"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1/5j1Z4xdjTFaff/SAgUmvEtX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44"/>
      </p:cViewPr>
      <p:guideLst>
        <p:guide orient="horz" pos="187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awson" userId="4daae18f-25d6-4ef5-a946-f0ee583d64ae" providerId="ADAL" clId="{37CB3A5D-A0B8-45AB-BCC9-DCC8DBAFC3BE}"/>
    <pc:docChg chg="modSld">
      <pc:chgData name="Jennifer Lawson" userId="4daae18f-25d6-4ef5-a946-f0ee583d64ae" providerId="ADAL" clId="{37CB3A5D-A0B8-45AB-BCC9-DCC8DBAFC3BE}" dt="2024-11-13T20:53:06.562" v="38" actId="20577"/>
      <pc:docMkLst>
        <pc:docMk/>
      </pc:docMkLst>
      <pc:sldChg chg="modSp mod">
        <pc:chgData name="Jennifer Lawson" userId="4daae18f-25d6-4ef5-a946-f0ee583d64ae" providerId="ADAL" clId="{37CB3A5D-A0B8-45AB-BCC9-DCC8DBAFC3BE}" dt="2024-11-13T20:53:06.562" v="38" actId="20577"/>
        <pc:sldMkLst>
          <pc:docMk/>
          <pc:sldMk cId="566079631" sldId="326"/>
        </pc:sldMkLst>
        <pc:spChg chg="mod">
          <ac:chgData name="Jennifer Lawson" userId="4daae18f-25d6-4ef5-a946-f0ee583d64ae" providerId="ADAL" clId="{37CB3A5D-A0B8-45AB-BCC9-DCC8DBAFC3BE}" dt="2024-11-13T20:53:06.562" v="38" actId="20577"/>
          <ac:spMkLst>
            <pc:docMk/>
            <pc:sldMk cId="566079631" sldId="326"/>
            <ac:spMk id="3" creationId="{81849E27-95DF-13DF-8364-A2D85C304F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85309-2A85-407C-AA58-6BA65D45C4AE}" type="doc">
      <dgm:prSet loTypeId="urn:microsoft.com/office/officeart/2005/8/layout/venn1" loCatId="relationship" qsTypeId="urn:microsoft.com/office/officeart/2005/8/quickstyle/simple1" qsCatId="simple" csTypeId="urn:microsoft.com/office/officeart/2005/8/colors/colorful2" csCatId="colorful" phldr="1"/>
      <dgm:spPr/>
    </dgm:pt>
    <dgm:pt modelId="{F4E7B908-A891-46C8-963A-4F0BE4028CA0}">
      <dgm:prSet phldrT="[Text]" custT="1"/>
      <dgm:spPr>
        <a:solidFill>
          <a:schemeClr val="accent4">
            <a:lumMod val="40000"/>
            <a:lumOff val="60000"/>
            <a:alpha val="50000"/>
          </a:schemeClr>
        </a:solidFill>
      </dgm:spPr>
      <dgm:t>
        <a:bodyPr/>
        <a:lstStyle/>
        <a:p>
          <a:r>
            <a:rPr lang="en-CA" sz="2400"/>
            <a:t>12 items</a:t>
          </a:r>
        </a:p>
      </dgm:t>
    </dgm:pt>
    <dgm:pt modelId="{B6ED0DDF-25FC-4485-8486-AAE1829592F1}" type="parTrans" cxnId="{5E3EE589-AB1A-4656-9B5A-67DCC446DA4E}">
      <dgm:prSet/>
      <dgm:spPr/>
      <dgm:t>
        <a:bodyPr/>
        <a:lstStyle/>
        <a:p>
          <a:endParaRPr lang="en-CA" sz="2000"/>
        </a:p>
      </dgm:t>
    </dgm:pt>
    <dgm:pt modelId="{CD7F0255-A8B2-4D60-A652-AC571B9D8862}" type="sibTrans" cxnId="{5E3EE589-AB1A-4656-9B5A-67DCC446DA4E}">
      <dgm:prSet/>
      <dgm:spPr/>
      <dgm:t>
        <a:bodyPr/>
        <a:lstStyle/>
        <a:p>
          <a:endParaRPr lang="en-CA" sz="2000"/>
        </a:p>
      </dgm:t>
    </dgm:pt>
    <dgm:pt modelId="{C4DDA646-101D-4CC4-BEC1-1E5ED9888F73}">
      <dgm:prSet phldrT="[Text]" custT="1"/>
      <dgm:spPr>
        <a:solidFill>
          <a:schemeClr val="accent1">
            <a:lumMod val="40000"/>
            <a:lumOff val="60000"/>
            <a:alpha val="50000"/>
          </a:schemeClr>
        </a:solidFill>
      </dgm:spPr>
      <dgm:t>
        <a:bodyPr/>
        <a:lstStyle/>
        <a:p>
          <a:r>
            <a:rPr lang="en-CA" sz="2400"/>
            <a:t>7 items</a:t>
          </a:r>
        </a:p>
      </dgm:t>
    </dgm:pt>
    <dgm:pt modelId="{56772C5F-B60E-424F-BD15-FC2C0B1D16C0}" type="parTrans" cxnId="{6143B3E3-0C34-446C-8ABD-EB2E4D31297B}">
      <dgm:prSet/>
      <dgm:spPr/>
      <dgm:t>
        <a:bodyPr/>
        <a:lstStyle/>
        <a:p>
          <a:endParaRPr lang="en-CA" sz="2000"/>
        </a:p>
      </dgm:t>
    </dgm:pt>
    <dgm:pt modelId="{8395C34D-AE96-4215-B6DB-6FD8236D3234}" type="sibTrans" cxnId="{6143B3E3-0C34-446C-8ABD-EB2E4D31297B}">
      <dgm:prSet/>
      <dgm:spPr/>
      <dgm:t>
        <a:bodyPr/>
        <a:lstStyle/>
        <a:p>
          <a:endParaRPr lang="en-CA" sz="2000"/>
        </a:p>
      </dgm:t>
    </dgm:pt>
    <dgm:pt modelId="{334858FA-74CD-455B-804D-263EC371AEFC}" type="pres">
      <dgm:prSet presAssocID="{A7E85309-2A85-407C-AA58-6BA65D45C4AE}" presName="compositeShape" presStyleCnt="0">
        <dgm:presLayoutVars>
          <dgm:chMax val="7"/>
          <dgm:dir/>
          <dgm:resizeHandles val="exact"/>
        </dgm:presLayoutVars>
      </dgm:prSet>
      <dgm:spPr/>
    </dgm:pt>
    <dgm:pt modelId="{79C44E42-A186-489B-8ACE-9DF0309DC88F}" type="pres">
      <dgm:prSet presAssocID="{F4E7B908-A891-46C8-963A-4F0BE4028CA0}" presName="circ1" presStyleLbl="vennNode1" presStyleIdx="0" presStyleCnt="2" custLinFactNeighborX="1066" custLinFactNeighborY="-1114"/>
      <dgm:spPr/>
    </dgm:pt>
    <dgm:pt modelId="{B4BC73CF-1023-4F92-8202-04F1C5DFD69F}" type="pres">
      <dgm:prSet presAssocID="{F4E7B908-A891-46C8-963A-4F0BE4028CA0}" presName="circ1Tx" presStyleLbl="revTx" presStyleIdx="0" presStyleCnt="0">
        <dgm:presLayoutVars>
          <dgm:chMax val="0"/>
          <dgm:chPref val="0"/>
          <dgm:bulletEnabled val="1"/>
        </dgm:presLayoutVars>
      </dgm:prSet>
      <dgm:spPr/>
    </dgm:pt>
    <dgm:pt modelId="{B55340E6-7F14-4B1C-9121-E3121ED8299A}" type="pres">
      <dgm:prSet presAssocID="{C4DDA646-101D-4CC4-BEC1-1E5ED9888F73}" presName="circ2" presStyleLbl="vennNode1" presStyleIdx="1" presStyleCnt="2"/>
      <dgm:spPr/>
    </dgm:pt>
    <dgm:pt modelId="{CD4D58E3-D779-4D1A-95B1-3F301AE4F570}" type="pres">
      <dgm:prSet presAssocID="{C4DDA646-101D-4CC4-BEC1-1E5ED9888F73}" presName="circ2Tx" presStyleLbl="revTx" presStyleIdx="0" presStyleCnt="0">
        <dgm:presLayoutVars>
          <dgm:chMax val="0"/>
          <dgm:chPref val="0"/>
          <dgm:bulletEnabled val="1"/>
        </dgm:presLayoutVars>
      </dgm:prSet>
      <dgm:spPr/>
    </dgm:pt>
  </dgm:ptLst>
  <dgm:cxnLst>
    <dgm:cxn modelId="{301F9F5F-B1DF-403D-8014-B82EB3090679}" type="presOf" srcId="{A7E85309-2A85-407C-AA58-6BA65D45C4AE}" destId="{334858FA-74CD-455B-804D-263EC371AEFC}" srcOrd="0" destOrd="0" presId="urn:microsoft.com/office/officeart/2005/8/layout/venn1"/>
    <dgm:cxn modelId="{697F366B-975D-400A-B647-862B383223DD}" type="presOf" srcId="{F4E7B908-A891-46C8-963A-4F0BE4028CA0}" destId="{79C44E42-A186-489B-8ACE-9DF0309DC88F}" srcOrd="0" destOrd="0" presId="urn:microsoft.com/office/officeart/2005/8/layout/venn1"/>
    <dgm:cxn modelId="{DD228757-1525-4FB6-A25A-5ECED36B225F}" type="presOf" srcId="{C4DDA646-101D-4CC4-BEC1-1E5ED9888F73}" destId="{CD4D58E3-D779-4D1A-95B1-3F301AE4F570}" srcOrd="1" destOrd="0" presId="urn:microsoft.com/office/officeart/2005/8/layout/venn1"/>
    <dgm:cxn modelId="{5E3EE589-AB1A-4656-9B5A-67DCC446DA4E}" srcId="{A7E85309-2A85-407C-AA58-6BA65D45C4AE}" destId="{F4E7B908-A891-46C8-963A-4F0BE4028CA0}" srcOrd="0" destOrd="0" parTransId="{B6ED0DDF-25FC-4485-8486-AAE1829592F1}" sibTransId="{CD7F0255-A8B2-4D60-A652-AC571B9D8862}"/>
    <dgm:cxn modelId="{DE3845D7-0D55-42CA-8076-9261E5B856C5}" type="presOf" srcId="{C4DDA646-101D-4CC4-BEC1-1E5ED9888F73}" destId="{B55340E6-7F14-4B1C-9121-E3121ED8299A}" srcOrd="0" destOrd="0" presId="urn:microsoft.com/office/officeart/2005/8/layout/venn1"/>
    <dgm:cxn modelId="{6143B3E3-0C34-446C-8ABD-EB2E4D31297B}" srcId="{A7E85309-2A85-407C-AA58-6BA65D45C4AE}" destId="{C4DDA646-101D-4CC4-BEC1-1E5ED9888F73}" srcOrd="1" destOrd="0" parTransId="{56772C5F-B60E-424F-BD15-FC2C0B1D16C0}" sibTransId="{8395C34D-AE96-4215-B6DB-6FD8236D3234}"/>
    <dgm:cxn modelId="{0D8F48E6-B5FA-4C6D-839F-6A14718EEAC7}" type="presOf" srcId="{F4E7B908-A891-46C8-963A-4F0BE4028CA0}" destId="{B4BC73CF-1023-4F92-8202-04F1C5DFD69F}" srcOrd="1" destOrd="0" presId="urn:microsoft.com/office/officeart/2005/8/layout/venn1"/>
    <dgm:cxn modelId="{96DBA304-14C2-44F9-845B-87BAFD84426E}" type="presParOf" srcId="{334858FA-74CD-455B-804D-263EC371AEFC}" destId="{79C44E42-A186-489B-8ACE-9DF0309DC88F}" srcOrd="0" destOrd="0" presId="urn:microsoft.com/office/officeart/2005/8/layout/venn1"/>
    <dgm:cxn modelId="{7C0D3C59-478F-4BAC-9D7E-1D270BDDC9BF}" type="presParOf" srcId="{334858FA-74CD-455B-804D-263EC371AEFC}" destId="{B4BC73CF-1023-4F92-8202-04F1C5DFD69F}" srcOrd="1" destOrd="0" presId="urn:microsoft.com/office/officeart/2005/8/layout/venn1"/>
    <dgm:cxn modelId="{6924F728-99F5-4EC6-A57A-7972869011D0}" type="presParOf" srcId="{334858FA-74CD-455B-804D-263EC371AEFC}" destId="{B55340E6-7F14-4B1C-9121-E3121ED8299A}" srcOrd="2" destOrd="0" presId="urn:microsoft.com/office/officeart/2005/8/layout/venn1"/>
    <dgm:cxn modelId="{DA462082-56D3-47CD-802A-523778878F03}" type="presParOf" srcId="{334858FA-74CD-455B-804D-263EC371AEFC}" destId="{CD4D58E3-D779-4D1A-95B1-3F301AE4F57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85309-2A85-407C-AA58-6BA65D45C4AE}" type="doc">
      <dgm:prSet loTypeId="urn:microsoft.com/office/officeart/2005/8/layout/venn1" loCatId="relationship" qsTypeId="urn:microsoft.com/office/officeart/2005/8/quickstyle/simple1" qsCatId="simple" csTypeId="urn:microsoft.com/office/officeart/2005/8/colors/colorful2" csCatId="colorful" phldr="1"/>
      <dgm:spPr/>
    </dgm:pt>
    <dgm:pt modelId="{F4E7B908-A891-46C8-963A-4F0BE4028CA0}">
      <dgm:prSet phldrT="[Text]" custT="1"/>
      <dgm:spPr>
        <a:solidFill>
          <a:schemeClr val="accent4">
            <a:lumMod val="40000"/>
            <a:lumOff val="60000"/>
            <a:alpha val="50000"/>
          </a:schemeClr>
        </a:solidFill>
      </dgm:spPr>
      <dgm:t>
        <a:bodyPr/>
        <a:lstStyle/>
        <a:p>
          <a:r>
            <a:rPr lang="en-CA" sz="2400"/>
            <a:t>18 items</a:t>
          </a:r>
        </a:p>
      </dgm:t>
    </dgm:pt>
    <dgm:pt modelId="{B6ED0DDF-25FC-4485-8486-AAE1829592F1}" type="parTrans" cxnId="{5E3EE589-AB1A-4656-9B5A-67DCC446DA4E}">
      <dgm:prSet/>
      <dgm:spPr/>
      <dgm:t>
        <a:bodyPr/>
        <a:lstStyle/>
        <a:p>
          <a:endParaRPr lang="en-CA" sz="2000"/>
        </a:p>
      </dgm:t>
    </dgm:pt>
    <dgm:pt modelId="{CD7F0255-A8B2-4D60-A652-AC571B9D8862}" type="sibTrans" cxnId="{5E3EE589-AB1A-4656-9B5A-67DCC446DA4E}">
      <dgm:prSet/>
      <dgm:spPr/>
      <dgm:t>
        <a:bodyPr/>
        <a:lstStyle/>
        <a:p>
          <a:endParaRPr lang="en-CA" sz="2000"/>
        </a:p>
      </dgm:t>
    </dgm:pt>
    <dgm:pt modelId="{C4DDA646-101D-4CC4-BEC1-1E5ED9888F73}">
      <dgm:prSet phldrT="[Text]" custT="1"/>
      <dgm:spPr>
        <a:solidFill>
          <a:schemeClr val="accent5">
            <a:lumMod val="40000"/>
            <a:lumOff val="60000"/>
            <a:alpha val="50000"/>
          </a:schemeClr>
        </a:solidFill>
      </dgm:spPr>
      <dgm:t>
        <a:bodyPr/>
        <a:lstStyle/>
        <a:p>
          <a:r>
            <a:rPr lang="en-CA" sz="2400"/>
            <a:t>3 items</a:t>
          </a:r>
        </a:p>
      </dgm:t>
    </dgm:pt>
    <dgm:pt modelId="{56772C5F-B60E-424F-BD15-FC2C0B1D16C0}" type="parTrans" cxnId="{6143B3E3-0C34-446C-8ABD-EB2E4D31297B}">
      <dgm:prSet/>
      <dgm:spPr/>
      <dgm:t>
        <a:bodyPr/>
        <a:lstStyle/>
        <a:p>
          <a:endParaRPr lang="en-CA" sz="2000"/>
        </a:p>
      </dgm:t>
    </dgm:pt>
    <dgm:pt modelId="{8395C34D-AE96-4215-B6DB-6FD8236D3234}" type="sibTrans" cxnId="{6143B3E3-0C34-446C-8ABD-EB2E4D31297B}">
      <dgm:prSet/>
      <dgm:spPr/>
      <dgm:t>
        <a:bodyPr/>
        <a:lstStyle/>
        <a:p>
          <a:endParaRPr lang="en-CA" sz="2000"/>
        </a:p>
      </dgm:t>
    </dgm:pt>
    <dgm:pt modelId="{334858FA-74CD-455B-804D-263EC371AEFC}" type="pres">
      <dgm:prSet presAssocID="{A7E85309-2A85-407C-AA58-6BA65D45C4AE}" presName="compositeShape" presStyleCnt="0">
        <dgm:presLayoutVars>
          <dgm:chMax val="7"/>
          <dgm:dir/>
          <dgm:resizeHandles val="exact"/>
        </dgm:presLayoutVars>
      </dgm:prSet>
      <dgm:spPr/>
    </dgm:pt>
    <dgm:pt modelId="{79C44E42-A186-489B-8ACE-9DF0309DC88F}" type="pres">
      <dgm:prSet presAssocID="{F4E7B908-A891-46C8-963A-4F0BE4028CA0}" presName="circ1" presStyleLbl="vennNode1" presStyleIdx="0" presStyleCnt="2" custLinFactNeighborX="1066" custLinFactNeighborY="-1114"/>
      <dgm:spPr/>
    </dgm:pt>
    <dgm:pt modelId="{B4BC73CF-1023-4F92-8202-04F1C5DFD69F}" type="pres">
      <dgm:prSet presAssocID="{F4E7B908-A891-46C8-963A-4F0BE4028CA0}" presName="circ1Tx" presStyleLbl="revTx" presStyleIdx="0" presStyleCnt="0">
        <dgm:presLayoutVars>
          <dgm:chMax val="0"/>
          <dgm:chPref val="0"/>
          <dgm:bulletEnabled val="1"/>
        </dgm:presLayoutVars>
      </dgm:prSet>
      <dgm:spPr/>
    </dgm:pt>
    <dgm:pt modelId="{B55340E6-7F14-4B1C-9121-E3121ED8299A}" type="pres">
      <dgm:prSet presAssocID="{C4DDA646-101D-4CC4-BEC1-1E5ED9888F73}" presName="circ2" presStyleLbl="vennNode1" presStyleIdx="1" presStyleCnt="2"/>
      <dgm:spPr/>
    </dgm:pt>
    <dgm:pt modelId="{CD4D58E3-D779-4D1A-95B1-3F301AE4F570}" type="pres">
      <dgm:prSet presAssocID="{C4DDA646-101D-4CC4-BEC1-1E5ED9888F73}" presName="circ2Tx" presStyleLbl="revTx" presStyleIdx="0" presStyleCnt="0">
        <dgm:presLayoutVars>
          <dgm:chMax val="0"/>
          <dgm:chPref val="0"/>
          <dgm:bulletEnabled val="1"/>
        </dgm:presLayoutVars>
      </dgm:prSet>
      <dgm:spPr/>
    </dgm:pt>
  </dgm:ptLst>
  <dgm:cxnLst>
    <dgm:cxn modelId="{301F9F5F-B1DF-403D-8014-B82EB3090679}" type="presOf" srcId="{A7E85309-2A85-407C-AA58-6BA65D45C4AE}" destId="{334858FA-74CD-455B-804D-263EC371AEFC}" srcOrd="0" destOrd="0" presId="urn:microsoft.com/office/officeart/2005/8/layout/venn1"/>
    <dgm:cxn modelId="{697F366B-975D-400A-B647-862B383223DD}" type="presOf" srcId="{F4E7B908-A891-46C8-963A-4F0BE4028CA0}" destId="{79C44E42-A186-489B-8ACE-9DF0309DC88F}" srcOrd="0" destOrd="0" presId="urn:microsoft.com/office/officeart/2005/8/layout/venn1"/>
    <dgm:cxn modelId="{DD228757-1525-4FB6-A25A-5ECED36B225F}" type="presOf" srcId="{C4DDA646-101D-4CC4-BEC1-1E5ED9888F73}" destId="{CD4D58E3-D779-4D1A-95B1-3F301AE4F570}" srcOrd="1" destOrd="0" presId="urn:microsoft.com/office/officeart/2005/8/layout/venn1"/>
    <dgm:cxn modelId="{5E3EE589-AB1A-4656-9B5A-67DCC446DA4E}" srcId="{A7E85309-2A85-407C-AA58-6BA65D45C4AE}" destId="{F4E7B908-A891-46C8-963A-4F0BE4028CA0}" srcOrd="0" destOrd="0" parTransId="{B6ED0DDF-25FC-4485-8486-AAE1829592F1}" sibTransId="{CD7F0255-A8B2-4D60-A652-AC571B9D8862}"/>
    <dgm:cxn modelId="{DE3845D7-0D55-42CA-8076-9261E5B856C5}" type="presOf" srcId="{C4DDA646-101D-4CC4-BEC1-1E5ED9888F73}" destId="{B55340E6-7F14-4B1C-9121-E3121ED8299A}" srcOrd="0" destOrd="0" presId="urn:microsoft.com/office/officeart/2005/8/layout/venn1"/>
    <dgm:cxn modelId="{6143B3E3-0C34-446C-8ABD-EB2E4D31297B}" srcId="{A7E85309-2A85-407C-AA58-6BA65D45C4AE}" destId="{C4DDA646-101D-4CC4-BEC1-1E5ED9888F73}" srcOrd="1" destOrd="0" parTransId="{56772C5F-B60E-424F-BD15-FC2C0B1D16C0}" sibTransId="{8395C34D-AE96-4215-B6DB-6FD8236D3234}"/>
    <dgm:cxn modelId="{0D8F48E6-B5FA-4C6D-839F-6A14718EEAC7}" type="presOf" srcId="{F4E7B908-A891-46C8-963A-4F0BE4028CA0}" destId="{B4BC73CF-1023-4F92-8202-04F1C5DFD69F}" srcOrd="1" destOrd="0" presId="urn:microsoft.com/office/officeart/2005/8/layout/venn1"/>
    <dgm:cxn modelId="{96DBA304-14C2-44F9-845B-87BAFD84426E}" type="presParOf" srcId="{334858FA-74CD-455B-804D-263EC371AEFC}" destId="{79C44E42-A186-489B-8ACE-9DF0309DC88F}" srcOrd="0" destOrd="0" presId="urn:microsoft.com/office/officeart/2005/8/layout/venn1"/>
    <dgm:cxn modelId="{7C0D3C59-478F-4BAC-9D7E-1D270BDDC9BF}" type="presParOf" srcId="{334858FA-74CD-455B-804D-263EC371AEFC}" destId="{B4BC73CF-1023-4F92-8202-04F1C5DFD69F}" srcOrd="1" destOrd="0" presId="urn:microsoft.com/office/officeart/2005/8/layout/venn1"/>
    <dgm:cxn modelId="{6924F728-99F5-4EC6-A57A-7972869011D0}" type="presParOf" srcId="{334858FA-74CD-455B-804D-263EC371AEFC}" destId="{B55340E6-7F14-4B1C-9121-E3121ED8299A}" srcOrd="2" destOrd="0" presId="urn:microsoft.com/office/officeart/2005/8/layout/venn1"/>
    <dgm:cxn modelId="{DA462082-56D3-47CD-802A-523778878F03}" type="presParOf" srcId="{334858FA-74CD-455B-804D-263EC371AEFC}" destId="{CD4D58E3-D779-4D1A-95B1-3F301AE4F57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85309-2A85-407C-AA58-6BA65D45C4AE}" type="doc">
      <dgm:prSet loTypeId="urn:microsoft.com/office/officeart/2005/8/layout/venn1" loCatId="relationship" qsTypeId="urn:microsoft.com/office/officeart/2005/8/quickstyle/simple1" qsCatId="simple" csTypeId="urn:microsoft.com/office/officeart/2005/8/colors/colorful2" csCatId="colorful" phldr="1"/>
      <dgm:spPr/>
    </dgm:pt>
    <dgm:pt modelId="{F4E7B908-A891-46C8-963A-4F0BE4028CA0}">
      <dgm:prSet phldrT="[Text]" custT="1"/>
      <dgm:spPr>
        <a:solidFill>
          <a:schemeClr val="accent4">
            <a:lumMod val="40000"/>
            <a:lumOff val="60000"/>
            <a:alpha val="50000"/>
          </a:schemeClr>
        </a:solidFill>
      </dgm:spPr>
      <dgm:t>
        <a:bodyPr/>
        <a:lstStyle/>
        <a:p>
          <a:r>
            <a:rPr lang="en-CA" sz="2400"/>
            <a:t>18 items</a:t>
          </a:r>
        </a:p>
      </dgm:t>
    </dgm:pt>
    <dgm:pt modelId="{B6ED0DDF-25FC-4485-8486-AAE1829592F1}" type="parTrans" cxnId="{5E3EE589-AB1A-4656-9B5A-67DCC446DA4E}">
      <dgm:prSet/>
      <dgm:spPr/>
      <dgm:t>
        <a:bodyPr/>
        <a:lstStyle/>
        <a:p>
          <a:endParaRPr lang="en-CA" sz="2000"/>
        </a:p>
      </dgm:t>
    </dgm:pt>
    <dgm:pt modelId="{CD7F0255-A8B2-4D60-A652-AC571B9D8862}" type="sibTrans" cxnId="{5E3EE589-AB1A-4656-9B5A-67DCC446DA4E}">
      <dgm:prSet/>
      <dgm:spPr/>
      <dgm:t>
        <a:bodyPr/>
        <a:lstStyle/>
        <a:p>
          <a:endParaRPr lang="en-CA" sz="2000"/>
        </a:p>
      </dgm:t>
    </dgm:pt>
    <dgm:pt modelId="{C4DDA646-101D-4CC4-BEC1-1E5ED9888F73}">
      <dgm:prSet phldrT="[Text]" custT="1"/>
      <dgm:spPr>
        <a:solidFill>
          <a:schemeClr val="tx2">
            <a:lumMod val="90000"/>
            <a:alpha val="50000"/>
          </a:schemeClr>
        </a:solidFill>
      </dgm:spPr>
      <dgm:t>
        <a:bodyPr/>
        <a:lstStyle/>
        <a:p>
          <a:r>
            <a:rPr lang="en-CA" sz="2400"/>
            <a:t> 14 items</a:t>
          </a:r>
        </a:p>
      </dgm:t>
    </dgm:pt>
    <dgm:pt modelId="{56772C5F-B60E-424F-BD15-FC2C0B1D16C0}" type="parTrans" cxnId="{6143B3E3-0C34-446C-8ABD-EB2E4D31297B}">
      <dgm:prSet/>
      <dgm:spPr/>
      <dgm:t>
        <a:bodyPr/>
        <a:lstStyle/>
        <a:p>
          <a:endParaRPr lang="en-CA" sz="2000"/>
        </a:p>
      </dgm:t>
    </dgm:pt>
    <dgm:pt modelId="{8395C34D-AE96-4215-B6DB-6FD8236D3234}" type="sibTrans" cxnId="{6143B3E3-0C34-446C-8ABD-EB2E4D31297B}">
      <dgm:prSet/>
      <dgm:spPr/>
      <dgm:t>
        <a:bodyPr/>
        <a:lstStyle/>
        <a:p>
          <a:endParaRPr lang="en-CA" sz="2000"/>
        </a:p>
      </dgm:t>
    </dgm:pt>
    <dgm:pt modelId="{334858FA-74CD-455B-804D-263EC371AEFC}" type="pres">
      <dgm:prSet presAssocID="{A7E85309-2A85-407C-AA58-6BA65D45C4AE}" presName="compositeShape" presStyleCnt="0">
        <dgm:presLayoutVars>
          <dgm:chMax val="7"/>
          <dgm:dir/>
          <dgm:resizeHandles val="exact"/>
        </dgm:presLayoutVars>
      </dgm:prSet>
      <dgm:spPr/>
    </dgm:pt>
    <dgm:pt modelId="{79C44E42-A186-489B-8ACE-9DF0309DC88F}" type="pres">
      <dgm:prSet presAssocID="{F4E7B908-A891-46C8-963A-4F0BE4028CA0}" presName="circ1" presStyleLbl="vennNode1" presStyleIdx="0" presStyleCnt="2" custLinFactNeighborX="1066" custLinFactNeighborY="-1114"/>
      <dgm:spPr/>
    </dgm:pt>
    <dgm:pt modelId="{B4BC73CF-1023-4F92-8202-04F1C5DFD69F}" type="pres">
      <dgm:prSet presAssocID="{F4E7B908-A891-46C8-963A-4F0BE4028CA0}" presName="circ1Tx" presStyleLbl="revTx" presStyleIdx="0" presStyleCnt="0">
        <dgm:presLayoutVars>
          <dgm:chMax val="0"/>
          <dgm:chPref val="0"/>
          <dgm:bulletEnabled val="1"/>
        </dgm:presLayoutVars>
      </dgm:prSet>
      <dgm:spPr/>
    </dgm:pt>
    <dgm:pt modelId="{B55340E6-7F14-4B1C-9121-E3121ED8299A}" type="pres">
      <dgm:prSet presAssocID="{C4DDA646-101D-4CC4-BEC1-1E5ED9888F73}" presName="circ2" presStyleLbl="vennNode1" presStyleIdx="1" presStyleCnt="2"/>
      <dgm:spPr/>
    </dgm:pt>
    <dgm:pt modelId="{CD4D58E3-D779-4D1A-95B1-3F301AE4F570}" type="pres">
      <dgm:prSet presAssocID="{C4DDA646-101D-4CC4-BEC1-1E5ED9888F73}" presName="circ2Tx" presStyleLbl="revTx" presStyleIdx="0" presStyleCnt="0">
        <dgm:presLayoutVars>
          <dgm:chMax val="0"/>
          <dgm:chPref val="0"/>
          <dgm:bulletEnabled val="1"/>
        </dgm:presLayoutVars>
      </dgm:prSet>
      <dgm:spPr/>
    </dgm:pt>
  </dgm:ptLst>
  <dgm:cxnLst>
    <dgm:cxn modelId="{301F9F5F-B1DF-403D-8014-B82EB3090679}" type="presOf" srcId="{A7E85309-2A85-407C-AA58-6BA65D45C4AE}" destId="{334858FA-74CD-455B-804D-263EC371AEFC}" srcOrd="0" destOrd="0" presId="urn:microsoft.com/office/officeart/2005/8/layout/venn1"/>
    <dgm:cxn modelId="{697F366B-975D-400A-B647-862B383223DD}" type="presOf" srcId="{F4E7B908-A891-46C8-963A-4F0BE4028CA0}" destId="{79C44E42-A186-489B-8ACE-9DF0309DC88F}" srcOrd="0" destOrd="0" presId="urn:microsoft.com/office/officeart/2005/8/layout/venn1"/>
    <dgm:cxn modelId="{DD228757-1525-4FB6-A25A-5ECED36B225F}" type="presOf" srcId="{C4DDA646-101D-4CC4-BEC1-1E5ED9888F73}" destId="{CD4D58E3-D779-4D1A-95B1-3F301AE4F570}" srcOrd="1" destOrd="0" presId="urn:microsoft.com/office/officeart/2005/8/layout/venn1"/>
    <dgm:cxn modelId="{5E3EE589-AB1A-4656-9B5A-67DCC446DA4E}" srcId="{A7E85309-2A85-407C-AA58-6BA65D45C4AE}" destId="{F4E7B908-A891-46C8-963A-4F0BE4028CA0}" srcOrd="0" destOrd="0" parTransId="{B6ED0DDF-25FC-4485-8486-AAE1829592F1}" sibTransId="{CD7F0255-A8B2-4D60-A652-AC571B9D8862}"/>
    <dgm:cxn modelId="{DE3845D7-0D55-42CA-8076-9261E5B856C5}" type="presOf" srcId="{C4DDA646-101D-4CC4-BEC1-1E5ED9888F73}" destId="{B55340E6-7F14-4B1C-9121-E3121ED8299A}" srcOrd="0" destOrd="0" presId="urn:microsoft.com/office/officeart/2005/8/layout/venn1"/>
    <dgm:cxn modelId="{6143B3E3-0C34-446C-8ABD-EB2E4D31297B}" srcId="{A7E85309-2A85-407C-AA58-6BA65D45C4AE}" destId="{C4DDA646-101D-4CC4-BEC1-1E5ED9888F73}" srcOrd="1" destOrd="0" parTransId="{56772C5F-B60E-424F-BD15-FC2C0B1D16C0}" sibTransId="{8395C34D-AE96-4215-B6DB-6FD8236D3234}"/>
    <dgm:cxn modelId="{0D8F48E6-B5FA-4C6D-839F-6A14718EEAC7}" type="presOf" srcId="{F4E7B908-A891-46C8-963A-4F0BE4028CA0}" destId="{B4BC73CF-1023-4F92-8202-04F1C5DFD69F}" srcOrd="1" destOrd="0" presId="urn:microsoft.com/office/officeart/2005/8/layout/venn1"/>
    <dgm:cxn modelId="{96DBA304-14C2-44F9-845B-87BAFD84426E}" type="presParOf" srcId="{334858FA-74CD-455B-804D-263EC371AEFC}" destId="{79C44E42-A186-489B-8ACE-9DF0309DC88F}" srcOrd="0" destOrd="0" presId="urn:microsoft.com/office/officeart/2005/8/layout/venn1"/>
    <dgm:cxn modelId="{7C0D3C59-478F-4BAC-9D7E-1D270BDDC9BF}" type="presParOf" srcId="{334858FA-74CD-455B-804D-263EC371AEFC}" destId="{B4BC73CF-1023-4F92-8202-04F1C5DFD69F}" srcOrd="1" destOrd="0" presId="urn:microsoft.com/office/officeart/2005/8/layout/venn1"/>
    <dgm:cxn modelId="{6924F728-99F5-4EC6-A57A-7972869011D0}" type="presParOf" srcId="{334858FA-74CD-455B-804D-263EC371AEFC}" destId="{B55340E6-7F14-4B1C-9121-E3121ED8299A}" srcOrd="2" destOrd="0" presId="urn:microsoft.com/office/officeart/2005/8/layout/venn1"/>
    <dgm:cxn modelId="{DA462082-56D3-47CD-802A-523778878F03}" type="presParOf" srcId="{334858FA-74CD-455B-804D-263EC371AEFC}" destId="{CD4D58E3-D779-4D1A-95B1-3F301AE4F57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4E42-A186-489B-8ACE-9DF0309DC88F}">
      <dsp:nvSpPr>
        <dsp:cNvPr id="0" name=""/>
        <dsp:cNvSpPr/>
      </dsp:nvSpPr>
      <dsp:spPr>
        <a:xfrm>
          <a:off x="173225" y="302670"/>
          <a:ext cx="3383280" cy="3383279"/>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12 items</a:t>
          </a:r>
        </a:p>
      </dsp:txBody>
      <dsp:txXfrm>
        <a:off x="645665" y="701631"/>
        <a:ext cx="1950720" cy="2585357"/>
      </dsp:txXfrm>
    </dsp:sp>
    <dsp:sp modelId="{B55340E6-7F14-4B1C-9121-E3121ED8299A}">
      <dsp:nvSpPr>
        <dsp:cNvPr id="0" name=""/>
        <dsp:cNvSpPr/>
      </dsp:nvSpPr>
      <dsp:spPr>
        <a:xfrm>
          <a:off x="2575559" y="340360"/>
          <a:ext cx="3383280" cy="3383279"/>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7 items</a:t>
          </a:r>
        </a:p>
      </dsp:txBody>
      <dsp:txXfrm>
        <a:off x="3535680" y="739321"/>
        <a:ext cx="1950720" cy="2585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4E42-A186-489B-8ACE-9DF0309DC88F}">
      <dsp:nvSpPr>
        <dsp:cNvPr id="0" name=""/>
        <dsp:cNvSpPr/>
      </dsp:nvSpPr>
      <dsp:spPr>
        <a:xfrm>
          <a:off x="173225" y="302670"/>
          <a:ext cx="3383280" cy="3383279"/>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18 items</a:t>
          </a:r>
        </a:p>
      </dsp:txBody>
      <dsp:txXfrm>
        <a:off x="645665" y="701631"/>
        <a:ext cx="1950720" cy="2585357"/>
      </dsp:txXfrm>
    </dsp:sp>
    <dsp:sp modelId="{B55340E6-7F14-4B1C-9121-E3121ED8299A}">
      <dsp:nvSpPr>
        <dsp:cNvPr id="0" name=""/>
        <dsp:cNvSpPr/>
      </dsp:nvSpPr>
      <dsp:spPr>
        <a:xfrm>
          <a:off x="2575559" y="340360"/>
          <a:ext cx="3383280" cy="3383279"/>
        </a:xfrm>
        <a:prstGeom prst="ellipse">
          <a:avLst/>
        </a:prstGeom>
        <a:solidFill>
          <a:schemeClr val="accent5">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3 items</a:t>
          </a:r>
        </a:p>
      </dsp:txBody>
      <dsp:txXfrm>
        <a:off x="3535680" y="739321"/>
        <a:ext cx="1950720" cy="258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4E42-A186-489B-8ACE-9DF0309DC88F}">
      <dsp:nvSpPr>
        <dsp:cNvPr id="0" name=""/>
        <dsp:cNvSpPr/>
      </dsp:nvSpPr>
      <dsp:spPr>
        <a:xfrm>
          <a:off x="173225" y="302670"/>
          <a:ext cx="3383280" cy="3383279"/>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18 items</a:t>
          </a:r>
        </a:p>
      </dsp:txBody>
      <dsp:txXfrm>
        <a:off x="645665" y="701631"/>
        <a:ext cx="1950720" cy="2585357"/>
      </dsp:txXfrm>
    </dsp:sp>
    <dsp:sp modelId="{B55340E6-7F14-4B1C-9121-E3121ED8299A}">
      <dsp:nvSpPr>
        <dsp:cNvPr id="0" name=""/>
        <dsp:cNvSpPr/>
      </dsp:nvSpPr>
      <dsp:spPr>
        <a:xfrm>
          <a:off x="2575559" y="340360"/>
          <a:ext cx="3383280" cy="3383279"/>
        </a:xfrm>
        <a:prstGeom prst="ellipse">
          <a:avLst/>
        </a:prstGeom>
        <a:solidFill>
          <a:schemeClr val="tx2">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a:t> 14 items</a:t>
          </a:r>
        </a:p>
      </dsp:txBody>
      <dsp:txXfrm>
        <a:off x="3535680"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55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Common across 4 out of 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21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CA"/>
              <a:t>CIHI – 35 items</a:t>
            </a:r>
          </a:p>
          <a:p>
            <a:r>
              <a:rPr lang="en-CA"/>
              <a:t>Overlap 24 items</a:t>
            </a:r>
          </a:p>
          <a:p>
            <a:r>
              <a:rPr lang="en-CA"/>
              <a:t>SPARK – 31 items</a:t>
            </a:r>
          </a:p>
          <a:p>
            <a:endParaRPr lang="en-CA"/>
          </a:p>
          <a:p>
            <a:r>
              <a:rPr lang="en-CA"/>
              <a:t>CIHI additional:</a:t>
            </a:r>
          </a:p>
          <a:p>
            <a:pPr>
              <a:buFont typeface="Arial" panose="020B0604020202020204" pitchFamily="34" charset="0"/>
              <a:buChar char="•"/>
            </a:pPr>
            <a:r>
              <a:rPr lang="en-CA"/>
              <a:t>Personal pronouns</a:t>
            </a:r>
          </a:p>
          <a:p>
            <a:pPr>
              <a:buFont typeface="Arial" panose="020B0604020202020204" pitchFamily="34" charset="0"/>
              <a:buChar char="•"/>
            </a:pPr>
            <a:r>
              <a:rPr lang="en-CA"/>
              <a:t>Gender used</a:t>
            </a:r>
          </a:p>
          <a:p>
            <a:pPr>
              <a:buFont typeface="Arial" panose="020B0604020202020204" pitchFamily="34" charset="0"/>
              <a:buChar char="•"/>
            </a:pPr>
            <a:r>
              <a:rPr lang="en-CA"/>
              <a:t>Recorded sex or gender</a:t>
            </a:r>
          </a:p>
          <a:p>
            <a:pPr>
              <a:buFont typeface="Arial" panose="020B0604020202020204" pitchFamily="34" charset="0"/>
              <a:buChar char="•"/>
            </a:pPr>
            <a:r>
              <a:rPr lang="en-CA"/>
              <a:t>Sex parameter for clinical use</a:t>
            </a:r>
          </a:p>
          <a:p>
            <a:pPr>
              <a:buFont typeface="Arial" panose="020B0604020202020204" pitchFamily="34" charset="0"/>
              <a:buChar char="•"/>
            </a:pPr>
            <a:r>
              <a:rPr lang="en-CA"/>
              <a:t>Relationship status</a:t>
            </a:r>
          </a:p>
          <a:p>
            <a:pPr>
              <a:buFont typeface="Arial" panose="020B0604020202020204" pitchFamily="34" charset="0"/>
              <a:buChar char="•"/>
            </a:pPr>
            <a:r>
              <a:rPr lang="en-CA"/>
              <a:t>Household income</a:t>
            </a:r>
          </a:p>
          <a:p>
            <a:pPr>
              <a:buFont typeface="Arial" panose="020B0604020202020204" pitchFamily="34" charset="0"/>
              <a:buChar char="•"/>
            </a:pPr>
            <a:r>
              <a:rPr lang="en-CA"/>
              <a:t>Housing condition</a:t>
            </a:r>
          </a:p>
          <a:p>
            <a:pPr>
              <a:buFont typeface="Arial" panose="020B0604020202020204" pitchFamily="34" charset="0"/>
              <a:buChar char="•"/>
            </a:pPr>
            <a:r>
              <a:rPr lang="en-CA"/>
              <a:t>Access to childcare</a:t>
            </a:r>
          </a:p>
          <a:p>
            <a:pPr>
              <a:buFont typeface="Arial" panose="020B0604020202020204" pitchFamily="34" charset="0"/>
              <a:buChar char="•"/>
            </a:pPr>
            <a:r>
              <a:rPr lang="en-CA"/>
              <a:t>Experience with interpersonal violence</a:t>
            </a:r>
          </a:p>
          <a:p>
            <a:pPr>
              <a:buFont typeface="Arial" panose="020B0604020202020204" pitchFamily="34" charset="0"/>
              <a:buChar char="•"/>
            </a:pPr>
            <a:r>
              <a:rPr lang="en-CA"/>
              <a:t>Legal history</a:t>
            </a:r>
          </a:p>
          <a:p>
            <a:pPr>
              <a:buFont typeface="Arial" panose="020B0604020202020204" pitchFamily="34" charset="0"/>
              <a:buChar char="•"/>
            </a:pPr>
            <a:r>
              <a:rPr lang="en-CA"/>
              <a:t>Person no fixed address flag (under Person Information)</a:t>
            </a:r>
          </a:p>
          <a:p>
            <a:pPr>
              <a:buFont typeface="Arial" panose="020B0604020202020204" pitchFamily="34" charset="0"/>
              <a:buChar char="•"/>
            </a:pPr>
            <a:r>
              <a:rPr lang="en-CA"/>
              <a:t>Health Insurance coverage information (TELUS, if not covered by OHIP, and Gravity, US-based, ask about private health insurance coverage)</a:t>
            </a:r>
          </a:p>
          <a:p>
            <a:pPr marL="228600" indent="0">
              <a:buFont typeface="Arial" panose="020B0604020202020204" pitchFamily="34" charset="0"/>
              <a:buNone/>
            </a:pPr>
            <a:endParaRPr lang="en-CA"/>
          </a:p>
          <a:p>
            <a:pPr marL="228600" indent="0">
              <a:buFont typeface="Arial" panose="020B0604020202020204" pitchFamily="34" charset="0"/>
              <a:buNone/>
            </a:pPr>
            <a:r>
              <a:rPr lang="en-CA"/>
              <a:t>SPARK additional:</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10a. “Within the past 12 months, I worried whether our food would run out before I could buy or get more”</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17b. If not currently employed, are you currently looking for work?</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17c. If currently employed, is your main job temporary or part-time (e.g., casual, contract, freelance, short-term, seasonal)?</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17d. If currently employed, do you feel that your current employment could be negatively affected if you raised concerns about your work (e.g., health, safety, rights)?</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18e. If currently employed, in the past 12 months, did your income change a lot from month to month?</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03b. If yes, are you Status (Registered or Treaty Indian as defined by the Indian Act of Canada)?</a:t>
            </a:r>
            <a:r>
              <a:rPr lang="en-CA"/>
              <a:t> </a:t>
            </a:r>
            <a:r>
              <a:rPr lang="en-CA" b="1"/>
              <a:t>Planned CIHI’s Indigenous SDOH dataset</a:t>
            </a:r>
            <a:endParaRPr lang="en-CA"/>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03c. If yes, Inuk/Inuit, are you a member of an Inuit land claims agreement?</a:t>
            </a:r>
            <a:r>
              <a:rPr lang="en-CA"/>
              <a:t> </a:t>
            </a:r>
            <a:r>
              <a:rPr lang="en-CA" b="1"/>
              <a:t>Planned for CIHI’s Indigenous SDOH dataset</a:t>
            </a:r>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54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a:t>CIHI – 35 items</a:t>
            </a:r>
          </a:p>
          <a:p>
            <a:r>
              <a:rPr lang="en-CA"/>
              <a:t>Overlap 14 items</a:t>
            </a:r>
          </a:p>
          <a:p>
            <a:r>
              <a:rPr lang="en-CA"/>
              <a:t>OH – 20 items</a:t>
            </a:r>
          </a:p>
          <a:p>
            <a:endParaRPr lang="en-CA"/>
          </a:p>
          <a:p>
            <a:r>
              <a:rPr lang="en-CA"/>
              <a:t>CIHI additional:</a:t>
            </a:r>
          </a:p>
          <a:p>
            <a:pPr>
              <a:buFont typeface="Arial" panose="020B0604020202020204" pitchFamily="34" charset="0"/>
              <a:buChar char="•"/>
            </a:pPr>
            <a:r>
              <a:rPr lang="en-CA"/>
              <a:t>Personal pronouns</a:t>
            </a:r>
          </a:p>
          <a:p>
            <a:pPr>
              <a:buFont typeface="Arial" panose="020B0604020202020204" pitchFamily="34" charset="0"/>
              <a:buChar char="•"/>
            </a:pPr>
            <a:r>
              <a:rPr lang="en-CA"/>
              <a:t>Indigenous identity </a:t>
            </a:r>
          </a:p>
          <a:p>
            <a:pPr>
              <a:buFont typeface="Arial" panose="020B0604020202020204" pitchFamily="34" charset="0"/>
              <a:buChar char="•"/>
            </a:pPr>
            <a:r>
              <a:rPr lang="en-CA"/>
              <a:t>Gender used</a:t>
            </a:r>
          </a:p>
          <a:p>
            <a:pPr>
              <a:buFont typeface="Arial" panose="020B0604020202020204" pitchFamily="34" charset="0"/>
              <a:buChar char="•"/>
            </a:pPr>
            <a:r>
              <a:rPr lang="en-CA"/>
              <a:t>Sex at birth</a:t>
            </a:r>
          </a:p>
          <a:p>
            <a:pPr>
              <a:buFont typeface="Arial" panose="020B0604020202020204" pitchFamily="34" charset="0"/>
              <a:buChar char="•"/>
            </a:pPr>
            <a:r>
              <a:rPr lang="en-CA"/>
              <a:t>Recorded sex or gender</a:t>
            </a:r>
          </a:p>
          <a:p>
            <a:pPr>
              <a:buFont typeface="Arial" panose="020B0604020202020204" pitchFamily="34" charset="0"/>
              <a:buChar char="•"/>
            </a:pPr>
            <a:r>
              <a:rPr lang="en-CA"/>
              <a:t>Sex parameter for clinical use</a:t>
            </a:r>
          </a:p>
          <a:p>
            <a:pPr>
              <a:buFont typeface="Arial" panose="020B0604020202020204" pitchFamily="34" charset="0"/>
              <a:buChar char="•"/>
            </a:pPr>
            <a:r>
              <a:rPr lang="en-CA"/>
              <a:t>Social supports</a:t>
            </a:r>
          </a:p>
          <a:p>
            <a:pPr>
              <a:buFont typeface="Arial" panose="020B0604020202020204" pitchFamily="34" charset="0"/>
              <a:buChar char="•"/>
            </a:pPr>
            <a:r>
              <a:rPr lang="en-CA"/>
              <a:t>Relationship status</a:t>
            </a:r>
          </a:p>
          <a:p>
            <a:pPr>
              <a:buFont typeface="Arial" panose="020B0604020202020204" pitchFamily="34" charset="0"/>
              <a:buChar char="•"/>
            </a:pPr>
            <a:r>
              <a:rPr lang="en-CA"/>
              <a:t>Housing condition</a:t>
            </a:r>
          </a:p>
          <a:p>
            <a:pPr>
              <a:buFont typeface="Arial" panose="020B0604020202020204" pitchFamily="34" charset="0"/>
              <a:buChar char="•"/>
            </a:pPr>
            <a:r>
              <a:rPr lang="en-CA"/>
              <a:t>Access to food</a:t>
            </a:r>
          </a:p>
          <a:p>
            <a:pPr>
              <a:buFont typeface="Arial" panose="020B0604020202020204" pitchFamily="34" charset="0"/>
              <a:buChar char="•"/>
            </a:pPr>
            <a:r>
              <a:rPr lang="en-CA"/>
              <a:t>Access to medication</a:t>
            </a:r>
          </a:p>
          <a:p>
            <a:pPr>
              <a:buFont typeface="Arial" panose="020B0604020202020204" pitchFamily="34" charset="0"/>
              <a:buChar char="•"/>
            </a:pPr>
            <a:r>
              <a:rPr lang="en-CA"/>
              <a:t>Access to internet</a:t>
            </a:r>
          </a:p>
          <a:p>
            <a:pPr>
              <a:buFont typeface="Arial" panose="020B0604020202020204" pitchFamily="34" charset="0"/>
              <a:buChar char="•"/>
            </a:pPr>
            <a:r>
              <a:rPr lang="en-CA"/>
              <a:t>Access to phone</a:t>
            </a:r>
          </a:p>
          <a:p>
            <a:pPr>
              <a:buFont typeface="Arial" panose="020B0604020202020204" pitchFamily="34" charset="0"/>
              <a:buChar char="•"/>
            </a:pPr>
            <a:r>
              <a:rPr lang="en-CA"/>
              <a:t>Access to transportation</a:t>
            </a:r>
          </a:p>
          <a:p>
            <a:pPr>
              <a:buFont typeface="Arial" panose="020B0604020202020204" pitchFamily="34" charset="0"/>
              <a:buChar char="•"/>
            </a:pPr>
            <a:r>
              <a:rPr lang="en-CA"/>
              <a:t>Access to utilities</a:t>
            </a:r>
          </a:p>
          <a:p>
            <a:pPr>
              <a:buFont typeface="Arial" panose="020B0604020202020204" pitchFamily="34" charset="0"/>
              <a:buChar char="•"/>
            </a:pPr>
            <a:r>
              <a:rPr lang="en-CA"/>
              <a:t>Access to childcare</a:t>
            </a:r>
          </a:p>
          <a:p>
            <a:pPr>
              <a:buFont typeface="Arial" panose="020B0604020202020204" pitchFamily="34" charset="0"/>
              <a:buChar char="•"/>
            </a:pPr>
            <a:r>
              <a:rPr lang="en-CA"/>
              <a:t>Experience with interpersonal violence</a:t>
            </a:r>
          </a:p>
          <a:p>
            <a:pPr>
              <a:buFont typeface="Arial" panose="020B0604020202020204" pitchFamily="34" charset="0"/>
              <a:buChar char="•"/>
            </a:pPr>
            <a:r>
              <a:rPr lang="en-CA"/>
              <a:t>Legal history</a:t>
            </a:r>
          </a:p>
          <a:p>
            <a:pPr>
              <a:buFont typeface="Arial" panose="020B0604020202020204" pitchFamily="34" charset="0"/>
              <a:buChar char="•"/>
            </a:pPr>
            <a:r>
              <a:rPr lang="en-CA"/>
              <a:t>Functional Status and Disability Assessment category (for disability related questions)</a:t>
            </a:r>
          </a:p>
          <a:p>
            <a:pPr>
              <a:buFont typeface="Arial" panose="020B0604020202020204" pitchFamily="34" charset="0"/>
              <a:buChar char="•"/>
            </a:pPr>
            <a:r>
              <a:rPr lang="en-CA"/>
              <a:t>Health Insurance coverage information (TELUS, if not covered by OHIP, and Gravity, US-based, ask about private health insurance coverage)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a:t>Person no fixed address flag (under Person Information)</a:t>
            </a:r>
          </a:p>
          <a:p>
            <a:pPr marL="228600" indent="0">
              <a:buFont typeface="Arial" panose="020B0604020202020204" pitchFamily="34" charset="0"/>
              <a:buNone/>
            </a:pPr>
            <a:endParaRPr lang="en-CA"/>
          </a:p>
          <a:p>
            <a:pPr marL="228600" indent="0">
              <a:buFont typeface="Arial" panose="020B0604020202020204" pitchFamily="34" charset="0"/>
              <a:buNone/>
            </a:pPr>
            <a:r>
              <a:rPr lang="en-CA"/>
              <a:t>OH additional:</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06. How many people does this income support (including yourself)?</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08. [Indigenous language question]</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09. If you are most comfortable speaking in a language other than French or English, in which of Canada’s official languages are you most comfortable?</a:t>
            </a:r>
            <a:r>
              <a:rPr lang="en-CA"/>
              <a:t> </a:t>
            </a:r>
          </a:p>
          <a:p>
            <a:pPr marL="514350" indent="-285750">
              <a:buFont typeface="Arial" panose="020B0604020202020204" pitchFamily="34" charset="0"/>
              <a:buChar char="•"/>
            </a:pPr>
            <a:r>
              <a:rPr lang="en-CA" sz="1800" b="0" i="0" u="none" strike="noStrike" err="1">
                <a:solidFill>
                  <a:srgbClr val="000000"/>
                </a:solidFill>
                <a:effectLst/>
                <a:latin typeface="Calibri" panose="020F0502020204030204" pitchFamily="34" charset="0"/>
              </a:rPr>
              <a:t>Opt</a:t>
            </a:r>
            <a:r>
              <a:rPr lang="en-CA" sz="1800" b="0" i="0" u="none" strike="noStrike">
                <a:solidFill>
                  <a:srgbClr val="000000"/>
                </a:solidFill>
                <a:effectLst/>
                <a:latin typeface="Calibri" panose="020F0502020204030204" pitchFamily="34" charset="0"/>
              </a:rPr>
              <a:t> 05. In the past 12 months, was there a time when you were not able to pay the mortgage or rent on time?</a:t>
            </a:r>
            <a:r>
              <a:rPr lang="en-CA"/>
              <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56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CA"/>
              <a:t>CIHI – 35 items</a:t>
            </a:r>
          </a:p>
          <a:p>
            <a:r>
              <a:rPr lang="en-CA"/>
              <a:t>Overlap  30 items</a:t>
            </a:r>
          </a:p>
          <a:p>
            <a:r>
              <a:rPr lang="en-CA"/>
              <a:t>TELUS – 44 items</a:t>
            </a:r>
          </a:p>
          <a:p>
            <a:endParaRPr lang="en-CA"/>
          </a:p>
          <a:p>
            <a:r>
              <a:rPr lang="en-CA"/>
              <a:t>CIHI additional:</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Personal pronouns</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Time since arrival in Canada</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Gender used</a:t>
            </a:r>
            <a:r>
              <a:rPr lang="en-CA"/>
              <a:t> </a:t>
            </a:r>
            <a:r>
              <a:rPr lang="en-CA" sz="1800" b="0" i="0" u="none" strike="noStrike">
                <a:solidFill>
                  <a:srgbClr val="000000"/>
                </a:solidFill>
                <a:effectLst/>
                <a:latin typeface="Calibri" panose="020F0502020204030204" pitchFamily="34" charset="0"/>
              </a:rPr>
              <a:t>Recorded sex or gender</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Sex parameter for clinical use</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Relationship status</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Housing condition</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Access to childcare</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Experience with interpersonal violence</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Legal history</a:t>
            </a:r>
            <a:r>
              <a:rPr lang="en-CA"/>
              <a:t> </a:t>
            </a:r>
          </a:p>
          <a:p>
            <a:pPr>
              <a:buFont typeface="Arial" panose="020B0604020202020204" pitchFamily="34" charset="0"/>
              <a:buChar char="•"/>
            </a:pPr>
            <a:r>
              <a:rPr lang="en-CA" sz="1800" b="0" i="0" u="none" strike="noStrike">
                <a:solidFill>
                  <a:srgbClr val="000000"/>
                </a:solidFill>
                <a:effectLst/>
                <a:latin typeface="Calibri" panose="020F0502020204030204" pitchFamily="34" charset="0"/>
              </a:rPr>
              <a:t>Person no fixed address flag (under Person Information)</a:t>
            </a:r>
            <a:r>
              <a:rPr lang="en-CA"/>
              <a:t> </a:t>
            </a:r>
          </a:p>
          <a:p>
            <a:pPr marL="228600" indent="0">
              <a:buFont typeface="Arial" panose="020B0604020202020204" pitchFamily="34" charset="0"/>
              <a:buNone/>
            </a:pPr>
            <a:endParaRPr lang="en-CA"/>
          </a:p>
          <a:p>
            <a:pPr marL="228600" indent="0">
              <a:buFont typeface="Arial" panose="020B0604020202020204" pitchFamily="34" charset="0"/>
              <a:buNone/>
            </a:pPr>
            <a:r>
              <a:rPr lang="en-CA"/>
              <a:t>TELUS additional:</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17. Are you currently looking for work?</a:t>
            </a:r>
            <a:r>
              <a:rPr lang="en-CA" sz="2800"/>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18. Is your main job temporary or part-time?</a:t>
            </a:r>
            <a:r>
              <a:rPr lang="en-CA" sz="2800"/>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22. Do you feel that your current employment could be negatively affected if you raised concerns about work?</a:t>
            </a:r>
            <a:r>
              <a:rPr lang="en-CA" sz="2800"/>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19. In the past 12 months, did your income change a lot from month to month?</a:t>
            </a:r>
            <a:r>
              <a:rPr lang="en-CA" sz="2800"/>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21. How many people does this income support?</a:t>
            </a:r>
            <a:r>
              <a:rPr lang="en-CA" sz="2800"/>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01. What is your mother tongue?</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02. If your mother tongue is neither French nor English, in which of Canada's official languages are you more comfortable?</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03. Do you require language interpretation?</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05. In what language would you prefer to read healthcare information?</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24. Could you benefit from support related to any of the following?</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25. How would you describe your sense of belonging to your community? Would you say it is:</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26. In general, would you say your overall physical health is:</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27. In general, would you say your overall mental health is:</a:t>
            </a:r>
            <a:r>
              <a:rPr lang="en-CA"/>
              <a:t> </a:t>
            </a:r>
          </a:p>
          <a:p>
            <a:pPr marL="514350" indent="-285750">
              <a:buFont typeface="Arial" panose="020B0604020202020204" pitchFamily="34" charset="0"/>
              <a:buChar char="•"/>
            </a:pPr>
            <a:r>
              <a:rPr lang="en-CA" sz="1800" b="0" i="0" u="none" strike="noStrike">
                <a:solidFill>
                  <a:srgbClr val="000000"/>
                </a:solidFill>
                <a:effectLst/>
                <a:latin typeface="Calibri" panose="020F0502020204030204" pitchFamily="34" charset="0"/>
              </a:rPr>
              <a:t>40. Do you have Ontario Health Insurance (OHIP)?</a:t>
            </a:r>
            <a:r>
              <a:rPr lang="en-CA"/>
              <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48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ottawa.ca/en/news-all/new-study-reveals-racial-disparities-breast-cancer-diagnosis-outcomes-canada" TargetMode="External"/><Relationship Id="rId2" Type="http://schemas.openxmlformats.org/officeDocument/2006/relationships/hyperlink" Target="https://www.cbc.ca/listen/live-radio/1-8-your-world-tonight/clip/16106563-election-day-russia-sabotage-breast-cancer-screening" TargetMode="External"/><Relationship Id="rId1" Type="http://schemas.openxmlformats.org/officeDocument/2006/relationships/slideLayout" Target="../slideLayouts/slideLayout2.xml"/><Relationship Id="rId5" Type="http://schemas.openxmlformats.org/officeDocument/2006/relationships/hyperlink" Target="https://infocentral.infoway-inforoute.ca/en/resources/docs/sdoh/2024-sessions/4597-the-experiences-of-indigenous-people-with-cancer-in-saskatchewan-a-patient-oriented-qualitative-study-using-a-sharing-circle" TargetMode="External"/><Relationship Id="rId4" Type="http://schemas.openxmlformats.org/officeDocument/2006/relationships/hyperlink" Target="https://infocentral.infoway-inforoute.ca/en/resources/docs/sdoh/2024-sessions/4595-breast-cancer-incidence-and-mortality-by-age-stage-and-molecular-subtypes-by-race-ethnicity-in-canad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US" sz="1800" dirty="0">
                <a:solidFill>
                  <a:schemeClr val="dk1"/>
                </a:solidFill>
                <a:latin typeface="Arial" panose="020B0604020202020204" pitchFamily="34" charset="0"/>
                <a:cs typeface="Arial" panose="020B0604020202020204" pitchFamily="34" charset="0"/>
              </a:rPr>
              <a:t>Monthly SDOH Working Group Zoom Meeting</a:t>
            </a:r>
            <a:endParaRPr dirty="0">
              <a:latin typeface="Arial" panose="020B0604020202020204" pitchFamily="34" charset="0"/>
              <a:cs typeface="Arial" panose="020B0604020202020204" pitchFamily="34" charset="0"/>
            </a:endParaRPr>
          </a:p>
          <a:p>
            <a:pPr>
              <a:buSzPts val="1800"/>
            </a:pPr>
            <a:r>
              <a:rPr lang="en-US" sz="1800" dirty="0">
                <a:solidFill>
                  <a:schemeClr val="dk1"/>
                </a:solidFill>
                <a:latin typeface="Arial" panose="020B0604020202020204" pitchFamily="34" charset="0"/>
                <a:cs typeface="Arial" panose="020B0604020202020204" pitchFamily="34" charset="0"/>
              </a:rPr>
              <a:t>Nov 13</a:t>
            </a:r>
            <a:r>
              <a:rPr lang="en-US" sz="1800" baseline="30000" dirty="0">
                <a:solidFill>
                  <a:schemeClr val="dk1"/>
                </a:solidFill>
                <a:latin typeface="Arial" panose="020B0604020202020204" pitchFamily="34" charset="0"/>
                <a:cs typeface="Arial" panose="020B0604020202020204" pitchFamily="34" charset="0"/>
              </a:rPr>
              <a:t>th</a:t>
            </a:r>
            <a:r>
              <a:rPr lang="en-US" sz="1800" dirty="0">
                <a:solidFill>
                  <a:schemeClr val="dk1"/>
                </a:solidFill>
                <a:latin typeface="Arial" panose="020B0604020202020204" pitchFamily="34" charset="0"/>
                <a:cs typeface="Arial" panose="020B0604020202020204" pitchFamily="34" charset="0"/>
              </a:rPr>
              <a:t> 10 am PT; 11 am MT 1 pm ET</a:t>
            </a:r>
            <a:endParaRPr dirty="0">
              <a:latin typeface="Arial" panose="020B0604020202020204" pitchFamily="34" charset="0"/>
              <a:cs typeface="Arial" panose="020B0604020202020204" pitchFamily="34" charset="0"/>
            </a:endParaRPr>
          </a:p>
          <a:p>
            <a:pPr>
              <a:buSzPts val="1800"/>
            </a:pPr>
            <a:endParaRPr sz="1800" dirty="0">
              <a:solidFill>
                <a:schemeClr val="dk1"/>
              </a:solidFill>
              <a:latin typeface="Arial" panose="020B0604020202020204" pitchFamily="34" charset="0"/>
              <a:cs typeface="Arial" panose="020B0604020202020204" pitchFamily="34" charset="0"/>
            </a:endParaRPr>
          </a:p>
          <a:p>
            <a:pPr>
              <a:buSzPts val="1400"/>
            </a:pPr>
            <a:endParaRPr dirty="0">
              <a:latin typeface="Arial" panose="020B0604020202020204" pitchFamily="34" charset="0"/>
              <a:cs typeface="Arial" panose="020B0604020202020204" pitchFamily="34" charset="0"/>
            </a:endParaRPr>
          </a:p>
          <a:p>
            <a:pPr>
              <a:buSzPts val="1800"/>
            </a:pPr>
            <a:r>
              <a:rPr lang="en-CA" sz="1800" dirty="0">
                <a:solidFill>
                  <a:schemeClr val="dk1"/>
                </a:solidFill>
                <a:latin typeface="Arial" panose="020B0604020202020204" pitchFamily="34" charset="0"/>
                <a:cs typeface="Arial" panose="020B0604020202020204" pitchFamily="34" charset="0"/>
              </a:rPr>
              <a:t>Facilitated by Jennifer Lawson and Brooke Carroll</a:t>
            </a:r>
            <a:endParaRPr lang="en-US" dirty="0">
              <a:latin typeface="Arial" panose="020B0604020202020204" pitchFamily="34" charset="0"/>
              <a:cs typeface="Arial" panose="020B0604020202020204" pitchFamily="34" charset="0"/>
            </a:endParaRPr>
          </a:p>
        </p:txBody>
      </p:sp>
      <p:sp>
        <p:nvSpPr>
          <p:cNvPr id="83" name="Google Shape;83;p1"/>
          <p:cNvSpPr txBox="1"/>
          <p:nvPr/>
        </p:nvSpPr>
        <p:spPr>
          <a:xfrm>
            <a:off x="81574" y="530548"/>
            <a:ext cx="5185371"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b="1">
                <a:solidFill>
                  <a:schemeClr val="dk1"/>
                </a:solidFill>
              </a:rPr>
              <a:t>Social Determinants of Health Working Group</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A528-FF0A-F912-1D68-9C7E12594D6A}"/>
              </a:ext>
            </a:extLst>
          </p:cNvPr>
          <p:cNvSpPr>
            <a:spLocks noGrp="1"/>
          </p:cNvSpPr>
          <p:nvPr>
            <p:ph type="title"/>
          </p:nvPr>
        </p:nvSpPr>
        <p:spPr/>
        <p:txBody>
          <a:bodyPr/>
          <a:lstStyle/>
          <a:p>
            <a:r>
              <a:rPr lang="en-CA" dirty="0"/>
              <a:t>Discussion on Mapping SDOH Elements</a:t>
            </a:r>
          </a:p>
        </p:txBody>
      </p:sp>
      <p:sp>
        <p:nvSpPr>
          <p:cNvPr id="3" name="Text Placeholder 2">
            <a:extLst>
              <a:ext uri="{FF2B5EF4-FFF2-40B4-BE49-F238E27FC236}">
                <a16:creationId xmlns:a16="http://schemas.microsoft.com/office/drawing/2014/main" id="{216F131D-C627-BF33-66D7-30EC73A6A043}"/>
              </a:ext>
            </a:extLst>
          </p:cNvPr>
          <p:cNvSpPr>
            <a:spLocks noGrp="1"/>
          </p:cNvSpPr>
          <p:nvPr>
            <p:ph type="body" idx="1"/>
          </p:nvPr>
        </p:nvSpPr>
        <p:spPr/>
        <p:txBody>
          <a:bodyPr/>
          <a:lstStyle/>
          <a:p>
            <a:pPr marL="514350" indent="-285750">
              <a:buFont typeface="Arial" panose="020B0604020202020204" pitchFamily="34" charset="0"/>
              <a:buChar char="•"/>
            </a:pPr>
            <a:r>
              <a:rPr lang="en-CA" dirty="0"/>
              <a:t>Reaction, feedback to comparison and overlap analysis</a:t>
            </a:r>
          </a:p>
          <a:p>
            <a:pPr marL="514350" indent="-285750">
              <a:buFont typeface="Arial" panose="020B0604020202020204" pitchFamily="34" charset="0"/>
              <a:buChar char="•"/>
            </a:pPr>
            <a:r>
              <a:rPr lang="en-CA" dirty="0"/>
              <a:t>Missing data elements across all e.g. strengths-based data elements</a:t>
            </a:r>
          </a:p>
          <a:p>
            <a:pPr marL="514350" indent="-285750">
              <a:buFont typeface="Arial" panose="020B0604020202020204" pitchFamily="34" charset="0"/>
              <a:buChar char="•"/>
            </a:pPr>
            <a:r>
              <a:rPr lang="en-CA" dirty="0"/>
              <a:t>Next steps for prioritizing refinement and value-sets work</a:t>
            </a:r>
          </a:p>
          <a:p>
            <a:pPr marL="514350" indent="-2857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E4A2E64D-44E4-B6E1-6D92-370BF602F47E}"/>
              </a:ext>
            </a:extLst>
          </p:cNvPr>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374423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05-5013-A0FC-5819-0C366938289F}"/>
              </a:ext>
            </a:extLst>
          </p:cNvPr>
          <p:cNvSpPr>
            <a:spLocks noGrp="1"/>
          </p:cNvSpPr>
          <p:nvPr>
            <p:ph type="title"/>
          </p:nvPr>
        </p:nvSpPr>
        <p:spPr/>
        <p:txBody>
          <a:bodyPr/>
          <a:lstStyle/>
          <a:p>
            <a:r>
              <a:rPr lang="en-CA" dirty="0"/>
              <a:t>Dr. Kevin Samson: Updates</a:t>
            </a:r>
          </a:p>
        </p:txBody>
      </p:sp>
      <p:sp>
        <p:nvSpPr>
          <p:cNvPr id="3" name="Text Placeholder 2">
            <a:extLst>
              <a:ext uri="{FF2B5EF4-FFF2-40B4-BE49-F238E27FC236}">
                <a16:creationId xmlns:a16="http://schemas.microsoft.com/office/drawing/2014/main" id="{5478B8D8-1578-2FBF-9B95-A488444DDB58}"/>
              </a:ext>
            </a:extLst>
          </p:cNvPr>
          <p:cNvSpPr>
            <a:spLocks noGrp="1"/>
          </p:cNvSpPr>
          <p:nvPr>
            <p:ph type="body" idx="1"/>
          </p:nvPr>
        </p:nvSpPr>
        <p:spPr/>
        <p:txBody>
          <a:bodyPr/>
          <a:lstStyle/>
          <a:p>
            <a:pPr marL="514350" indent="-285750">
              <a:buFont typeface="Arial" panose="020B0604020202020204" pitchFamily="34" charset="0"/>
              <a:buChar char="•"/>
            </a:pPr>
            <a:r>
              <a:rPr lang="en-CA" dirty="0"/>
              <a:t>Experience in SDOH Data Collection as a clinician</a:t>
            </a:r>
          </a:p>
          <a:p>
            <a:pPr marL="514350" indent="-285750">
              <a:buFont typeface="Arial" panose="020B0604020202020204" pitchFamily="34" charset="0"/>
              <a:buChar char="•"/>
            </a:pPr>
            <a:r>
              <a:rPr lang="en-CA" dirty="0"/>
              <a:t>Experience in consultation with Telus for design, implementation of SDOH tools</a:t>
            </a:r>
          </a:p>
          <a:p>
            <a:pPr marL="514350" indent="-285750">
              <a:buFont typeface="Arial" panose="020B0604020202020204" pitchFamily="34" charset="0"/>
              <a:buChar char="•"/>
            </a:pPr>
            <a:r>
              <a:rPr lang="en-CA" dirty="0"/>
              <a:t>Experience with Ontario landscape via AFHTO for uptake of SDOH data collection at large</a:t>
            </a:r>
          </a:p>
          <a:p>
            <a:pPr marL="514350" indent="-285750">
              <a:buFont typeface="Arial" panose="020B0604020202020204" pitchFamily="34" charset="0"/>
              <a:buChar char="•"/>
            </a:pPr>
            <a:r>
              <a:rPr lang="en-CA" dirty="0"/>
              <a:t>Knowledge of Ontario Mandates for SDOH data collection</a:t>
            </a:r>
          </a:p>
        </p:txBody>
      </p:sp>
      <p:sp>
        <p:nvSpPr>
          <p:cNvPr id="4" name="Slide Number Placeholder 3">
            <a:extLst>
              <a:ext uri="{FF2B5EF4-FFF2-40B4-BE49-F238E27FC236}">
                <a16:creationId xmlns:a16="http://schemas.microsoft.com/office/drawing/2014/main" id="{89A05561-E196-BDF6-F14D-A9649BF54C3C}"/>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31627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DC26-9871-4502-4E06-B57E5981C306}"/>
              </a:ext>
            </a:extLst>
          </p:cNvPr>
          <p:cNvSpPr>
            <a:spLocks noGrp="1"/>
          </p:cNvSpPr>
          <p:nvPr>
            <p:ph type="title"/>
          </p:nvPr>
        </p:nvSpPr>
        <p:spPr/>
        <p:txBody>
          <a:bodyPr/>
          <a:lstStyle/>
          <a:p>
            <a:r>
              <a:rPr lang="en-CA" dirty="0"/>
              <a:t>Relevant Reports</a:t>
            </a:r>
          </a:p>
        </p:txBody>
      </p:sp>
      <p:sp>
        <p:nvSpPr>
          <p:cNvPr id="3" name="Text Placeholder 2">
            <a:extLst>
              <a:ext uri="{FF2B5EF4-FFF2-40B4-BE49-F238E27FC236}">
                <a16:creationId xmlns:a16="http://schemas.microsoft.com/office/drawing/2014/main" id="{2C2D92B4-A42C-9C9D-2094-CB3130BAFC0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C72F3CF-4BB8-AAD2-8B8B-B8FC995BF3FF}"/>
              </a:ext>
            </a:extLst>
          </p:cNvPr>
          <p:cNvSpPr>
            <a:spLocks noGrp="1"/>
          </p:cNvSpPr>
          <p:nvPr>
            <p:ph type="sldNum" idx="12"/>
          </p:nvPr>
        </p:nvSpPr>
        <p:spPr/>
        <p:txBody>
          <a:bodyPr/>
          <a:lstStyle/>
          <a:p>
            <a:fld id="{00000000-1234-1234-1234-123412341234}" type="slidenum">
              <a:rPr lang="en-US" smtClean="0"/>
              <a:pPr/>
              <a:t>12</a:t>
            </a:fld>
            <a:endParaRPr lang="en-US"/>
          </a:p>
        </p:txBody>
      </p:sp>
      <p:pic>
        <p:nvPicPr>
          <p:cNvPr id="7" name="Picture 6">
            <a:extLst>
              <a:ext uri="{FF2B5EF4-FFF2-40B4-BE49-F238E27FC236}">
                <a16:creationId xmlns:a16="http://schemas.microsoft.com/office/drawing/2014/main" id="{666E0162-5888-A668-C8FC-04025387F1E5}"/>
              </a:ext>
            </a:extLst>
          </p:cNvPr>
          <p:cNvPicPr>
            <a:picLocks noChangeAspect="1"/>
          </p:cNvPicPr>
          <p:nvPr/>
        </p:nvPicPr>
        <p:blipFill>
          <a:blip r:embed="rId2"/>
          <a:stretch>
            <a:fillRect/>
          </a:stretch>
        </p:blipFill>
        <p:spPr>
          <a:xfrm>
            <a:off x="751211" y="1542694"/>
            <a:ext cx="3487669" cy="3143746"/>
          </a:xfrm>
          <a:prstGeom prst="rect">
            <a:avLst/>
          </a:prstGeom>
        </p:spPr>
      </p:pic>
      <p:pic>
        <p:nvPicPr>
          <p:cNvPr id="9" name="Picture 8">
            <a:extLst>
              <a:ext uri="{FF2B5EF4-FFF2-40B4-BE49-F238E27FC236}">
                <a16:creationId xmlns:a16="http://schemas.microsoft.com/office/drawing/2014/main" id="{19B8DD56-D220-09CA-AC0C-F02A5D990437}"/>
              </a:ext>
            </a:extLst>
          </p:cNvPr>
          <p:cNvPicPr>
            <a:picLocks noChangeAspect="1"/>
          </p:cNvPicPr>
          <p:nvPr/>
        </p:nvPicPr>
        <p:blipFill>
          <a:blip r:embed="rId3"/>
          <a:stretch>
            <a:fillRect/>
          </a:stretch>
        </p:blipFill>
        <p:spPr>
          <a:xfrm>
            <a:off x="4351538" y="1542694"/>
            <a:ext cx="2898627" cy="3143746"/>
          </a:xfrm>
          <a:prstGeom prst="rect">
            <a:avLst/>
          </a:prstGeom>
        </p:spPr>
      </p:pic>
    </p:spTree>
    <p:extLst>
      <p:ext uri="{BB962C8B-B14F-4D97-AF65-F5344CB8AC3E}">
        <p14:creationId xmlns:p14="http://schemas.microsoft.com/office/powerpoint/2010/main" val="166710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8ED7A-E3ED-E284-6284-73F6AFDEB83A}"/>
              </a:ext>
            </a:extLst>
          </p:cNvPr>
          <p:cNvSpPr>
            <a:spLocks noGrp="1"/>
          </p:cNvSpPr>
          <p:nvPr>
            <p:ph type="title"/>
          </p:nvPr>
        </p:nvSpPr>
        <p:spPr/>
        <p:txBody>
          <a:bodyPr/>
          <a:lstStyle/>
          <a:p>
            <a:r>
              <a:rPr lang="en-CA" dirty="0"/>
              <a:t>Other Business</a:t>
            </a:r>
          </a:p>
        </p:txBody>
      </p:sp>
      <p:sp>
        <p:nvSpPr>
          <p:cNvPr id="6" name="Text Placeholder 5">
            <a:extLst>
              <a:ext uri="{FF2B5EF4-FFF2-40B4-BE49-F238E27FC236}">
                <a16:creationId xmlns:a16="http://schemas.microsoft.com/office/drawing/2014/main" id="{7286C1A8-2090-9FE1-8CE8-BC53189A3350}"/>
              </a:ext>
            </a:extLst>
          </p:cNvPr>
          <p:cNvSpPr>
            <a:spLocks noGrp="1"/>
          </p:cNvSpPr>
          <p:nvPr>
            <p:ph type="body" idx="1"/>
          </p:nvPr>
        </p:nvSpPr>
        <p:spPr/>
        <p:txBody>
          <a:bodyPr/>
          <a:lstStyle/>
          <a:p>
            <a:pPr marL="514350" indent="-285750">
              <a:buFont typeface="Arial" panose="020B0604020202020204" pitchFamily="34" charset="0"/>
              <a:buChar char="•"/>
            </a:pPr>
            <a:r>
              <a:rPr lang="en-CA" dirty="0"/>
              <a:t>Members Updates?</a:t>
            </a:r>
          </a:p>
          <a:p>
            <a:pPr marL="514350" indent="-285750">
              <a:buFont typeface="Arial" panose="020B0604020202020204" pitchFamily="34" charset="0"/>
              <a:buChar char="•"/>
            </a:pPr>
            <a:r>
              <a:rPr lang="en-CA" dirty="0"/>
              <a:t>Conferences</a:t>
            </a:r>
          </a:p>
          <a:p>
            <a:pPr marL="514350" indent="-285750">
              <a:buFont typeface="Arial" panose="020B0604020202020204" pitchFamily="34" charset="0"/>
              <a:buChar char="•"/>
            </a:pPr>
            <a:r>
              <a:rPr lang="en-CA" dirty="0"/>
              <a:t>Readings</a:t>
            </a:r>
          </a:p>
          <a:p>
            <a:pPr marL="228600" indent="0"/>
            <a:endParaRPr lang="en-CA" b="1" dirty="0"/>
          </a:p>
        </p:txBody>
      </p:sp>
      <p:sp>
        <p:nvSpPr>
          <p:cNvPr id="4" name="Slide Number Placeholder 3">
            <a:extLst>
              <a:ext uri="{FF2B5EF4-FFF2-40B4-BE49-F238E27FC236}">
                <a16:creationId xmlns:a16="http://schemas.microsoft.com/office/drawing/2014/main" id="{798D7B2F-1115-48EF-3D40-839460755A01}"/>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11195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B7C3-0DE8-AC3C-B828-56C857F29C4C}"/>
              </a:ext>
            </a:extLst>
          </p:cNvPr>
          <p:cNvSpPr>
            <a:spLocks noGrp="1"/>
          </p:cNvSpPr>
          <p:nvPr>
            <p:ph type="title"/>
          </p:nvPr>
        </p:nvSpPr>
        <p:spPr/>
        <p:txBody>
          <a:bodyPr/>
          <a:lstStyle/>
          <a:p>
            <a:r>
              <a:rPr lang="en-CA" dirty="0"/>
              <a:t>Breast Cancer and Ethnicity</a:t>
            </a:r>
          </a:p>
        </p:txBody>
      </p:sp>
      <p:sp>
        <p:nvSpPr>
          <p:cNvPr id="3" name="Text Placeholder 2">
            <a:extLst>
              <a:ext uri="{FF2B5EF4-FFF2-40B4-BE49-F238E27FC236}">
                <a16:creationId xmlns:a16="http://schemas.microsoft.com/office/drawing/2014/main" id="{EE83C451-5527-1F25-1D3E-C9F3D370882E}"/>
              </a:ext>
            </a:extLst>
          </p:cNvPr>
          <p:cNvSpPr>
            <a:spLocks noGrp="1"/>
          </p:cNvSpPr>
          <p:nvPr>
            <p:ph type="body" idx="1"/>
          </p:nvPr>
        </p:nvSpPr>
        <p:spPr/>
        <p:txBody>
          <a:bodyPr>
            <a:normAutofit fontScale="62500" lnSpcReduction="20000"/>
          </a:bodyPr>
          <a:lstStyle/>
          <a:p>
            <a:pPr marL="514350" indent="-285750">
              <a:buFont typeface="Arial" panose="020B0604020202020204" pitchFamily="34" charset="0"/>
              <a:buChar char="•"/>
            </a:pPr>
            <a:r>
              <a:rPr lang="en-CA" b="0" i="0" dirty="0">
                <a:solidFill>
                  <a:schemeClr val="tx1"/>
                </a:solidFill>
                <a:effectLst/>
                <a:latin typeface="Segoe UI" panose="020B0502040204020203" pitchFamily="34" charset="0"/>
              </a:rPr>
              <a:t>In consideration of use cases that spur better collection of SDOH data in health care systems, I will direct you to this recent short feature story on CBC radio, Nov 5 - listen at 19 min mark here: </a:t>
            </a:r>
            <a:r>
              <a:rPr lang="en-CA" b="0" i="0" u="sng" dirty="0">
                <a:solidFill>
                  <a:schemeClr val="tx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Breast Cancer and race and ethnicity study</a:t>
            </a:r>
            <a:r>
              <a:rPr lang="en-CA" b="0" i="0" dirty="0">
                <a:solidFill>
                  <a:schemeClr val="tx1"/>
                </a:solidFill>
                <a:effectLst/>
                <a:latin typeface="Segoe UI" panose="020B0502040204020203" pitchFamily="34" charset="0"/>
              </a:rPr>
              <a:t> .</a:t>
            </a:r>
          </a:p>
          <a:p>
            <a:pPr marL="514350" indent="-285750">
              <a:buFont typeface="Arial" panose="020B0604020202020204" pitchFamily="34" charset="0"/>
              <a:buChar char="•"/>
            </a:pPr>
            <a:r>
              <a:rPr lang="en-CA" b="0" i="0" dirty="0">
                <a:solidFill>
                  <a:schemeClr val="tx1"/>
                </a:solidFill>
                <a:effectLst/>
                <a:latin typeface="Segoe UI" panose="020B0502040204020203" pitchFamily="34" charset="0"/>
              </a:rPr>
              <a:t>A summary of Dr. Wilkinson recent paper </a:t>
            </a:r>
            <a:r>
              <a:rPr lang="en-CA" b="0" i="0" u="sng" dirty="0">
                <a:solidFill>
                  <a:schemeClr val="tx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is linked here.</a:t>
            </a:r>
            <a:r>
              <a:rPr lang="en-CA" b="0" i="0" dirty="0">
                <a:solidFill>
                  <a:schemeClr val="tx1"/>
                </a:solidFill>
                <a:effectLst/>
                <a:latin typeface="Segoe UI" panose="020B0502040204020203" pitchFamily="34" charset="0"/>
              </a:rPr>
              <a:t> </a:t>
            </a:r>
          </a:p>
          <a:p>
            <a:pPr marL="514350" indent="-285750">
              <a:buFont typeface="Arial" panose="020B0604020202020204" pitchFamily="34" charset="0"/>
              <a:buChar char="•"/>
            </a:pPr>
            <a:r>
              <a:rPr lang="en-CA" b="0" i="0" u="none" strike="noStrike" dirty="0">
                <a:solidFill>
                  <a:srgbClr val="2D2D2C"/>
                </a:solidFill>
                <a:effectLst/>
                <a:latin typeface="Work Sans" panose="020F0502020204030204" pitchFamily="2" charset="0"/>
              </a:rPr>
              <a:t>Breast cancer characteristics and outcomes in Canada related to race and ethnicity are not currently documented. This new study has found that Canadian women who did not identify as White had an earlier peak age of breast cancer diagnosis and higher proportions of cases diagnosed under age 50. They also have an earlier peak age of death, dying on average seven years earlier.</a:t>
            </a:r>
            <a:br>
              <a:rPr lang="en-CA" dirty="0">
                <a:solidFill>
                  <a:schemeClr val="tx1"/>
                </a:solidFill>
              </a:rPr>
            </a:br>
            <a:br>
              <a:rPr lang="en-CA" dirty="0">
                <a:solidFill>
                  <a:schemeClr val="tx1"/>
                </a:solidFill>
              </a:rPr>
            </a:br>
            <a:r>
              <a:rPr lang="en-CA" dirty="0">
                <a:solidFill>
                  <a:schemeClr val="tx1"/>
                </a:solidFill>
              </a:rPr>
              <a:t>Posted to </a:t>
            </a:r>
            <a:r>
              <a:rPr lang="en-CA" b="0" i="0" dirty="0">
                <a:solidFill>
                  <a:schemeClr val="tx1"/>
                </a:solidFill>
                <a:effectLst/>
                <a:latin typeface="Segoe UI" panose="020B0502040204020203" pitchFamily="34" charset="0"/>
              </a:rPr>
              <a:t>WG documents section. You can navigate there on our WG's top menu or they are linked below.</a:t>
            </a:r>
            <a:br>
              <a:rPr lang="en-CA" dirty="0"/>
            </a:br>
            <a:br>
              <a:rPr lang="en-CA" dirty="0"/>
            </a:br>
            <a:r>
              <a:rPr lang="en-CA" b="0" i="0" u="sng" dirty="0">
                <a:solidFill>
                  <a:srgbClr val="000000"/>
                </a:solidFill>
                <a:effectLst/>
                <a:latin typeface="Helvetica" panose="020B0604020202020204" pitchFamily="34" charset="0"/>
                <a:hlinkClick r:id="rId4"/>
              </a:rPr>
              <a:t>Breast cancer incidence and mortality, by age, stage and molecular subtypes, by race/ethnicity in Canada and Dr. Carr's research</a:t>
            </a:r>
            <a:br>
              <a:rPr lang="en-CA" b="0" i="0" u="sng" dirty="0">
                <a:solidFill>
                  <a:srgbClr val="000000"/>
                </a:solidFill>
                <a:effectLst/>
                <a:latin typeface="Helvetica" panose="020B0604020202020204" pitchFamily="34" charset="0"/>
                <a:hlinkClick r:id="rId4"/>
              </a:rPr>
            </a:br>
            <a:br>
              <a:rPr lang="en-CA" b="0" i="0" u="sng" dirty="0">
                <a:solidFill>
                  <a:srgbClr val="000000"/>
                </a:solidFill>
                <a:effectLst/>
                <a:latin typeface="Helvetica" panose="020B0604020202020204" pitchFamily="34" charset="0"/>
                <a:hlinkClick r:id="rId4"/>
              </a:rPr>
            </a:br>
            <a:r>
              <a:rPr lang="en-CA" b="0" i="0" u="sng" dirty="0">
                <a:solidFill>
                  <a:srgbClr val="000000"/>
                </a:solidFill>
                <a:effectLst/>
                <a:latin typeface="Helvetica" panose="020B0604020202020204" pitchFamily="34" charset="0"/>
                <a:hlinkClick r:id="rId5"/>
              </a:rPr>
              <a:t>The experiences of Indigenous people with cancer in Saskatchewan: a patient-oriented qualitative study using a sharing circle</a:t>
            </a:r>
            <a:endParaRPr lang="en-CA" dirty="0"/>
          </a:p>
        </p:txBody>
      </p:sp>
      <p:sp>
        <p:nvSpPr>
          <p:cNvPr id="4" name="Slide Number Placeholder 3">
            <a:extLst>
              <a:ext uri="{FF2B5EF4-FFF2-40B4-BE49-F238E27FC236}">
                <a16:creationId xmlns:a16="http://schemas.microsoft.com/office/drawing/2014/main" id="{941F2031-6538-8A7A-75E2-B1376BC43990}"/>
              </a:ext>
            </a:extLst>
          </p:cNvPr>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98118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F031-B12C-AD18-9F83-67015FE3947F}"/>
              </a:ext>
            </a:extLst>
          </p:cNvPr>
          <p:cNvSpPr>
            <a:spLocks noGrp="1"/>
          </p:cNvSpPr>
          <p:nvPr>
            <p:ph type="title"/>
          </p:nvPr>
        </p:nvSpPr>
        <p:spPr/>
        <p:txBody>
          <a:bodyPr/>
          <a:lstStyle/>
          <a:p>
            <a:r>
              <a:rPr lang="en-CA" dirty="0"/>
              <a:t>Next Meeting</a:t>
            </a:r>
          </a:p>
        </p:txBody>
      </p:sp>
      <p:sp>
        <p:nvSpPr>
          <p:cNvPr id="3" name="Text Placeholder 2">
            <a:extLst>
              <a:ext uri="{FF2B5EF4-FFF2-40B4-BE49-F238E27FC236}">
                <a16:creationId xmlns:a16="http://schemas.microsoft.com/office/drawing/2014/main" id="{90E90466-56FC-B6F7-6F2F-E8E42118D8CF}"/>
              </a:ext>
            </a:extLst>
          </p:cNvPr>
          <p:cNvSpPr>
            <a:spLocks noGrp="1"/>
          </p:cNvSpPr>
          <p:nvPr>
            <p:ph type="body" idx="1"/>
          </p:nvPr>
        </p:nvSpPr>
        <p:spPr/>
        <p:txBody>
          <a:bodyPr/>
          <a:lstStyle/>
          <a:p>
            <a:pPr marL="514350" indent="-285750">
              <a:buFont typeface="Arial" panose="020B0604020202020204" pitchFamily="34" charset="0"/>
              <a:buChar char="•"/>
            </a:pPr>
            <a:r>
              <a:rPr lang="en-CA" dirty="0"/>
              <a:t>December 11</a:t>
            </a:r>
            <a:r>
              <a:rPr lang="en-CA" baseline="30000" dirty="0"/>
              <a:t>th</a:t>
            </a:r>
            <a:r>
              <a:rPr lang="en-CA" dirty="0"/>
              <a:t>, 2024</a:t>
            </a:r>
          </a:p>
          <a:p>
            <a:pPr marL="514350" indent="-285750">
              <a:buFont typeface="Arial" panose="020B0604020202020204" pitchFamily="34" charset="0"/>
              <a:buChar char="•"/>
            </a:pPr>
            <a:r>
              <a:rPr lang="en-CA" dirty="0"/>
              <a:t>More work on SDOH data element development</a:t>
            </a:r>
          </a:p>
          <a:p>
            <a:pPr marL="514350" indent="-285750">
              <a:buFont typeface="Arial" panose="020B0604020202020204" pitchFamily="34" charset="0"/>
              <a:buChar char="•"/>
            </a:pPr>
            <a:r>
              <a:rPr lang="en-CA" dirty="0"/>
              <a:t>Updates Joe O’Rourke re: SPARK and Deep End Canada</a:t>
            </a:r>
          </a:p>
          <a:p>
            <a:pPr marL="514350" indent="-285750">
              <a:buFont typeface="Arial" panose="020B0604020202020204" pitchFamily="34" charset="0"/>
              <a:buChar char="•"/>
            </a:pPr>
            <a:r>
              <a:rPr lang="en-CA" dirty="0"/>
              <a:t>Jen updates from Primary Care Research Community for SDOH – CPCRN Annual Conference</a:t>
            </a:r>
          </a:p>
        </p:txBody>
      </p:sp>
      <p:sp>
        <p:nvSpPr>
          <p:cNvPr id="4" name="Slide Number Placeholder 3">
            <a:extLst>
              <a:ext uri="{FF2B5EF4-FFF2-40B4-BE49-F238E27FC236}">
                <a16:creationId xmlns:a16="http://schemas.microsoft.com/office/drawing/2014/main" id="{25E9CFF1-07E8-A205-0511-9054B7CC9EAC}"/>
              </a:ext>
            </a:extLst>
          </p:cNvPr>
          <p:cNvSpPr>
            <a:spLocks noGrp="1"/>
          </p:cNvSpPr>
          <p:nvPr>
            <p:ph type="sldNum" idx="12"/>
          </p:nvPr>
        </p:nvSpPr>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142252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dirty="0">
                <a:solidFill>
                  <a:srgbClr val="00A199"/>
                </a:solidFill>
                <a:effectLst/>
                <a:latin typeface="Calibri" panose="020F0502020204030204" pitchFamily="34" charset="0"/>
              </a:rPr>
              <a:t>Land acknowledgement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1" i="0" u="none" strike="noStrike" dirty="0">
                <a:solidFill>
                  <a:srgbClr val="365254"/>
                </a:solidFill>
                <a:effectLst/>
                <a:latin typeface="Calibri" panose="020F0502020204030204" pitchFamily="34" charset="0"/>
              </a:rPr>
              <a:t>We would like to acknowledge the lands that we occupy, whether treaty or unceded. We recognize that these lands are home to many diverse First Nations, Inuit and Métis Peoples.</a:t>
            </a:r>
            <a:endParaRPr lang="en-US" b="0" i="0" dirty="0">
              <a:solidFill>
                <a:srgbClr val="000000"/>
              </a:solidFill>
              <a:effectLst/>
              <a:latin typeface="Segoe UI" panose="020B0502040204020203" pitchFamily="34" charset="0"/>
            </a:endParaRPr>
          </a:p>
          <a:p>
            <a:endParaRPr lang="en-CA" dirty="0"/>
          </a:p>
        </p:txBody>
      </p:sp>
    </p:spTree>
    <p:extLst>
      <p:ext uri="{BB962C8B-B14F-4D97-AF65-F5344CB8AC3E}">
        <p14:creationId xmlns:p14="http://schemas.microsoft.com/office/powerpoint/2010/main" val="261952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rPr>
              <a:t>Agenda</a:t>
            </a:r>
            <a:endParaRPr>
              <a:solidFill>
                <a:schemeClr val="dk1"/>
              </a:solidFill>
            </a:endParaRP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a:t>
            </a:fld>
            <a:endParaRPr/>
          </a:p>
        </p:txBody>
      </p:sp>
      <p:sp>
        <p:nvSpPr>
          <p:cNvPr id="100" name="Google Shape;100;p3"/>
          <p:cNvSpPr txBox="1"/>
          <p:nvPr/>
        </p:nvSpPr>
        <p:spPr>
          <a:xfrm>
            <a:off x="558350" y="1310910"/>
            <a:ext cx="7881643" cy="4045728"/>
          </a:xfrm>
          <a:prstGeom prst="rect">
            <a:avLst/>
          </a:prstGeom>
          <a:noFill/>
          <a:ln>
            <a:noFill/>
          </a:ln>
        </p:spPr>
        <p:txBody>
          <a:bodyPr spcFirstLastPara="1" wrap="square" lIns="91425" tIns="45700" rIns="91425" bIns="45700" anchor="t" anchorCtr="0">
            <a:noAutofit/>
          </a:bodyPr>
          <a:lstStyle/>
          <a:p>
            <a:pPr marL="342900" indent="-342900">
              <a:lnSpc>
                <a:spcPct val="115000"/>
              </a:lnSpc>
              <a:spcAft>
                <a:spcPts val="1000"/>
              </a:spcAft>
              <a:buAutoNum type="arabicPeriod"/>
            </a:pPr>
            <a:r>
              <a:rPr lang="en-CA" sz="1800" dirty="0">
                <a:effectLst/>
                <a:highlight>
                  <a:srgbClr val="FFFFFF"/>
                </a:highlight>
                <a:latin typeface="Arial" panose="020B0604020202020204" pitchFamily="34" charset="0"/>
                <a:ea typeface="Arial" panose="020B0604020202020204" pitchFamily="34" charset="0"/>
              </a:rPr>
              <a:t>Welcome and Introductions – 10 min</a:t>
            </a:r>
            <a:endParaRPr lang="en-CA" sz="1800" dirty="0">
              <a:highlight>
                <a:srgbClr val="FFFFFF"/>
              </a:highlight>
              <a:latin typeface="Arial" panose="020B0604020202020204" pitchFamily="34" charset="0"/>
              <a:ea typeface="Arial" panose="020B0604020202020204" pitchFamily="34" charset="0"/>
            </a:endParaRPr>
          </a:p>
          <a:p>
            <a:pPr marL="342900" indent="-342900">
              <a:lnSpc>
                <a:spcPct val="115000"/>
              </a:lnSpc>
              <a:spcAft>
                <a:spcPts val="1000"/>
              </a:spcAft>
              <a:buAutoNum type="arabicPeriod"/>
            </a:pPr>
            <a:r>
              <a:rPr lang="en-CA" sz="1800" dirty="0">
                <a:effectLst/>
                <a:highlight>
                  <a:srgbClr val="FFFFFF"/>
                </a:highlight>
                <a:latin typeface="Arial" panose="020B0604020202020204" pitchFamily="34" charset="0"/>
                <a:ea typeface="Arial" panose="020B0604020202020204" pitchFamily="34" charset="0"/>
              </a:rPr>
              <a:t>SD</a:t>
            </a:r>
            <a:r>
              <a:rPr lang="en-CA" sz="1800" dirty="0">
                <a:effectLst/>
                <a:latin typeface="Arial" panose="020B0604020202020204" pitchFamily="34" charset="0"/>
                <a:ea typeface="Arial" panose="020B0604020202020204" pitchFamily="34" charset="0"/>
              </a:rPr>
              <a:t>OH Mapping work (Brooke + discussion) – 20 min</a:t>
            </a:r>
          </a:p>
          <a:p>
            <a:pPr marL="342900" indent="-342900">
              <a:lnSpc>
                <a:spcPct val="115000"/>
              </a:lnSpc>
              <a:spcAft>
                <a:spcPts val="1000"/>
              </a:spcAft>
              <a:buAutoNum type="arabicPeriod"/>
            </a:pPr>
            <a:r>
              <a:rPr lang="en-CA" sz="1800" dirty="0">
                <a:effectLst/>
                <a:latin typeface="Arial" panose="020B0604020202020204" pitchFamily="34" charset="0"/>
                <a:ea typeface="Arial" panose="020B0604020202020204" pitchFamily="34" charset="0"/>
              </a:rPr>
              <a:t>SDOH updates by Kevin Samson - 15 min</a:t>
            </a:r>
          </a:p>
          <a:p>
            <a:pPr marL="342900" indent="-342900">
              <a:lnSpc>
                <a:spcPct val="115000"/>
              </a:lnSpc>
              <a:spcAft>
                <a:spcPts val="1000"/>
              </a:spcAft>
              <a:buAutoNum type="arabicPeriod"/>
            </a:pPr>
            <a:r>
              <a:rPr lang="en-CA" sz="1800" dirty="0">
                <a:effectLst/>
                <a:latin typeface="Arial" panose="020B0604020202020204" pitchFamily="34" charset="0"/>
                <a:ea typeface="Arial" panose="020B0604020202020204" pitchFamily="34" charset="0"/>
              </a:rPr>
              <a:t>Other business - 5 min</a:t>
            </a:r>
          </a:p>
          <a:p>
            <a:pPr marL="342900" indent="-342900">
              <a:lnSpc>
                <a:spcPct val="115000"/>
              </a:lnSpc>
              <a:spcAft>
                <a:spcPts val="1000"/>
              </a:spcAft>
              <a:buAutoNum type="arabicPeriod"/>
            </a:pPr>
            <a:endParaRPr lang="en-CA" sz="1800" dirty="0">
              <a:effectLst/>
              <a:latin typeface="Arial" panose="020B0604020202020204" pitchFamily="34" charset="0"/>
              <a:ea typeface="Arial" panose="020B0604020202020204" pitchFamily="34" charset="0"/>
            </a:endParaRPr>
          </a:p>
          <a:p>
            <a:pPr>
              <a:lnSpc>
                <a:spcPct val="130000"/>
              </a:lnSpc>
              <a:buClr>
                <a:schemeClr val="dk1"/>
              </a:buClr>
              <a:buSzPts val="1900"/>
            </a:pPr>
            <a:br>
              <a:rPr lang="en-US" sz="2400" dirty="0">
                <a:solidFill>
                  <a:schemeClr val="tx1"/>
                </a:solidFill>
                <a:latin typeface="Calibri" panose="020F0502020204030204" pitchFamily="34" charset="0"/>
                <a:cs typeface="Calibri" panose="020F0502020204030204" pitchFamily="34" charset="0"/>
              </a:rPr>
            </a:br>
            <a:endParaRPr lang="en-US" sz="2400" dirty="0">
              <a:solidFill>
                <a:schemeClr val="tx1"/>
              </a:solidFill>
              <a:latin typeface="Calibri" panose="020F0502020204030204" pitchFamily="34" charset="0"/>
              <a:cs typeface="Calibri" panose="020F0502020204030204" pitchFamily="34" charset="0"/>
            </a:endParaRPr>
          </a:p>
        </p:txBody>
      </p:sp>
      <p:pic>
        <p:nvPicPr>
          <p:cNvPr id="101" name="Google Shape;101;p3"/>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extLst>
      <p:ext uri="{BB962C8B-B14F-4D97-AF65-F5344CB8AC3E}">
        <p14:creationId xmlns:p14="http://schemas.microsoft.com/office/powerpoint/2010/main" val="228027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B984-E4FA-4269-16C1-65D0E6C13C37}"/>
              </a:ext>
            </a:extLst>
          </p:cNvPr>
          <p:cNvSpPr>
            <a:spLocks noGrp="1"/>
          </p:cNvSpPr>
          <p:nvPr>
            <p:ph type="title"/>
          </p:nvPr>
        </p:nvSpPr>
        <p:spPr/>
        <p:txBody>
          <a:bodyPr/>
          <a:lstStyle/>
          <a:p>
            <a:r>
              <a:rPr lang="en-CA"/>
              <a:t>SDOH Data Standards/Tools Mapping</a:t>
            </a:r>
          </a:p>
        </p:txBody>
      </p:sp>
      <p:sp>
        <p:nvSpPr>
          <p:cNvPr id="3" name="Text Placeholder 2">
            <a:extLst>
              <a:ext uri="{FF2B5EF4-FFF2-40B4-BE49-F238E27FC236}">
                <a16:creationId xmlns:a16="http://schemas.microsoft.com/office/drawing/2014/main" id="{81849E27-95DF-13DF-8364-A2D85C304F6B}"/>
              </a:ext>
            </a:extLst>
          </p:cNvPr>
          <p:cNvSpPr>
            <a:spLocks noGrp="1"/>
          </p:cNvSpPr>
          <p:nvPr>
            <p:ph type="body" idx="1"/>
          </p:nvPr>
        </p:nvSpPr>
        <p:spPr/>
        <p:txBody>
          <a:bodyPr/>
          <a:lstStyle/>
          <a:p>
            <a:pPr marL="514350" indent="-285750">
              <a:buFont typeface="Arial" panose="020B0604020202020204" pitchFamily="34" charset="0"/>
              <a:buChar char="•"/>
            </a:pPr>
            <a:r>
              <a:rPr lang="en-CA"/>
              <a:t>Big thanks to Dr. Kevin Samson for sharing!</a:t>
            </a:r>
          </a:p>
          <a:p>
            <a:pPr marL="514350" indent="-285750">
              <a:buFont typeface="Arial" panose="020B0604020202020204" pitchFamily="34" charset="0"/>
              <a:buChar char="•"/>
            </a:pPr>
            <a:r>
              <a:rPr lang="en-CA"/>
              <a:t>Compared five standards/tools </a:t>
            </a:r>
          </a:p>
          <a:p>
            <a:pPr marL="971550" lvl="1" indent="-285750">
              <a:buFont typeface="Arial" panose="020B0604020202020204" pitchFamily="34" charset="0"/>
              <a:buChar char="•"/>
            </a:pPr>
            <a:r>
              <a:rPr lang="en-CA"/>
              <a:t>CIHI’s Pan-Canadian Health Data Content Framework (September 2024)</a:t>
            </a:r>
          </a:p>
          <a:p>
            <a:pPr marL="971550" lvl="1" indent="-285750">
              <a:buFont typeface="Arial" panose="020B0604020202020204" pitchFamily="34" charset="0"/>
              <a:buChar char="•"/>
            </a:pPr>
            <a:r>
              <a:rPr lang="en-CA"/>
              <a:t>SPARK Tool from Upstream Lab (August 2024)</a:t>
            </a:r>
          </a:p>
          <a:p>
            <a:pPr marL="971550" lvl="1" indent="-285750">
              <a:buFont typeface="Arial" panose="020B0604020202020204" pitchFamily="34" charset="0"/>
              <a:buChar char="•"/>
            </a:pPr>
            <a:r>
              <a:rPr lang="en-CA"/>
              <a:t>Ontario Health Guidance for the Collection and Use of Sociodemographic Data (June 2024)</a:t>
            </a:r>
          </a:p>
          <a:p>
            <a:pPr marL="971550" lvl="1" indent="-285750">
              <a:buFont typeface="Arial" panose="020B0604020202020204" pitchFamily="34" charset="0"/>
              <a:buChar char="•"/>
            </a:pPr>
            <a:r>
              <a:rPr lang="en-CA"/>
              <a:t>Telus Health Equity Questionnaire</a:t>
            </a:r>
          </a:p>
          <a:p>
            <a:pPr marL="971550" lvl="1" indent="-285750">
              <a:buFont typeface="Arial" panose="020B0604020202020204" pitchFamily="34" charset="0"/>
              <a:buChar char="•"/>
            </a:pPr>
            <a:r>
              <a:rPr lang="en-CA"/>
              <a:t>Gravity Project</a:t>
            </a:r>
          </a:p>
          <a:p>
            <a:pPr marL="514350" indent="-285750">
              <a:buFont typeface="Arial" panose="020B0604020202020204" pitchFamily="34" charset="0"/>
              <a:buChar char="•"/>
            </a:pPr>
            <a:r>
              <a:rPr lang="en-CA"/>
              <a:t>Approximately 61 unique data elements</a:t>
            </a:r>
          </a:p>
        </p:txBody>
      </p:sp>
    </p:spTree>
    <p:extLst>
      <p:ext uri="{BB962C8B-B14F-4D97-AF65-F5344CB8AC3E}">
        <p14:creationId xmlns:p14="http://schemas.microsoft.com/office/powerpoint/2010/main" val="93955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B984-E4FA-4269-16C1-65D0E6C13C37}"/>
              </a:ext>
            </a:extLst>
          </p:cNvPr>
          <p:cNvSpPr>
            <a:spLocks noGrp="1"/>
          </p:cNvSpPr>
          <p:nvPr>
            <p:ph type="title"/>
          </p:nvPr>
        </p:nvSpPr>
        <p:spPr/>
        <p:txBody>
          <a:bodyPr>
            <a:normAutofit fontScale="90000"/>
          </a:bodyPr>
          <a:lstStyle/>
          <a:p>
            <a:r>
              <a:rPr lang="en-CA"/>
              <a:t>Common elements across </a:t>
            </a:r>
            <a:r>
              <a:rPr lang="en-CA" u="sng"/>
              <a:t>all</a:t>
            </a:r>
            <a:r>
              <a:rPr lang="en-CA"/>
              <a:t> compared standards/tools</a:t>
            </a:r>
          </a:p>
        </p:txBody>
      </p:sp>
      <p:sp>
        <p:nvSpPr>
          <p:cNvPr id="3" name="Text Placeholder 2">
            <a:extLst>
              <a:ext uri="{FF2B5EF4-FFF2-40B4-BE49-F238E27FC236}">
                <a16:creationId xmlns:a16="http://schemas.microsoft.com/office/drawing/2014/main" id="{81849E27-95DF-13DF-8364-A2D85C304F6B}"/>
              </a:ext>
            </a:extLst>
          </p:cNvPr>
          <p:cNvSpPr>
            <a:spLocks noGrp="1"/>
          </p:cNvSpPr>
          <p:nvPr>
            <p:ph type="body" idx="1"/>
          </p:nvPr>
        </p:nvSpPr>
        <p:spPr/>
        <p:txBody>
          <a:bodyPr/>
          <a:lstStyle/>
          <a:p>
            <a:pPr marL="514350" indent="-285750">
              <a:buFont typeface="Arial" panose="020B0604020202020204" pitchFamily="34" charset="0"/>
              <a:buChar char="•"/>
            </a:pPr>
            <a:r>
              <a:rPr lang="en-CA" dirty="0"/>
              <a:t>Education level </a:t>
            </a:r>
          </a:p>
          <a:p>
            <a:pPr marL="514350" indent="-285750">
              <a:buFont typeface="Arial" panose="020B0604020202020204" pitchFamily="34" charset="0"/>
              <a:buChar char="•"/>
            </a:pPr>
            <a:r>
              <a:rPr lang="en-CA" dirty="0"/>
              <a:t>Employment status</a:t>
            </a:r>
          </a:p>
          <a:p>
            <a:pPr marL="514350" indent="-285750">
              <a:buFont typeface="Arial" panose="020B0604020202020204" pitchFamily="34" charset="0"/>
              <a:buChar char="•"/>
            </a:pPr>
            <a:r>
              <a:rPr lang="en-CA" dirty="0"/>
              <a:t>Housing stability </a:t>
            </a:r>
          </a:p>
          <a:p>
            <a:pPr marL="514350" indent="-285750">
              <a:buFont typeface="Arial" panose="020B0604020202020204" pitchFamily="34" charset="0"/>
              <a:buChar char="•"/>
            </a:pPr>
            <a:r>
              <a:rPr lang="en-CA"/>
              <a:t>Financial stability</a:t>
            </a:r>
            <a:endParaRPr lang="en-CA" dirty="0"/>
          </a:p>
          <a:p>
            <a:pPr marL="514350" indent="-285750">
              <a:buFont typeface="Arial" panose="020B0604020202020204" pitchFamily="34" charset="0"/>
              <a:buChar char="•"/>
            </a:pPr>
            <a:endParaRPr lang="en-CA" dirty="0"/>
          </a:p>
        </p:txBody>
      </p:sp>
    </p:spTree>
    <p:extLst>
      <p:ext uri="{BB962C8B-B14F-4D97-AF65-F5344CB8AC3E}">
        <p14:creationId xmlns:p14="http://schemas.microsoft.com/office/powerpoint/2010/main" val="566079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B984-E4FA-4269-16C1-65D0E6C13C37}"/>
              </a:ext>
            </a:extLst>
          </p:cNvPr>
          <p:cNvSpPr>
            <a:spLocks noGrp="1"/>
          </p:cNvSpPr>
          <p:nvPr>
            <p:ph type="title"/>
          </p:nvPr>
        </p:nvSpPr>
        <p:spPr/>
        <p:txBody>
          <a:bodyPr>
            <a:normAutofit fontScale="90000"/>
          </a:bodyPr>
          <a:lstStyle/>
          <a:p>
            <a:r>
              <a:rPr lang="en-CA"/>
              <a:t>Common elements across </a:t>
            </a:r>
            <a:r>
              <a:rPr lang="en-CA" u="sng"/>
              <a:t>most</a:t>
            </a:r>
            <a:r>
              <a:rPr lang="en-CA"/>
              <a:t> compared standards/tools</a:t>
            </a:r>
          </a:p>
        </p:txBody>
      </p:sp>
      <p:sp>
        <p:nvSpPr>
          <p:cNvPr id="3" name="Text Placeholder 2">
            <a:extLst>
              <a:ext uri="{FF2B5EF4-FFF2-40B4-BE49-F238E27FC236}">
                <a16:creationId xmlns:a16="http://schemas.microsoft.com/office/drawing/2014/main" id="{81849E27-95DF-13DF-8364-A2D85C304F6B}"/>
              </a:ext>
            </a:extLst>
          </p:cNvPr>
          <p:cNvSpPr>
            <a:spLocks noGrp="1"/>
          </p:cNvSpPr>
          <p:nvPr>
            <p:ph type="body" idx="1"/>
          </p:nvPr>
        </p:nvSpPr>
        <p:spPr/>
        <p:txBody>
          <a:bodyPr numCol="2">
            <a:normAutofit/>
          </a:bodyPr>
          <a:lstStyle/>
          <a:p>
            <a:pPr marL="514350" indent="-285750">
              <a:buFont typeface="Arial" panose="020B0604020202020204" pitchFamily="34" charset="0"/>
              <a:buChar char="•"/>
            </a:pPr>
            <a:r>
              <a:rPr lang="en-CA"/>
              <a:t>Service language </a:t>
            </a:r>
            <a:r>
              <a:rPr lang="en-CA" sz="1200"/>
              <a:t>(CACDI)</a:t>
            </a:r>
            <a:endParaRPr lang="en-CA"/>
          </a:p>
          <a:p>
            <a:pPr marL="514350" indent="-285750">
              <a:buFont typeface="Arial" panose="020B0604020202020204" pitchFamily="34" charset="0"/>
              <a:buChar char="•"/>
            </a:pPr>
            <a:r>
              <a:rPr lang="en-CA"/>
              <a:t>Born in Canada status</a:t>
            </a:r>
          </a:p>
          <a:p>
            <a:pPr marL="514350" indent="-285750">
              <a:buFont typeface="Arial" panose="020B0604020202020204" pitchFamily="34" charset="0"/>
              <a:buChar char="•"/>
            </a:pPr>
            <a:r>
              <a:rPr lang="en-CA"/>
              <a:t>Ethnicity</a:t>
            </a:r>
          </a:p>
          <a:p>
            <a:pPr marL="514350" indent="-285750">
              <a:buFont typeface="Arial" panose="020B0604020202020204" pitchFamily="34" charset="0"/>
              <a:buChar char="•"/>
            </a:pPr>
            <a:r>
              <a:rPr lang="en-CA"/>
              <a:t>Racialized group </a:t>
            </a:r>
            <a:r>
              <a:rPr lang="en-CA" sz="1200"/>
              <a:t>(CACDI)</a:t>
            </a:r>
          </a:p>
          <a:p>
            <a:pPr marL="514350" indent="-285750">
              <a:buFont typeface="Arial" panose="020B0604020202020204" pitchFamily="34" charset="0"/>
              <a:buChar char="•"/>
            </a:pPr>
            <a:r>
              <a:rPr lang="en-CA"/>
              <a:t>Religious or spiritual affiliations </a:t>
            </a:r>
          </a:p>
          <a:p>
            <a:pPr marL="514350" indent="-285750">
              <a:buFont typeface="Arial" panose="020B0604020202020204" pitchFamily="34" charset="0"/>
              <a:buChar char="•"/>
            </a:pPr>
            <a:r>
              <a:rPr lang="en-CA"/>
              <a:t>Gender identity</a:t>
            </a:r>
          </a:p>
          <a:p>
            <a:pPr marL="514350" indent="-285750">
              <a:buFont typeface="Arial" panose="020B0604020202020204" pitchFamily="34" charset="0"/>
              <a:buChar char="•"/>
            </a:pPr>
            <a:r>
              <a:rPr lang="en-CA"/>
              <a:t>Sexual orientation</a:t>
            </a:r>
          </a:p>
          <a:p>
            <a:pPr marL="514350" indent="-285750">
              <a:buFont typeface="Arial" panose="020B0604020202020204" pitchFamily="34" charset="0"/>
              <a:buChar char="•"/>
            </a:pPr>
            <a:r>
              <a:rPr lang="en-CA"/>
              <a:t>Social supports</a:t>
            </a:r>
          </a:p>
          <a:p>
            <a:pPr marL="514350" indent="-285750">
              <a:buFont typeface="Arial" panose="020B0604020202020204" pitchFamily="34" charset="0"/>
              <a:buChar char="•"/>
            </a:pPr>
            <a:r>
              <a:rPr lang="en-CA"/>
              <a:t>Financial stability</a:t>
            </a:r>
          </a:p>
          <a:p>
            <a:pPr marL="514350" indent="-285750">
              <a:buFont typeface="Arial" panose="020B0604020202020204" pitchFamily="34" charset="0"/>
              <a:buChar char="•"/>
            </a:pPr>
            <a:r>
              <a:rPr lang="en-CA"/>
              <a:t>Household composition</a:t>
            </a:r>
          </a:p>
          <a:p>
            <a:pPr marL="514350" indent="-285750">
              <a:buFont typeface="Arial" panose="020B0604020202020204" pitchFamily="34" charset="0"/>
              <a:buChar char="•"/>
            </a:pPr>
            <a:r>
              <a:rPr lang="en-CA"/>
              <a:t>Access to food</a:t>
            </a:r>
          </a:p>
          <a:p>
            <a:pPr marL="514350" indent="-285750">
              <a:buFont typeface="Arial" panose="020B0604020202020204" pitchFamily="34" charset="0"/>
              <a:buChar char="•"/>
            </a:pPr>
            <a:r>
              <a:rPr lang="en-CA"/>
              <a:t>Access to transportation</a:t>
            </a:r>
          </a:p>
          <a:p>
            <a:pPr marL="514350" indent="-285750">
              <a:buFont typeface="Arial" panose="020B0604020202020204" pitchFamily="34" charset="0"/>
              <a:buChar char="•"/>
            </a:pPr>
            <a:r>
              <a:rPr lang="en-CA"/>
              <a:t>Disability status </a:t>
            </a:r>
            <a:r>
              <a:rPr lang="en-CA" sz="1200"/>
              <a:t>(under Functional Status and Disability Assessment data category for CIHI) </a:t>
            </a:r>
            <a:endParaRPr lang="en-CA"/>
          </a:p>
        </p:txBody>
      </p:sp>
    </p:spTree>
    <p:extLst>
      <p:ext uri="{BB962C8B-B14F-4D97-AF65-F5344CB8AC3E}">
        <p14:creationId xmlns:p14="http://schemas.microsoft.com/office/powerpoint/2010/main" val="171227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1F2D-3A3B-A186-5B47-5D49C16F4032}"/>
              </a:ext>
            </a:extLst>
          </p:cNvPr>
          <p:cNvSpPr>
            <a:spLocks noGrp="1"/>
          </p:cNvSpPr>
          <p:nvPr>
            <p:ph type="title"/>
          </p:nvPr>
        </p:nvSpPr>
        <p:spPr/>
        <p:txBody>
          <a:bodyPr>
            <a:normAutofit/>
          </a:bodyPr>
          <a:lstStyle/>
          <a:p>
            <a:r>
              <a:rPr lang="en-CA"/>
              <a:t>CIHI SDOH category to SPARK comparison</a:t>
            </a:r>
          </a:p>
        </p:txBody>
      </p:sp>
      <p:graphicFrame>
        <p:nvGraphicFramePr>
          <p:cNvPr id="4" name="Diagram 3">
            <a:extLst>
              <a:ext uri="{FF2B5EF4-FFF2-40B4-BE49-F238E27FC236}">
                <a16:creationId xmlns:a16="http://schemas.microsoft.com/office/drawing/2014/main" id="{B2DB1E02-7EF4-0D66-996C-C1B0F7A1FA99}"/>
              </a:ext>
            </a:extLst>
          </p:cNvPr>
          <p:cNvGraphicFramePr/>
          <p:nvPr>
            <p:extLst>
              <p:ext uri="{D42A27DB-BD31-4B8C-83A1-F6EECF244321}">
                <p14:modId xmlns:p14="http://schemas.microsoft.com/office/powerpoint/2010/main" val="2317136221"/>
              </p:ext>
            </p:extLst>
          </p:nvPr>
        </p:nvGraphicFramePr>
        <p:xfrm>
          <a:off x="1524000" y="12495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52278B-7658-B828-D7F7-E136C1605C68}"/>
              </a:ext>
            </a:extLst>
          </p:cNvPr>
          <p:cNvSpPr txBox="1"/>
          <p:nvPr/>
        </p:nvSpPr>
        <p:spPr>
          <a:xfrm>
            <a:off x="4129548" y="2971800"/>
            <a:ext cx="943896" cy="707886"/>
          </a:xfrm>
          <a:prstGeom prst="rect">
            <a:avLst/>
          </a:prstGeom>
          <a:noFill/>
        </p:spPr>
        <p:txBody>
          <a:bodyPr wrap="square" rtlCol="0">
            <a:spAutoFit/>
          </a:bodyPr>
          <a:lstStyle/>
          <a:p>
            <a:pPr algn="ctr"/>
            <a:r>
              <a:rPr lang="en-CA" sz="2000" b="1"/>
              <a:t>24 items</a:t>
            </a:r>
          </a:p>
        </p:txBody>
      </p:sp>
      <p:sp>
        <p:nvSpPr>
          <p:cNvPr id="6" name="TextBox 5">
            <a:extLst>
              <a:ext uri="{FF2B5EF4-FFF2-40B4-BE49-F238E27FC236}">
                <a16:creationId xmlns:a16="http://schemas.microsoft.com/office/drawing/2014/main" id="{6C67E883-4D0F-7F5F-CAEF-312B948EB6B6}"/>
              </a:ext>
            </a:extLst>
          </p:cNvPr>
          <p:cNvSpPr txBox="1"/>
          <p:nvPr/>
        </p:nvSpPr>
        <p:spPr>
          <a:xfrm>
            <a:off x="743409" y="5001860"/>
            <a:ext cx="6772277" cy="400110"/>
          </a:xfrm>
          <a:prstGeom prst="rect">
            <a:avLst/>
          </a:prstGeom>
          <a:noFill/>
        </p:spPr>
        <p:txBody>
          <a:bodyPr wrap="square" rtlCol="0">
            <a:spAutoFit/>
          </a:bodyPr>
          <a:lstStyle/>
          <a:p>
            <a:r>
              <a:rPr lang="en-CA" sz="2000"/>
              <a:t>CIHI Data Content Standard 		SPARK Tool</a:t>
            </a:r>
          </a:p>
        </p:txBody>
      </p:sp>
    </p:spTree>
    <p:extLst>
      <p:ext uri="{BB962C8B-B14F-4D97-AF65-F5344CB8AC3E}">
        <p14:creationId xmlns:p14="http://schemas.microsoft.com/office/powerpoint/2010/main" val="243139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1F2D-3A3B-A186-5B47-5D49C16F4032}"/>
              </a:ext>
            </a:extLst>
          </p:cNvPr>
          <p:cNvSpPr>
            <a:spLocks noGrp="1"/>
          </p:cNvSpPr>
          <p:nvPr>
            <p:ph type="title"/>
          </p:nvPr>
        </p:nvSpPr>
        <p:spPr>
          <a:xfrm>
            <a:off x="733425" y="443789"/>
            <a:ext cx="7869649" cy="550333"/>
          </a:xfrm>
        </p:spPr>
        <p:txBody>
          <a:bodyPr>
            <a:normAutofit/>
          </a:bodyPr>
          <a:lstStyle/>
          <a:p>
            <a:r>
              <a:rPr lang="en-CA"/>
              <a:t>CIHI SDOH category to OH Guidance comparison</a:t>
            </a:r>
          </a:p>
        </p:txBody>
      </p:sp>
      <p:graphicFrame>
        <p:nvGraphicFramePr>
          <p:cNvPr id="4" name="Diagram 3">
            <a:extLst>
              <a:ext uri="{FF2B5EF4-FFF2-40B4-BE49-F238E27FC236}">
                <a16:creationId xmlns:a16="http://schemas.microsoft.com/office/drawing/2014/main" id="{B2DB1E02-7EF4-0D66-996C-C1B0F7A1FA99}"/>
              </a:ext>
            </a:extLst>
          </p:cNvPr>
          <p:cNvGraphicFramePr/>
          <p:nvPr>
            <p:extLst>
              <p:ext uri="{D42A27DB-BD31-4B8C-83A1-F6EECF244321}">
                <p14:modId xmlns:p14="http://schemas.microsoft.com/office/powerpoint/2010/main" val="3449724530"/>
              </p:ext>
            </p:extLst>
          </p:nvPr>
        </p:nvGraphicFramePr>
        <p:xfrm>
          <a:off x="1524000" y="12495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52278B-7658-B828-D7F7-E136C1605C68}"/>
              </a:ext>
            </a:extLst>
          </p:cNvPr>
          <p:cNvSpPr txBox="1"/>
          <p:nvPr/>
        </p:nvSpPr>
        <p:spPr>
          <a:xfrm>
            <a:off x="4129548" y="2971800"/>
            <a:ext cx="943896" cy="707886"/>
          </a:xfrm>
          <a:prstGeom prst="rect">
            <a:avLst/>
          </a:prstGeom>
          <a:noFill/>
        </p:spPr>
        <p:txBody>
          <a:bodyPr wrap="square" rtlCol="0">
            <a:spAutoFit/>
          </a:bodyPr>
          <a:lstStyle/>
          <a:p>
            <a:pPr algn="ctr"/>
            <a:r>
              <a:rPr lang="en-CA" sz="2000" b="1"/>
              <a:t>17 items</a:t>
            </a:r>
          </a:p>
        </p:txBody>
      </p:sp>
      <p:sp>
        <p:nvSpPr>
          <p:cNvPr id="6" name="TextBox 5">
            <a:extLst>
              <a:ext uri="{FF2B5EF4-FFF2-40B4-BE49-F238E27FC236}">
                <a16:creationId xmlns:a16="http://schemas.microsoft.com/office/drawing/2014/main" id="{6C67E883-4D0F-7F5F-CAEF-312B948EB6B6}"/>
              </a:ext>
            </a:extLst>
          </p:cNvPr>
          <p:cNvSpPr txBox="1"/>
          <p:nvPr/>
        </p:nvSpPr>
        <p:spPr>
          <a:xfrm>
            <a:off x="743409" y="5001860"/>
            <a:ext cx="7869649" cy="400110"/>
          </a:xfrm>
          <a:prstGeom prst="rect">
            <a:avLst/>
          </a:prstGeom>
          <a:noFill/>
        </p:spPr>
        <p:txBody>
          <a:bodyPr wrap="square" rtlCol="0">
            <a:spAutoFit/>
          </a:bodyPr>
          <a:lstStyle/>
          <a:p>
            <a:r>
              <a:rPr lang="en-CA" sz="2000"/>
              <a:t>CIHI Data Content Standard 		Ontario Health Guidance</a:t>
            </a:r>
          </a:p>
        </p:txBody>
      </p:sp>
    </p:spTree>
    <p:extLst>
      <p:ext uri="{BB962C8B-B14F-4D97-AF65-F5344CB8AC3E}">
        <p14:creationId xmlns:p14="http://schemas.microsoft.com/office/powerpoint/2010/main" val="381372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1F2D-3A3B-A186-5B47-5D49C16F4032}"/>
              </a:ext>
            </a:extLst>
          </p:cNvPr>
          <p:cNvSpPr>
            <a:spLocks noGrp="1"/>
          </p:cNvSpPr>
          <p:nvPr>
            <p:ph type="title"/>
          </p:nvPr>
        </p:nvSpPr>
        <p:spPr>
          <a:xfrm>
            <a:off x="733425" y="443789"/>
            <a:ext cx="7869649" cy="550333"/>
          </a:xfrm>
        </p:spPr>
        <p:txBody>
          <a:bodyPr>
            <a:normAutofit/>
          </a:bodyPr>
          <a:lstStyle/>
          <a:p>
            <a:r>
              <a:rPr lang="en-CA"/>
              <a:t>CIHI SDOH category to TELUS HEQ comparison</a:t>
            </a:r>
          </a:p>
        </p:txBody>
      </p:sp>
      <p:graphicFrame>
        <p:nvGraphicFramePr>
          <p:cNvPr id="4" name="Diagram 3">
            <a:extLst>
              <a:ext uri="{FF2B5EF4-FFF2-40B4-BE49-F238E27FC236}">
                <a16:creationId xmlns:a16="http://schemas.microsoft.com/office/drawing/2014/main" id="{B2DB1E02-7EF4-0D66-996C-C1B0F7A1FA99}"/>
              </a:ext>
            </a:extLst>
          </p:cNvPr>
          <p:cNvGraphicFramePr/>
          <p:nvPr>
            <p:extLst>
              <p:ext uri="{D42A27DB-BD31-4B8C-83A1-F6EECF244321}">
                <p14:modId xmlns:p14="http://schemas.microsoft.com/office/powerpoint/2010/main" val="2758181199"/>
              </p:ext>
            </p:extLst>
          </p:nvPr>
        </p:nvGraphicFramePr>
        <p:xfrm>
          <a:off x="1524000" y="12495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52278B-7658-B828-D7F7-E136C1605C68}"/>
              </a:ext>
            </a:extLst>
          </p:cNvPr>
          <p:cNvSpPr txBox="1"/>
          <p:nvPr/>
        </p:nvSpPr>
        <p:spPr>
          <a:xfrm>
            <a:off x="4129548" y="2971800"/>
            <a:ext cx="943896" cy="707886"/>
          </a:xfrm>
          <a:prstGeom prst="rect">
            <a:avLst/>
          </a:prstGeom>
          <a:noFill/>
        </p:spPr>
        <p:txBody>
          <a:bodyPr wrap="square" rtlCol="0">
            <a:spAutoFit/>
          </a:bodyPr>
          <a:lstStyle/>
          <a:p>
            <a:pPr algn="ctr"/>
            <a:r>
              <a:rPr lang="en-CA" sz="2000" b="1"/>
              <a:t>30 items</a:t>
            </a:r>
          </a:p>
        </p:txBody>
      </p:sp>
      <p:sp>
        <p:nvSpPr>
          <p:cNvPr id="6" name="TextBox 5">
            <a:extLst>
              <a:ext uri="{FF2B5EF4-FFF2-40B4-BE49-F238E27FC236}">
                <a16:creationId xmlns:a16="http://schemas.microsoft.com/office/drawing/2014/main" id="{6C67E883-4D0F-7F5F-CAEF-312B948EB6B6}"/>
              </a:ext>
            </a:extLst>
          </p:cNvPr>
          <p:cNvSpPr txBox="1"/>
          <p:nvPr/>
        </p:nvSpPr>
        <p:spPr>
          <a:xfrm>
            <a:off x="743410" y="5001860"/>
            <a:ext cx="7515688" cy="707886"/>
          </a:xfrm>
          <a:prstGeom prst="rect">
            <a:avLst/>
          </a:prstGeom>
          <a:noFill/>
        </p:spPr>
        <p:txBody>
          <a:bodyPr wrap="square" rtlCol="0">
            <a:spAutoFit/>
          </a:bodyPr>
          <a:lstStyle/>
          <a:p>
            <a:r>
              <a:rPr lang="en-CA" sz="2000"/>
              <a:t>CIHI Data Content Standard 		TELUS Health Equity 						questionnaire</a:t>
            </a:r>
          </a:p>
        </p:txBody>
      </p:sp>
    </p:spTree>
    <p:extLst>
      <p:ext uri="{BB962C8B-B14F-4D97-AF65-F5344CB8AC3E}">
        <p14:creationId xmlns:p14="http://schemas.microsoft.com/office/powerpoint/2010/main" val="26498192"/>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Props1.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3.xml><?xml version="1.0" encoding="utf-8"?>
<ds:datastoreItem xmlns:ds="http://schemas.openxmlformats.org/officeDocument/2006/customXml" ds:itemID="{A32523AB-2DD7-42AB-ABD8-CF941E873847}">
  <ds:schemaRefs>
    <ds:schemaRef ds:uri="http://www.w3.org/XML/1998/namespace"/>
    <ds:schemaRef ds:uri="728f58cb-dbec-484a-aa13-330e222547ee"/>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d536205-73bb-4c47-a2d2-20f2a6fe7dd1"/>
  </ds:schemaRefs>
</ds:datastoreItem>
</file>

<file path=docProps/app.xml><?xml version="1.0" encoding="utf-8"?>
<Properties xmlns="http://schemas.openxmlformats.org/officeDocument/2006/extended-properties" xmlns:vt="http://schemas.openxmlformats.org/officeDocument/2006/docPropsVTypes">
  <TotalTime>29</TotalTime>
  <Words>1415</Words>
  <Application>Microsoft Office PowerPoint</Application>
  <PresentationFormat>Custom</PresentationFormat>
  <Paragraphs>191</Paragraphs>
  <Slides>15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Helvetica Neue Light</vt:lpstr>
      <vt:lpstr>Calibri</vt:lpstr>
      <vt:lpstr>Work Sans</vt:lpstr>
      <vt:lpstr>Segoe UI</vt:lpstr>
      <vt:lpstr>Helvetica</vt:lpstr>
      <vt:lpstr>Canada Health Infoway</vt:lpstr>
      <vt:lpstr>1_Canada Health Infoway</vt:lpstr>
      <vt:lpstr>PowerPoint Presentation</vt:lpstr>
      <vt:lpstr>Land Acknowledgement</vt:lpstr>
      <vt:lpstr>Agenda</vt:lpstr>
      <vt:lpstr>SDOH Data Standards/Tools Mapping</vt:lpstr>
      <vt:lpstr>Common elements across all compared standards/tools</vt:lpstr>
      <vt:lpstr>Common elements across most compared standards/tools</vt:lpstr>
      <vt:lpstr>CIHI SDOH category to SPARK comparison</vt:lpstr>
      <vt:lpstr>CIHI SDOH category to OH Guidance comparison</vt:lpstr>
      <vt:lpstr>CIHI SDOH category to TELUS HEQ comparison</vt:lpstr>
      <vt:lpstr>Discussion on Mapping SDOH Elements</vt:lpstr>
      <vt:lpstr>Dr. Kevin Samson: Updates</vt:lpstr>
      <vt:lpstr>Relevant Reports</vt:lpstr>
      <vt:lpstr>Other Business</vt:lpstr>
      <vt:lpstr>Breast Cancer and Ethnicity</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2</cp:revision>
  <dcterms:created xsi:type="dcterms:W3CDTF">2020-07-08T17:27:57Z</dcterms:created>
  <dcterms:modified xsi:type="dcterms:W3CDTF">2024-11-13T20:53:07Z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