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1"/>
  </p:notesMasterIdLst>
  <p:sldIdLst>
    <p:sldId id="256" r:id="rId3"/>
    <p:sldId id="303" r:id="rId4"/>
    <p:sldId id="258" r:id="rId5"/>
    <p:sldId id="309" r:id="rId6"/>
    <p:sldId id="305" r:id="rId7"/>
    <p:sldId id="310" r:id="rId8"/>
    <p:sldId id="306" r:id="rId9"/>
    <p:sldId id="307" r:id="rId10"/>
  </p:sldIdLst>
  <p:sldSz cx="9144000" cy="5943600"/>
  <p:notesSz cx="6858000" cy="9144000"/>
  <p:embeddedFontLst>
    <p:embeddedFont>
      <p:font typeface="Calibri" panose="020F0502020204030204" pitchFamily="34" charset="0"/>
      <p:regular r:id="rId12"/>
      <p:bold r:id="rId13"/>
      <p:italic r:id="rId14"/>
      <p:boldItalic r:id="rId15"/>
    </p:embeddedFont>
    <p:embeddedFont>
      <p:font typeface="Helvetica Neue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1/5j1Z4xdjTFaff/SAgUmvEtX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3728" autoAdjust="0"/>
  </p:normalViewPr>
  <p:slideViewPr>
    <p:cSldViewPr snapToGrid="0">
      <p:cViewPr varScale="1">
        <p:scale>
          <a:sx n="72" d="100"/>
          <a:sy n="72" d="100"/>
        </p:scale>
        <p:origin x="1028" y="64"/>
      </p:cViewPr>
      <p:guideLst>
        <p:guide orient="horz" pos="1873"/>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Summary of our review of the measures on racism and discrimination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Discuss how the measures intersect with racism and discrimination / healthcare access/ material hardship</a:t>
            </a: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All Content">
  <p:cSld name="1_All Content">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733425" y="443789"/>
            <a:ext cx="764365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181F2D"/>
              </a:buClr>
              <a:buSzPts val="2400"/>
              <a:buFont typeface="Arial"/>
              <a:buNone/>
              <a:defRPr sz="2400" b="1" i="0" u="none" strike="noStrike" cap="none">
                <a:solidFill>
                  <a:srgbClr val="181F2D"/>
                </a:solidFill>
                <a:latin typeface="Arial"/>
                <a:ea typeface="Arial"/>
                <a:cs typeface="Arial"/>
                <a:sym typeface="Aria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31" name="Google Shape;31;p25"/>
          <p:cNvSpPr txBox="1">
            <a:spLocks noGrp="1"/>
          </p:cNvSpPr>
          <p:nvPr>
            <p:ph type="body" idx="1"/>
          </p:nvPr>
        </p:nvSpPr>
        <p:spPr>
          <a:xfrm>
            <a:off x="733424" y="1542694"/>
            <a:ext cx="7643660"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rgbClr val="181F2D"/>
              </a:buClr>
              <a:buSzPts val="1800"/>
              <a:buFont typeface="Arial"/>
              <a:buChar char="•"/>
              <a:defRPr>
                <a:solidFill>
                  <a:srgbClr val="181F2D"/>
                </a:solidFill>
              </a:defRPr>
            </a:lvl1pPr>
            <a:lvl2pPr marL="914400" lvl="1" indent="-330200" algn="l">
              <a:lnSpc>
                <a:spcPct val="130000"/>
              </a:lnSpc>
              <a:spcBef>
                <a:spcPts val="300"/>
              </a:spcBef>
              <a:spcAft>
                <a:spcPts val="0"/>
              </a:spcAft>
              <a:buClr>
                <a:srgbClr val="181F2D"/>
              </a:buClr>
              <a:buSzPts val="1600"/>
              <a:buFont typeface="Arial"/>
              <a:buChar char="•"/>
              <a:defRPr>
                <a:solidFill>
                  <a:srgbClr val="181F2D"/>
                </a:solidFill>
              </a:defRPr>
            </a:lvl2pPr>
            <a:lvl3pPr marL="1371600" lvl="2" indent="-317500" algn="l">
              <a:lnSpc>
                <a:spcPct val="130000"/>
              </a:lnSpc>
              <a:spcBef>
                <a:spcPts val="300"/>
              </a:spcBef>
              <a:spcAft>
                <a:spcPts val="0"/>
              </a:spcAft>
              <a:buClr>
                <a:srgbClr val="181F2D"/>
              </a:buClr>
              <a:buSzPts val="1400"/>
              <a:buFont typeface="Arial"/>
              <a:buChar char="•"/>
              <a:defRPr>
                <a:solidFill>
                  <a:srgbClr val="181F2D"/>
                </a:solidFill>
              </a:defRPr>
            </a:lvl3pPr>
            <a:lvl4pPr marL="1828800" lvl="3" indent="-317500" algn="l">
              <a:lnSpc>
                <a:spcPct val="130000"/>
              </a:lnSpc>
              <a:spcBef>
                <a:spcPts val="300"/>
              </a:spcBef>
              <a:spcAft>
                <a:spcPts val="0"/>
              </a:spcAft>
              <a:buClr>
                <a:srgbClr val="181F2D"/>
              </a:buClr>
              <a:buSzPts val="1400"/>
              <a:buFont typeface="Arial"/>
              <a:buChar char="•"/>
              <a:defRPr>
                <a:solidFill>
                  <a:srgbClr val="181F2D"/>
                </a:solidFill>
              </a:defRPr>
            </a:lvl4pPr>
            <a:lvl5pPr marL="2286000" lvl="4" indent="-317500" algn="l">
              <a:lnSpc>
                <a:spcPct val="130000"/>
              </a:lnSpc>
              <a:spcBef>
                <a:spcPts val="300"/>
              </a:spcBef>
              <a:spcAft>
                <a:spcPts val="0"/>
              </a:spcAft>
              <a:buClr>
                <a:srgbClr val="181F2D"/>
              </a:buClr>
              <a:buSzPts val="1400"/>
              <a:buFont typeface="Arial"/>
              <a:buChar char="•"/>
              <a:defRPr>
                <a:solidFill>
                  <a:srgbClr val="181F2D"/>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sp>
        <p:nvSpPr>
          <p:cNvPr id="32" name="Google Shape;32;p25"/>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181F2D"/>
                </a:solidFill>
                <a:latin typeface="Arial"/>
                <a:ea typeface="Arial"/>
                <a:cs typeface="Arial"/>
                <a:sym typeface="Arial"/>
              </a:defRPr>
            </a:lvl9pPr>
          </a:lstStyle>
          <a:p>
            <a:fld id="{00000000-1234-1234-1234-123412341234}" type="slidenum">
              <a:rPr lang="en-US" smtClean="0"/>
              <a:pPr/>
              <a:t>‹#›</a:t>
            </a:fld>
            <a:endParaRPr lang="en-US"/>
          </a:p>
        </p:txBody>
      </p:sp>
      <p:sp>
        <p:nvSpPr>
          <p:cNvPr id="33" name="Google Shape;33;p25"/>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9397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All Content">
  <p:cSld name="Two All Content">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733425" y="443789"/>
            <a:ext cx="6627495"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000000"/>
              </a:buClr>
              <a:buSzPts val="2400"/>
              <a:buFont typeface="Arial"/>
              <a:buNone/>
              <a:defRPr sz="2400" b="1">
                <a:solidFill>
                  <a:srgbClr val="000000"/>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55" name="Google Shape;55;p31"/>
          <p:cNvSpPr txBox="1">
            <a:spLocks noGrp="1"/>
          </p:cNvSpPr>
          <p:nvPr>
            <p:ph type="body" idx="1"/>
          </p:nvPr>
        </p:nvSpPr>
        <p:spPr>
          <a:xfrm>
            <a:off x="733426" y="1540934"/>
            <a:ext cx="3108325"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chemeClr val="dk1"/>
              </a:buClr>
              <a:buSzPts val="1800"/>
              <a:buFont typeface="Arial"/>
              <a:buChar char="•"/>
              <a:defRPr>
                <a:solidFill>
                  <a:schemeClr val="dk1"/>
                </a:solidFill>
              </a:defRPr>
            </a:lvl1pPr>
            <a:lvl2pPr marL="914400" lvl="1" indent="-330200" algn="l">
              <a:lnSpc>
                <a:spcPct val="130000"/>
              </a:lnSpc>
              <a:spcBef>
                <a:spcPts val="300"/>
              </a:spcBef>
              <a:spcAft>
                <a:spcPts val="0"/>
              </a:spcAft>
              <a:buClr>
                <a:schemeClr val="dk1"/>
              </a:buClr>
              <a:buSzPts val="1600"/>
              <a:buFont typeface="Arial"/>
              <a:buChar char="•"/>
              <a:defRPr>
                <a:solidFill>
                  <a:schemeClr val="dk1"/>
                </a:solidFill>
              </a:defRPr>
            </a:lvl2pPr>
            <a:lvl3pPr marL="1371600" lvl="2" indent="-317500" algn="l">
              <a:lnSpc>
                <a:spcPct val="130000"/>
              </a:lnSpc>
              <a:spcBef>
                <a:spcPts val="300"/>
              </a:spcBef>
              <a:spcAft>
                <a:spcPts val="0"/>
              </a:spcAft>
              <a:buClr>
                <a:schemeClr val="dk1"/>
              </a:buClr>
              <a:buSzPts val="1400"/>
              <a:buFont typeface="Arial"/>
              <a:buChar char="•"/>
              <a:defRPr>
                <a:solidFill>
                  <a:schemeClr val="dk1"/>
                </a:solidFill>
              </a:defRPr>
            </a:lvl3pPr>
            <a:lvl4pPr marL="1828800" lvl="3" indent="-317500" algn="l">
              <a:lnSpc>
                <a:spcPct val="130000"/>
              </a:lnSpc>
              <a:spcBef>
                <a:spcPts val="300"/>
              </a:spcBef>
              <a:spcAft>
                <a:spcPts val="0"/>
              </a:spcAft>
              <a:buClr>
                <a:schemeClr val="dk1"/>
              </a:buClr>
              <a:buSzPts val="1400"/>
              <a:buFont typeface="Arial"/>
              <a:buChar char="•"/>
              <a:defRPr>
                <a:solidFill>
                  <a:schemeClr val="dk1"/>
                </a:solidFill>
              </a:defRPr>
            </a:lvl4pPr>
            <a:lvl5pPr marL="2286000" lvl="4" indent="-317500" algn="l">
              <a:lnSpc>
                <a:spcPct val="130000"/>
              </a:lnSpc>
              <a:spcBef>
                <a:spcPts val="300"/>
              </a:spcBef>
              <a:spcAft>
                <a:spcPts val="0"/>
              </a:spcAft>
              <a:buClr>
                <a:schemeClr val="dk1"/>
              </a:buClr>
              <a:buSzPts val="1400"/>
              <a:buFont typeface="Arial"/>
              <a:buChar char="•"/>
              <a:defRPr>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sp>
        <p:nvSpPr>
          <p:cNvPr id="56" name="Google Shape;56;p31"/>
          <p:cNvSpPr txBox="1">
            <a:spLocks noGrp="1"/>
          </p:cNvSpPr>
          <p:nvPr>
            <p:ph type="body" idx="2"/>
          </p:nvPr>
        </p:nvSpPr>
        <p:spPr>
          <a:xfrm>
            <a:off x="4162752" y="1540933"/>
            <a:ext cx="3200400" cy="36982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300"/>
              </a:spcBef>
              <a:spcAft>
                <a:spcPts val="0"/>
              </a:spcAft>
              <a:buClr>
                <a:schemeClr val="dk1"/>
              </a:buClr>
              <a:buSzPts val="1800"/>
              <a:buFont typeface="Arial"/>
              <a:buChar char="•"/>
              <a:defRPr>
                <a:solidFill>
                  <a:schemeClr val="dk1"/>
                </a:solidFill>
              </a:defRPr>
            </a:lvl1pPr>
            <a:lvl2pPr marL="914400" lvl="1" indent="-330200" algn="l">
              <a:lnSpc>
                <a:spcPct val="130000"/>
              </a:lnSpc>
              <a:spcBef>
                <a:spcPts val="300"/>
              </a:spcBef>
              <a:spcAft>
                <a:spcPts val="0"/>
              </a:spcAft>
              <a:buClr>
                <a:schemeClr val="dk1"/>
              </a:buClr>
              <a:buSzPts val="1600"/>
              <a:buFont typeface="Arial"/>
              <a:buChar char="•"/>
              <a:defRPr>
                <a:solidFill>
                  <a:schemeClr val="dk1"/>
                </a:solidFill>
              </a:defRPr>
            </a:lvl2pPr>
            <a:lvl3pPr marL="1371600" lvl="2" indent="-317500" algn="l">
              <a:lnSpc>
                <a:spcPct val="130000"/>
              </a:lnSpc>
              <a:spcBef>
                <a:spcPts val="300"/>
              </a:spcBef>
              <a:spcAft>
                <a:spcPts val="0"/>
              </a:spcAft>
              <a:buClr>
                <a:schemeClr val="dk1"/>
              </a:buClr>
              <a:buSzPts val="1400"/>
              <a:buFont typeface="Arial"/>
              <a:buChar char="•"/>
              <a:defRPr>
                <a:solidFill>
                  <a:schemeClr val="dk1"/>
                </a:solidFill>
              </a:defRPr>
            </a:lvl3pPr>
            <a:lvl4pPr marL="1828800" lvl="3" indent="-317500" algn="l">
              <a:lnSpc>
                <a:spcPct val="130000"/>
              </a:lnSpc>
              <a:spcBef>
                <a:spcPts val="300"/>
              </a:spcBef>
              <a:spcAft>
                <a:spcPts val="0"/>
              </a:spcAft>
              <a:buClr>
                <a:schemeClr val="dk1"/>
              </a:buClr>
              <a:buSzPts val="1400"/>
              <a:buFont typeface="Arial"/>
              <a:buChar char="•"/>
              <a:defRPr>
                <a:solidFill>
                  <a:schemeClr val="dk1"/>
                </a:solidFill>
              </a:defRPr>
            </a:lvl4pPr>
            <a:lvl5pPr marL="2286000" lvl="4" indent="-317500" algn="l">
              <a:lnSpc>
                <a:spcPct val="130000"/>
              </a:lnSpc>
              <a:spcBef>
                <a:spcPts val="300"/>
              </a:spcBef>
              <a:spcAft>
                <a:spcPts val="0"/>
              </a:spcAft>
              <a:buClr>
                <a:schemeClr val="dk1"/>
              </a:buClr>
              <a:buSzPts val="1400"/>
              <a:buFont typeface="Arial"/>
              <a:buChar char="•"/>
              <a:defRPr>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57" name="Google Shape;57;p31"/>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58" name="Google Shape;58;p3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59" name="Google Shape;59;p3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6038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 you" type="tx">
  <p:cSld name="Thank you">
    <p:bg>
      <p:bgPr>
        <a:solidFill>
          <a:schemeClr val="dk2"/>
        </a:solidFill>
        <a:effectLst/>
      </p:bgPr>
    </p:bg>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3918890" y="1739466"/>
            <a:ext cx="4437507" cy="630267"/>
          </a:xfrm>
          <a:prstGeom prst="rect">
            <a:avLst/>
          </a:prstGeom>
          <a:noFill/>
          <a:ln>
            <a:noFill/>
          </a:ln>
        </p:spPr>
        <p:txBody>
          <a:bodyPr spcFirstLastPara="1" wrap="square" lIns="50800" tIns="50800" rIns="50800" bIns="50800" anchor="t" anchorCtr="0">
            <a:noAutofit/>
          </a:bodyPr>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67" name="Google Shape;67;p33"/>
          <p:cNvSpPr txBox="1">
            <a:spLocks noGrp="1"/>
          </p:cNvSpPr>
          <p:nvPr>
            <p:ph type="body" idx="1"/>
          </p:nvPr>
        </p:nvSpPr>
        <p:spPr>
          <a:xfrm>
            <a:off x="3918890" y="2401496"/>
            <a:ext cx="4437507" cy="1418343"/>
          </a:xfrm>
          <a:prstGeom prst="rect">
            <a:avLst/>
          </a:prstGeom>
          <a:noFill/>
          <a:ln>
            <a:noFill/>
          </a:ln>
        </p:spPr>
        <p:txBody>
          <a:bodyPr spcFirstLastPara="1" wrap="square" lIns="91425" tIns="45700" rIns="91425" bIns="45700" anchor="t" anchorCtr="0">
            <a:noAutofit/>
          </a:bodyPr>
          <a:lstStyle>
            <a:lvl1pPr marL="457200" lvl="0" indent="-228600" algn="l">
              <a:lnSpc>
                <a:spcPct val="130000"/>
              </a:lnSpc>
              <a:spcBef>
                <a:spcPts val="0"/>
              </a:spcBef>
              <a:spcAft>
                <a:spcPts val="0"/>
              </a:spcAft>
              <a:buClr>
                <a:schemeClr val="lt1"/>
              </a:buClr>
              <a:buSzPts val="1800"/>
              <a:buFont typeface="Arial"/>
              <a:buNone/>
              <a:defRPr sz="1800" b="0" i="0">
                <a:solidFill>
                  <a:schemeClr val="lt1"/>
                </a:solidFill>
                <a:latin typeface="Arial"/>
                <a:ea typeface="Arial"/>
                <a:cs typeface="Arial"/>
                <a:sym typeface="Arial"/>
              </a:defRPr>
            </a:lvl1pPr>
            <a:lvl2pPr marL="914400" lvl="1"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2pPr>
            <a:lvl3pPr marL="1371600" lvl="2"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3pPr>
            <a:lvl4pPr marL="1828800" lvl="3"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4pPr>
            <a:lvl5pPr marL="2286000" lvl="4" indent="-228600" algn="l">
              <a:lnSpc>
                <a:spcPct val="130000"/>
              </a:lnSpc>
              <a:spcBef>
                <a:spcPts val="300"/>
              </a:spcBef>
              <a:spcAft>
                <a:spcPts val="0"/>
              </a:spcAft>
              <a:buClr>
                <a:schemeClr val="lt1"/>
              </a:buClr>
              <a:buSzPts val="1800"/>
              <a:buFont typeface="Arial"/>
              <a:buNone/>
              <a:defRPr sz="1800" b="0" i="0">
                <a:solidFill>
                  <a:schemeClr val="lt1"/>
                </a:solidFill>
                <a:latin typeface="Arial"/>
                <a:ea typeface="Arial"/>
                <a:cs typeface="Arial"/>
                <a:sym typeface="Aria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cxnSp>
        <p:nvCxnSpPr>
          <p:cNvPr id="68" name="Google Shape;68;p33"/>
          <p:cNvCxnSpPr/>
          <p:nvPr/>
        </p:nvCxnSpPr>
        <p:spPr>
          <a:xfrm>
            <a:off x="1" y="1575296"/>
            <a:ext cx="5620215" cy="0"/>
          </a:xfrm>
          <a:prstGeom prst="straightConnector1">
            <a:avLst/>
          </a:prstGeom>
          <a:noFill/>
          <a:ln w="63500" cap="flat" cmpd="sng">
            <a:solidFill>
              <a:srgbClr val="E02D3A"/>
            </a:solidFill>
            <a:prstDash val="solid"/>
            <a:miter lim="400000"/>
            <a:headEnd type="none" w="sm" len="sm"/>
            <a:tailEnd type="none" w="sm" len="sm"/>
          </a:ln>
        </p:spPr>
      </p:cxnSp>
      <p:pic>
        <p:nvPicPr>
          <p:cNvPr id="69" name="Google Shape;69;p33"/>
          <p:cNvPicPr preferRelativeResize="0"/>
          <p:nvPr/>
        </p:nvPicPr>
        <p:blipFill rotWithShape="1">
          <a:blip r:embed="rId2">
            <a:alphaModFix/>
          </a:blip>
          <a:srcRect/>
          <a:stretch/>
        </p:blipFill>
        <p:spPr>
          <a:xfrm>
            <a:off x="0" y="98750"/>
            <a:ext cx="3587960" cy="3085213"/>
          </a:xfrm>
          <a:prstGeom prst="rect">
            <a:avLst/>
          </a:prstGeom>
          <a:noFill/>
          <a:ln>
            <a:noFill/>
          </a:ln>
        </p:spPr>
      </p:pic>
      <p:sp>
        <p:nvSpPr>
          <p:cNvPr id="70" name="Google Shape;70;p33"/>
          <p:cNvSpPr/>
          <p:nvPr/>
        </p:nvSpPr>
        <p:spPr>
          <a:xfrm>
            <a:off x="2350407" y="4866252"/>
            <a:ext cx="3963940"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LET’S CONNECT ON LINKEDIN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www.linkedin.com/company/canada-health-infoway/</a:t>
            </a:r>
            <a:endParaRPr sz="1400" b="0" i="0" u="none" strike="noStrike" cap="none">
              <a:solidFill>
                <a:srgbClr val="000000"/>
              </a:solidFill>
              <a:latin typeface="Arial"/>
              <a:ea typeface="Arial"/>
              <a:cs typeface="Arial"/>
              <a:sym typeface="Arial"/>
            </a:endParaRPr>
          </a:p>
        </p:txBody>
      </p:sp>
      <p:sp>
        <p:nvSpPr>
          <p:cNvPr id="71" name="Google Shape;71;p33"/>
          <p:cNvSpPr/>
          <p:nvPr/>
        </p:nvSpPr>
        <p:spPr>
          <a:xfrm>
            <a:off x="6456427" y="4859510"/>
            <a:ext cx="25454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LET’S CONNECT ON TWITTER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@infoway</a:t>
            </a:r>
            <a:endParaRPr sz="1100" b="1" i="0" u="none" strike="noStrike" cap="none">
              <a:solidFill>
                <a:srgbClr val="FFFFFF"/>
              </a:solidFill>
              <a:latin typeface="Arial"/>
              <a:ea typeface="Arial"/>
              <a:cs typeface="Arial"/>
              <a:sym typeface="Arial"/>
            </a:endParaRPr>
          </a:p>
        </p:txBody>
      </p:sp>
      <p:sp>
        <p:nvSpPr>
          <p:cNvPr id="72" name="Google Shape;72;p33"/>
          <p:cNvSpPr/>
          <p:nvPr/>
        </p:nvSpPr>
        <p:spPr>
          <a:xfrm>
            <a:off x="142081" y="4866252"/>
            <a:ext cx="2066247"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VISIT THE WEBSITE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Arial"/>
              <a:buNone/>
            </a:pPr>
            <a:r>
              <a:rPr lang="en-US" sz="1100" b="1" i="0" u="none" strike="noStrike" cap="none">
                <a:solidFill>
                  <a:srgbClr val="FFFFFF"/>
                </a:solidFill>
                <a:latin typeface="Arial"/>
                <a:ea typeface="Arial"/>
                <a:cs typeface="Arial"/>
                <a:sym typeface="Arial"/>
              </a:rPr>
              <a:t>www.infoway-inforoute.ca</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692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73"/>
        <p:cNvGrpSpPr/>
        <p:nvPr/>
      </p:nvGrpSpPr>
      <p:grpSpPr>
        <a:xfrm>
          <a:off x="0" y="0"/>
          <a:ext cx="0" cy="0"/>
          <a:chOff x="0" y="0"/>
          <a:chExt cx="0" cy="0"/>
        </a:xfrm>
      </p:grpSpPr>
      <p:pic>
        <p:nvPicPr>
          <p:cNvPr id="74" name="Google Shape;74;p23"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7211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4_Cover">
  <p:cSld name="4_Cover">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595405" y="2235094"/>
            <a:ext cx="4430553" cy="1347216"/>
          </a:xfrm>
          <a:prstGeom prst="rect">
            <a:avLst/>
          </a:prstGeom>
          <a:noFill/>
          <a:ln>
            <a:noFill/>
          </a:ln>
        </p:spPr>
        <p:txBody>
          <a:bodyPr spcFirstLastPara="1" wrap="square" lIns="50800" tIns="50800" rIns="50800" bIns="50800" anchor="t" anchorCtr="0">
            <a:noAutofit/>
          </a:bodyPr>
          <a:lstStyle>
            <a:lvl1pPr lvl="0" algn="l">
              <a:lnSpc>
                <a:spcPct val="100000"/>
              </a:lnSpc>
              <a:spcBef>
                <a:spcPts val="0"/>
              </a:spcBef>
              <a:spcAft>
                <a:spcPts val="0"/>
              </a:spcAft>
              <a:buClr>
                <a:srgbClr val="181F2D"/>
              </a:buClr>
              <a:buSzPts val="3600"/>
              <a:buFont typeface="Arial"/>
              <a:buNone/>
              <a:defRPr sz="3600" b="1">
                <a:solidFill>
                  <a:srgbClr val="181F2D"/>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Tree>
    <p:extLst>
      <p:ext uri="{BB962C8B-B14F-4D97-AF65-F5344CB8AC3E}">
        <p14:creationId xmlns:p14="http://schemas.microsoft.com/office/powerpoint/2010/main" val="16014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 id="214748367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egravityproject.ne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title" idx="4294967295"/>
          </p:nvPr>
        </p:nvSpPr>
        <p:spPr>
          <a:xfrm>
            <a:off x="0" y="-553642"/>
            <a:ext cx="7645564" cy="475488"/>
          </a:xfrm>
          <a:prstGeom prst="rect">
            <a:avLst/>
          </a:prstGeom>
          <a:noFill/>
          <a:ln>
            <a:noFill/>
          </a:ln>
        </p:spPr>
        <p:txBody>
          <a:bodyPr spcFirstLastPara="1" wrap="square" lIns="50800" tIns="50800" rIns="50800" bIns="50800" anchor="b" anchorCtr="0">
            <a:normAutofit/>
          </a:bodyPr>
          <a:lstStyle/>
          <a:p>
            <a:pPr>
              <a:buClr>
                <a:schemeClr val="dk1"/>
              </a:buClr>
              <a:buSzPts val="1400"/>
            </a:pPr>
            <a:r>
              <a:rPr lang="en-US" sz="1400" b="0">
                <a:solidFill>
                  <a:schemeClr val="dk1"/>
                </a:solidFill>
              </a:rPr>
              <a:t>Main theme logo</a:t>
            </a:r>
            <a:endParaRPr sz="1400" b="0">
              <a:solidFill>
                <a:schemeClr val="dk1"/>
              </a:solidFill>
            </a:endParaRPr>
          </a:p>
        </p:txBody>
      </p:sp>
      <p:sp>
        <p:nvSpPr>
          <p:cNvPr id="82" name="Google Shape;82;p1"/>
          <p:cNvSpPr/>
          <p:nvPr/>
        </p:nvSpPr>
        <p:spPr>
          <a:xfrm>
            <a:off x="355977" y="2226469"/>
            <a:ext cx="5962800" cy="1415732"/>
          </a:xfrm>
          <a:prstGeom prst="rect">
            <a:avLst/>
          </a:prstGeom>
          <a:noFill/>
          <a:ln>
            <a:noFill/>
          </a:ln>
        </p:spPr>
        <p:txBody>
          <a:bodyPr spcFirstLastPara="1" wrap="square" lIns="91425" tIns="45700" rIns="91425" bIns="45700" anchor="t" anchorCtr="0">
            <a:spAutoFit/>
          </a:bodyPr>
          <a:lstStyle/>
          <a:p>
            <a:pPr>
              <a:buSzPts val="1800"/>
            </a:pPr>
            <a:r>
              <a:rPr lang="en-US" sz="1800" dirty="0">
                <a:solidFill>
                  <a:schemeClr val="dk1"/>
                </a:solidFill>
              </a:rPr>
              <a:t>Monthly SDOH Working Group Zoom Meeting</a:t>
            </a:r>
            <a:endParaRPr dirty="0"/>
          </a:p>
          <a:p>
            <a:pPr>
              <a:buSzPts val="1800"/>
            </a:pPr>
            <a:r>
              <a:rPr lang="en-US" sz="1800" dirty="0">
                <a:solidFill>
                  <a:schemeClr val="dk1"/>
                </a:solidFill>
              </a:rPr>
              <a:t>Dec 20</a:t>
            </a:r>
            <a:r>
              <a:rPr lang="en-US" sz="1800" baseline="30000" dirty="0">
                <a:solidFill>
                  <a:schemeClr val="dk1"/>
                </a:solidFill>
              </a:rPr>
              <a:t>th</a:t>
            </a:r>
            <a:r>
              <a:rPr lang="en-US" sz="1800" dirty="0">
                <a:solidFill>
                  <a:schemeClr val="dk1"/>
                </a:solidFill>
              </a:rPr>
              <a:t> 9am PT / 12pm ET</a:t>
            </a:r>
            <a:endParaRPr dirty="0"/>
          </a:p>
          <a:p>
            <a:pPr>
              <a:buSzPts val="1800"/>
            </a:pPr>
            <a:endParaRPr sz="1800" dirty="0">
              <a:solidFill>
                <a:schemeClr val="dk1"/>
              </a:solidFill>
            </a:endParaRPr>
          </a:p>
          <a:p>
            <a:pPr>
              <a:buSzPts val="1400"/>
            </a:pPr>
            <a:endParaRPr dirty="0"/>
          </a:p>
          <a:p>
            <a:pPr>
              <a:buSzPts val="1800"/>
            </a:pPr>
            <a:r>
              <a:rPr lang="en-CA" sz="1800" dirty="0">
                <a:solidFill>
                  <a:schemeClr val="dk1"/>
                </a:solidFill>
              </a:rPr>
              <a:t>Facilitated by Jennifer Lawson</a:t>
            </a:r>
            <a:endParaRPr lang="en-US" dirty="0"/>
          </a:p>
        </p:txBody>
      </p:sp>
      <p:sp>
        <p:nvSpPr>
          <p:cNvPr id="83" name="Google Shape;83;p1"/>
          <p:cNvSpPr txBox="1"/>
          <p:nvPr/>
        </p:nvSpPr>
        <p:spPr>
          <a:xfrm>
            <a:off x="81574" y="530548"/>
            <a:ext cx="5185371"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US" sz="2400" b="1">
                <a:solidFill>
                  <a:schemeClr val="dk1"/>
                </a:solidFill>
              </a:rPr>
              <a:t>Social Determinants of Health Working Group</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sldNum" idx="12"/>
          </p:nvPr>
        </p:nvSpPr>
        <p:spPr>
          <a:xfrm>
            <a:off x="246082" y="4897607"/>
            <a:ext cx="393255" cy="274637"/>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a:t>
            </a:fld>
            <a:endParaRPr/>
          </a:p>
        </p:txBody>
      </p:sp>
      <p:sp>
        <p:nvSpPr>
          <p:cNvPr id="90" name="Google Shape;90;p2"/>
          <p:cNvSpPr txBox="1">
            <a:spLocks noGrp="1"/>
          </p:cNvSpPr>
          <p:nvPr>
            <p:ph type="title"/>
          </p:nvPr>
        </p:nvSpPr>
        <p:spPr>
          <a:xfrm>
            <a:off x="478302" y="784098"/>
            <a:ext cx="7821636" cy="476250"/>
          </a:xfrm>
          <a:prstGeom prst="rect">
            <a:avLst/>
          </a:prstGeom>
          <a:noFill/>
          <a:ln>
            <a:noFill/>
          </a:ln>
        </p:spPr>
        <p:txBody>
          <a:bodyPr spcFirstLastPara="1" wrap="square" lIns="50800" tIns="50800" rIns="50800" bIns="50800" anchor="ctr" anchorCtr="0">
            <a:normAutofit/>
          </a:bodyPr>
          <a:lstStyle/>
          <a:p>
            <a:r>
              <a:rPr lang="en-US"/>
              <a:t>Acknowledgement</a:t>
            </a:r>
            <a:endParaRPr/>
          </a:p>
        </p:txBody>
      </p:sp>
      <p:graphicFrame>
        <p:nvGraphicFramePr>
          <p:cNvPr id="91" name="Google Shape;91;p2"/>
          <p:cNvGraphicFramePr/>
          <p:nvPr/>
        </p:nvGraphicFramePr>
        <p:xfrm>
          <a:off x="246082" y="1641996"/>
          <a:ext cx="8897925" cy="3145800"/>
        </p:xfrm>
        <a:graphic>
          <a:graphicData uri="http://schemas.openxmlformats.org/drawingml/2006/table">
            <a:tbl>
              <a:tblPr firstRow="1" bandRow="1">
                <a:noFill/>
                <a:tableStyleId>{B2A4382F-CAB0-4629-B1BA-8C671CB8BB92}</a:tableStyleId>
              </a:tblPr>
              <a:tblGrid>
                <a:gridCol w="7885500">
                  <a:extLst>
                    <a:ext uri="{9D8B030D-6E8A-4147-A177-3AD203B41FA5}">
                      <a16:colId xmlns:a16="http://schemas.microsoft.com/office/drawing/2014/main" val="20000"/>
                    </a:ext>
                  </a:extLst>
                </a:gridCol>
                <a:gridCol w="1012425">
                  <a:extLst>
                    <a:ext uri="{9D8B030D-6E8A-4147-A177-3AD203B41FA5}">
                      <a16:colId xmlns:a16="http://schemas.microsoft.com/office/drawing/2014/main" val="20001"/>
                    </a:ext>
                  </a:extLst>
                </a:gridCol>
              </a:tblGrid>
              <a:tr h="3145800">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We respectfully acknowledge that the land on which we are hosting this meeting – the land that sustains us – includes the ancestral territories of many First Peoples. Canada Health </a:t>
                      </a:r>
                      <a:r>
                        <a:rPr lang="en-US" sz="1800" b="0" i="0" u="none" strike="noStrike" cap="none" dirty="0" err="1">
                          <a:solidFill>
                            <a:schemeClr val="dk1"/>
                          </a:solidFill>
                          <a:latin typeface="Arial"/>
                          <a:ea typeface="Arial"/>
                          <a:cs typeface="Arial"/>
                          <a:sym typeface="Arial"/>
                        </a:rPr>
                        <a:t>Infoway</a:t>
                      </a:r>
                      <a:r>
                        <a:rPr lang="en-US" sz="1800" b="0" i="0" u="none" strike="noStrike" cap="none" dirty="0">
                          <a:solidFill>
                            <a:schemeClr val="dk1"/>
                          </a:solidFill>
                          <a:latin typeface="Arial"/>
                          <a:ea typeface="Arial"/>
                          <a:cs typeface="Arial"/>
                          <a:sym typeface="Arial"/>
                        </a:rPr>
                        <a:t> recognizes the colonial injustices, many of which continue today and continue to affect the health and well-being of Indigenous people. </a:t>
                      </a:r>
                      <a:r>
                        <a:rPr lang="en-US" sz="1800" b="0" u="none" strike="noStrike" cap="none" dirty="0">
                          <a:latin typeface="Arial"/>
                          <a:ea typeface="Arial"/>
                          <a:cs typeface="Arial"/>
                          <a:sym typeface="Arial"/>
                        </a:rPr>
                        <a:t>With the working group dedicated to addressing the social determinants of health it brings to light the importance of engaging in anti-colonial actions to address the historical and ongoing inequities experienced by Indigenous </a:t>
                      </a:r>
                      <a:r>
                        <a:rPr lang="en-US" sz="1800" b="0" u="none" strike="noStrike" cap="none" dirty="0" err="1">
                          <a:latin typeface="Arial"/>
                          <a:ea typeface="Arial"/>
                          <a:cs typeface="Arial"/>
                          <a:sym typeface="Arial"/>
                        </a:rPr>
                        <a:t>communities.</a:t>
                      </a:r>
                      <a:r>
                        <a:rPr lang="en-US" sz="1800" b="0" i="0" u="none" strike="noStrike" cap="none" dirty="0" err="1">
                          <a:solidFill>
                            <a:schemeClr val="dk1"/>
                          </a:solidFill>
                          <a:latin typeface="Arial"/>
                          <a:ea typeface="Arial"/>
                          <a:cs typeface="Arial"/>
                          <a:sym typeface="Arial"/>
                        </a:rPr>
                        <a:t>We</a:t>
                      </a:r>
                      <a:r>
                        <a:rPr lang="en-US" sz="1800" b="0" i="0" u="none" strike="noStrike" cap="none" dirty="0">
                          <a:solidFill>
                            <a:schemeClr val="dk1"/>
                          </a:solidFill>
                          <a:latin typeface="Arial"/>
                          <a:ea typeface="Arial"/>
                          <a:cs typeface="Arial"/>
                          <a:sym typeface="Arial"/>
                        </a:rPr>
                        <a:t> invite all attendees to reflect on the privilege they have of living, working and playing in the territory from which you are joining this call, and to come with an open heart and an open mind in forging culturally safe spaces and relationships. </a:t>
                      </a:r>
                      <a:endParaRPr sz="1800" b="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bl>
          </a:graphicData>
        </a:graphic>
      </p:graphicFrame>
      <p:pic>
        <p:nvPicPr>
          <p:cNvPr id="92" name="Google Shape;92;p2"/>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rPr>
              <a:t>Agenda</a:t>
            </a:r>
            <a:endParaRPr>
              <a:solidFill>
                <a:schemeClr val="dk1"/>
              </a:solidFill>
            </a:endParaRP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a:t>
            </a:fld>
            <a:endParaRPr/>
          </a:p>
        </p:txBody>
      </p:sp>
      <p:sp>
        <p:nvSpPr>
          <p:cNvPr id="100" name="Google Shape;100;p3"/>
          <p:cNvSpPr txBox="1"/>
          <p:nvPr/>
        </p:nvSpPr>
        <p:spPr>
          <a:xfrm>
            <a:off x="745308" y="1486296"/>
            <a:ext cx="7653383" cy="4028239"/>
          </a:xfrm>
          <a:prstGeom prst="rect">
            <a:avLst/>
          </a:prstGeom>
          <a:noFill/>
          <a:ln>
            <a:noFill/>
          </a:ln>
        </p:spPr>
        <p:txBody>
          <a:bodyPr spcFirstLastPara="1" wrap="square" lIns="91425" tIns="45700" rIns="91425" bIns="45700" anchor="t" anchorCtr="0">
            <a:noAutofit/>
          </a:bodyPr>
          <a:lstStyle/>
          <a:p>
            <a:pPr>
              <a:lnSpc>
                <a:spcPct val="130000"/>
              </a:lnSpc>
              <a:buClr>
                <a:schemeClr val="dk1"/>
              </a:buClr>
              <a:buSzPts val="1900"/>
            </a:pPr>
            <a:r>
              <a:rPr lang="en-US" sz="2400" b="0" i="0" dirty="0">
                <a:solidFill>
                  <a:schemeClr val="tx1"/>
                </a:solidFill>
                <a:effectLst/>
                <a:latin typeface="Calibri" panose="020F0502020204030204" pitchFamily="34" charset="0"/>
                <a:cs typeface="Calibri" panose="020F0502020204030204" pitchFamily="34" charset="0"/>
              </a:rPr>
              <a:t>1. Land Acknowledgement</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2. Gravity Project and value sets</a:t>
            </a:r>
            <a:br>
              <a:rPr lang="en-US" sz="2400" b="0" i="0" u="sng" dirty="0">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US" sz="2400" b="0" i="0" dirty="0">
                <a:solidFill>
                  <a:schemeClr val="tx1"/>
                </a:solidFill>
                <a:effectLst/>
                <a:latin typeface="Calibri" panose="020F0502020204030204" pitchFamily="34" charset="0"/>
                <a:cs typeface="Calibri" panose="020F0502020204030204" pitchFamily="34" charset="0"/>
              </a:rPr>
              <a:t>3. Ontario Mental Health and Addictions Provincial Data Set HL7 FHIR Implementation Guide </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4. Group members' involvement in </a:t>
            </a:r>
            <a:r>
              <a:rPr lang="en-US" sz="2400" b="0" i="0" dirty="0" err="1">
                <a:solidFill>
                  <a:schemeClr val="tx1"/>
                </a:solidFill>
                <a:effectLst/>
                <a:latin typeface="Calibri" panose="020F0502020204030204" pitchFamily="34" charset="0"/>
                <a:cs typeface="Calibri" panose="020F0502020204030204" pitchFamily="34" charset="0"/>
              </a:rPr>
              <a:t>SDoH</a:t>
            </a:r>
            <a:r>
              <a:rPr lang="en-US" sz="2400" b="0" i="0" dirty="0">
                <a:solidFill>
                  <a:schemeClr val="tx1"/>
                </a:solidFill>
                <a:effectLst/>
                <a:latin typeface="Calibri" panose="020F0502020204030204" pitchFamily="34" charset="0"/>
                <a:cs typeface="Calibri" panose="020F0502020204030204" pitchFamily="34" charset="0"/>
              </a:rPr>
              <a:t> local, and regional projects - share and tell</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5. CIHI updates</a:t>
            </a:r>
            <a:br>
              <a:rPr lang="en-US" sz="2400" dirty="0">
                <a:solidFill>
                  <a:schemeClr val="tx1"/>
                </a:solidFill>
                <a:latin typeface="Calibri" panose="020F0502020204030204" pitchFamily="34" charset="0"/>
                <a:cs typeface="Calibri" panose="020F0502020204030204" pitchFamily="34" charset="0"/>
              </a:rPr>
            </a:br>
            <a:r>
              <a:rPr lang="en-US" sz="2400" b="0" i="0" dirty="0">
                <a:solidFill>
                  <a:schemeClr val="tx1"/>
                </a:solidFill>
                <a:effectLst/>
                <a:latin typeface="Calibri" panose="020F0502020204030204" pitchFamily="34" charset="0"/>
                <a:cs typeface="Calibri" panose="020F0502020204030204" pitchFamily="34" charset="0"/>
              </a:rPr>
              <a:t>6. Other business</a:t>
            </a:r>
            <a:endParaRPr lang="en-US" sz="2400" dirty="0">
              <a:solidFill>
                <a:schemeClr val="tx1"/>
              </a:solidFill>
              <a:latin typeface="Calibri" panose="020F0502020204030204" pitchFamily="34" charset="0"/>
              <a:cs typeface="Calibri" panose="020F0502020204030204" pitchFamily="34" charset="0"/>
            </a:endParaRPr>
          </a:p>
        </p:txBody>
      </p:sp>
      <p:pic>
        <p:nvPicPr>
          <p:cNvPr id="101" name="Google Shape;101;p3"/>
          <p:cNvPicPr preferRelativeResize="0"/>
          <p:nvPr/>
        </p:nvPicPr>
        <p:blipFill rotWithShape="1">
          <a:blip r:embed="rId4">
            <a:alphaModFix/>
          </a:blip>
          <a:srcRect/>
          <a:stretch/>
        </p:blipFill>
        <p:spPr>
          <a:xfrm>
            <a:off x="6966431" y="5035328"/>
            <a:ext cx="2019300" cy="321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FE40-1795-4617-B8E0-6361B46D3020}"/>
              </a:ext>
            </a:extLst>
          </p:cNvPr>
          <p:cNvSpPr>
            <a:spLocks noGrp="1"/>
          </p:cNvSpPr>
          <p:nvPr>
            <p:ph type="title"/>
          </p:nvPr>
        </p:nvSpPr>
        <p:spPr/>
        <p:txBody>
          <a:bodyPr/>
          <a:lstStyle/>
          <a:p>
            <a:r>
              <a:rPr lang="en-CA" dirty="0"/>
              <a:t>AMA Meeting </a:t>
            </a:r>
          </a:p>
        </p:txBody>
      </p:sp>
      <p:sp>
        <p:nvSpPr>
          <p:cNvPr id="3" name="Text Placeholder 2">
            <a:extLst>
              <a:ext uri="{FF2B5EF4-FFF2-40B4-BE49-F238E27FC236}">
                <a16:creationId xmlns:a16="http://schemas.microsoft.com/office/drawing/2014/main" id="{3F699C02-18F4-47D8-AB4F-7652B7EBD88E}"/>
              </a:ext>
            </a:extLst>
          </p:cNvPr>
          <p:cNvSpPr>
            <a:spLocks noGrp="1"/>
          </p:cNvSpPr>
          <p:nvPr>
            <p:ph type="body" idx="1"/>
          </p:nvPr>
        </p:nvSpPr>
        <p:spPr/>
        <p:txBody>
          <a:bodyPr/>
          <a:lstStyle/>
          <a:p>
            <a:pPr marL="514350" indent="-285750">
              <a:buFont typeface="Arial" panose="020B0604020202020204" pitchFamily="34" charset="0"/>
              <a:buChar char="•"/>
            </a:pPr>
            <a:r>
              <a:rPr lang="en-CA" sz="1800" dirty="0">
                <a:effectLst/>
              </a:rPr>
              <a:t>Communicating Social Determinants of Health: A Role for Coding – Dec 8</a:t>
            </a:r>
            <a:endParaRPr lang="en-CA" baseline="30000" dirty="0"/>
          </a:p>
          <a:p>
            <a:pPr marL="514350" indent="-285750">
              <a:buFont typeface="Arial" panose="020B0604020202020204" pitchFamily="34" charset="0"/>
              <a:buChar char="•"/>
            </a:pPr>
            <a:r>
              <a:rPr lang="en-CA" sz="2400" baseline="30000" dirty="0">
                <a:effectLst/>
              </a:rPr>
              <a:t>Presentation by Sarah </a:t>
            </a:r>
            <a:r>
              <a:rPr lang="en-CA" sz="2400" baseline="30000" dirty="0" err="1">
                <a:effectLst/>
              </a:rPr>
              <a:t>DeSilvey</a:t>
            </a:r>
            <a:r>
              <a:rPr lang="en-CA" sz="2400" baseline="30000" dirty="0">
                <a:effectLst/>
              </a:rPr>
              <a:t> of The Gravity Proje</a:t>
            </a:r>
            <a:r>
              <a:rPr lang="en-CA" sz="2400" baseline="30000" dirty="0"/>
              <a:t>ct</a:t>
            </a:r>
          </a:p>
          <a:p>
            <a:pPr marL="971550" lvl="1" indent="-285750">
              <a:buFont typeface="Arial" panose="020B0604020202020204" pitchFamily="34" charset="0"/>
              <a:buChar char="•"/>
            </a:pPr>
            <a:r>
              <a:rPr lang="en-CA" sz="2200" baseline="30000" dirty="0">
                <a:effectLst/>
              </a:rPr>
              <a:t>Review slides</a:t>
            </a:r>
          </a:p>
          <a:p>
            <a:pPr marL="514350" indent="-285750">
              <a:buFont typeface="Arial" panose="020B0604020202020204" pitchFamily="34" charset="0"/>
              <a:buChar char="•"/>
            </a:pPr>
            <a:r>
              <a:rPr lang="en-CA" sz="2400" baseline="30000" dirty="0"/>
              <a:t>How can this help a Gravity North approach?</a:t>
            </a:r>
            <a:endParaRPr lang="en-CA" sz="2400" dirty="0">
              <a:effectLst/>
            </a:endParaRPr>
          </a:p>
          <a:p>
            <a:endParaRPr lang="en-CA" sz="2400" dirty="0">
              <a:effectLst/>
              <a:latin typeface="Calibri" panose="020F0502020204030204" pitchFamily="34" charset="0"/>
              <a:ea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CCCA9744-D83A-45EF-B891-C18E0869DE88}"/>
              </a:ext>
            </a:extLst>
          </p:cNvPr>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256401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3C54-4C9B-4E71-82E5-8230B5DDFF11}"/>
              </a:ext>
            </a:extLst>
          </p:cNvPr>
          <p:cNvSpPr>
            <a:spLocks noGrp="1"/>
          </p:cNvSpPr>
          <p:nvPr>
            <p:ph type="title"/>
          </p:nvPr>
        </p:nvSpPr>
        <p:spPr/>
        <p:txBody>
          <a:bodyPr/>
          <a:lstStyle/>
          <a:p>
            <a:r>
              <a:rPr lang="en-CA" dirty="0"/>
              <a:t>Gravity Project Value Set</a:t>
            </a:r>
          </a:p>
        </p:txBody>
      </p:sp>
      <p:pic>
        <p:nvPicPr>
          <p:cNvPr id="7" name="Picture 6">
            <a:extLst>
              <a:ext uri="{FF2B5EF4-FFF2-40B4-BE49-F238E27FC236}">
                <a16:creationId xmlns:a16="http://schemas.microsoft.com/office/drawing/2014/main" id="{25BE6A9D-4311-4E37-BDA0-8F0B6C024B3E}"/>
              </a:ext>
            </a:extLst>
          </p:cNvPr>
          <p:cNvPicPr>
            <a:picLocks noChangeAspect="1"/>
          </p:cNvPicPr>
          <p:nvPr/>
        </p:nvPicPr>
        <p:blipFill>
          <a:blip r:embed="rId2"/>
          <a:stretch>
            <a:fillRect/>
          </a:stretch>
        </p:blipFill>
        <p:spPr>
          <a:xfrm>
            <a:off x="609137" y="1547346"/>
            <a:ext cx="7643659" cy="4145529"/>
          </a:xfrm>
          <a:prstGeom prst="rect">
            <a:avLst/>
          </a:prstGeom>
        </p:spPr>
      </p:pic>
    </p:spTree>
    <p:extLst>
      <p:ext uri="{BB962C8B-B14F-4D97-AF65-F5344CB8AC3E}">
        <p14:creationId xmlns:p14="http://schemas.microsoft.com/office/powerpoint/2010/main" val="22573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6660-EE76-41D1-8528-F65AC0074BEB}"/>
              </a:ext>
            </a:extLst>
          </p:cNvPr>
          <p:cNvSpPr>
            <a:spLocks noGrp="1"/>
          </p:cNvSpPr>
          <p:nvPr>
            <p:ph type="title"/>
          </p:nvPr>
        </p:nvSpPr>
        <p:spPr/>
        <p:txBody>
          <a:bodyPr/>
          <a:lstStyle/>
          <a:p>
            <a:r>
              <a:rPr lang="en-CA" dirty="0"/>
              <a:t>Standards in Action</a:t>
            </a:r>
          </a:p>
        </p:txBody>
      </p:sp>
      <p:sp>
        <p:nvSpPr>
          <p:cNvPr id="4" name="Slide Number Placeholder 3">
            <a:extLst>
              <a:ext uri="{FF2B5EF4-FFF2-40B4-BE49-F238E27FC236}">
                <a16:creationId xmlns:a16="http://schemas.microsoft.com/office/drawing/2014/main" id="{F026259F-7D2B-4B15-846F-EACA09F8DB8C}"/>
              </a:ext>
            </a:extLst>
          </p:cNvPr>
          <p:cNvSpPr>
            <a:spLocks noGrp="1"/>
          </p:cNvSpPr>
          <p:nvPr>
            <p:ph type="sldNum" idx="12"/>
          </p:nvPr>
        </p:nvSpPr>
        <p:spPr/>
        <p:txBody>
          <a:bodyPr/>
          <a:lstStyle/>
          <a:p>
            <a:fld id="{00000000-1234-1234-1234-123412341234}" type="slidenum">
              <a:rPr lang="en-US" smtClean="0"/>
              <a:pPr/>
              <a:t>6</a:t>
            </a:fld>
            <a:endParaRPr lang="en-US"/>
          </a:p>
        </p:txBody>
      </p:sp>
      <p:pic>
        <p:nvPicPr>
          <p:cNvPr id="6" name="Picture 5">
            <a:extLst>
              <a:ext uri="{FF2B5EF4-FFF2-40B4-BE49-F238E27FC236}">
                <a16:creationId xmlns:a16="http://schemas.microsoft.com/office/drawing/2014/main" id="{C57C281F-269B-4050-AABF-4D4987BCA381}"/>
              </a:ext>
            </a:extLst>
          </p:cNvPr>
          <p:cNvPicPr>
            <a:picLocks noChangeAspect="1"/>
          </p:cNvPicPr>
          <p:nvPr/>
        </p:nvPicPr>
        <p:blipFill>
          <a:blip r:embed="rId2"/>
          <a:stretch>
            <a:fillRect/>
          </a:stretch>
        </p:blipFill>
        <p:spPr>
          <a:xfrm>
            <a:off x="639337" y="1346821"/>
            <a:ext cx="7084381" cy="4596779"/>
          </a:xfrm>
          <a:prstGeom prst="rect">
            <a:avLst/>
          </a:prstGeom>
        </p:spPr>
      </p:pic>
    </p:spTree>
    <p:extLst>
      <p:ext uri="{BB962C8B-B14F-4D97-AF65-F5344CB8AC3E}">
        <p14:creationId xmlns:p14="http://schemas.microsoft.com/office/powerpoint/2010/main" val="40482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9385-056D-4A6D-8B71-4E0124372B77}"/>
              </a:ext>
            </a:extLst>
          </p:cNvPr>
          <p:cNvSpPr>
            <a:spLocks noGrp="1"/>
          </p:cNvSpPr>
          <p:nvPr>
            <p:ph type="title"/>
          </p:nvPr>
        </p:nvSpPr>
        <p:spPr/>
        <p:txBody>
          <a:bodyPr/>
          <a:lstStyle/>
          <a:p>
            <a:r>
              <a:rPr lang="en-CA" dirty="0"/>
              <a:t>CISP</a:t>
            </a:r>
          </a:p>
        </p:txBody>
      </p:sp>
      <p:sp>
        <p:nvSpPr>
          <p:cNvPr id="3" name="Text Placeholder 2">
            <a:extLst>
              <a:ext uri="{FF2B5EF4-FFF2-40B4-BE49-F238E27FC236}">
                <a16:creationId xmlns:a16="http://schemas.microsoft.com/office/drawing/2014/main" id="{B70B1560-01FE-4847-B1F2-879A9C38ACE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11EEDF2-E218-408C-A803-92A8933F4D54}"/>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6" name="Picture 5">
            <a:extLst>
              <a:ext uri="{FF2B5EF4-FFF2-40B4-BE49-F238E27FC236}">
                <a16:creationId xmlns:a16="http://schemas.microsoft.com/office/drawing/2014/main" id="{83EF7379-8729-433C-A903-BFBEC89CB443}"/>
              </a:ext>
            </a:extLst>
          </p:cNvPr>
          <p:cNvPicPr>
            <a:picLocks noChangeAspect="1"/>
          </p:cNvPicPr>
          <p:nvPr/>
        </p:nvPicPr>
        <p:blipFill>
          <a:blip r:embed="rId2"/>
          <a:stretch>
            <a:fillRect/>
          </a:stretch>
        </p:blipFill>
        <p:spPr>
          <a:xfrm>
            <a:off x="689964" y="1422191"/>
            <a:ext cx="8299509" cy="4092343"/>
          </a:xfrm>
          <a:prstGeom prst="rect">
            <a:avLst/>
          </a:prstGeom>
        </p:spPr>
      </p:pic>
    </p:spTree>
    <p:extLst>
      <p:ext uri="{BB962C8B-B14F-4D97-AF65-F5344CB8AC3E}">
        <p14:creationId xmlns:p14="http://schemas.microsoft.com/office/powerpoint/2010/main" val="28265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C562-7525-462B-8C2B-C59E97571C49}"/>
              </a:ext>
            </a:extLst>
          </p:cNvPr>
          <p:cNvSpPr>
            <a:spLocks noGrp="1"/>
          </p:cNvSpPr>
          <p:nvPr>
            <p:ph type="title"/>
          </p:nvPr>
        </p:nvSpPr>
        <p:spPr/>
        <p:txBody>
          <a:bodyPr/>
          <a:lstStyle/>
          <a:p>
            <a:r>
              <a:rPr lang="en-CA" dirty="0"/>
              <a:t>Members </a:t>
            </a:r>
            <a:r>
              <a:rPr lang="en-CA" dirty="0" err="1"/>
              <a:t>SDoH</a:t>
            </a:r>
            <a:r>
              <a:rPr lang="en-CA" dirty="0"/>
              <a:t> Updates</a:t>
            </a:r>
          </a:p>
        </p:txBody>
      </p:sp>
      <p:sp>
        <p:nvSpPr>
          <p:cNvPr id="3" name="Text Placeholder 2">
            <a:extLst>
              <a:ext uri="{FF2B5EF4-FFF2-40B4-BE49-F238E27FC236}">
                <a16:creationId xmlns:a16="http://schemas.microsoft.com/office/drawing/2014/main" id="{4B5DA12B-5542-4826-9130-2839100A481F}"/>
              </a:ext>
            </a:extLst>
          </p:cNvPr>
          <p:cNvSpPr>
            <a:spLocks noGrp="1"/>
          </p:cNvSpPr>
          <p:nvPr>
            <p:ph type="body" idx="1"/>
          </p:nvPr>
        </p:nvSpPr>
        <p:spPr/>
        <p:txBody>
          <a:bodyPr/>
          <a:lstStyle/>
          <a:p>
            <a:r>
              <a:rPr lang="en-CA" dirty="0"/>
              <a:t>Please share your knowledge, experiences, plans</a:t>
            </a:r>
          </a:p>
        </p:txBody>
      </p:sp>
      <p:sp>
        <p:nvSpPr>
          <p:cNvPr id="4" name="Slide Number Placeholder 3">
            <a:extLst>
              <a:ext uri="{FF2B5EF4-FFF2-40B4-BE49-F238E27FC236}">
                <a16:creationId xmlns:a16="http://schemas.microsoft.com/office/drawing/2014/main" id="{A0B0EB4F-9F6C-4EB1-814F-8B8264643942}"/>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1643959654"/>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4860</TotalTime>
  <Words>360</Words>
  <Application>Microsoft Office PowerPoint</Application>
  <PresentationFormat>Custom</PresentationFormat>
  <Paragraphs>35</Paragraphs>
  <Slides>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Helvetica Neue Light</vt:lpstr>
      <vt:lpstr>Canada Health Infoway</vt:lpstr>
      <vt:lpstr>1_Canada Health Infoway</vt:lpstr>
      <vt:lpstr>Main theme logo</vt:lpstr>
      <vt:lpstr>Acknowledgement</vt:lpstr>
      <vt:lpstr>Agenda</vt:lpstr>
      <vt:lpstr>AMA Meeting </vt:lpstr>
      <vt:lpstr>Gravity Project Value Set</vt:lpstr>
      <vt:lpstr>Standards in Action</vt:lpstr>
      <vt:lpstr>CISP</vt:lpstr>
      <vt:lpstr>Members SDoH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Lawson, Jennifer</cp:lastModifiedBy>
  <cp:revision>117</cp:revision>
  <dcterms:created xsi:type="dcterms:W3CDTF">2020-07-08T17:27:57Z</dcterms:created>
  <dcterms:modified xsi:type="dcterms:W3CDTF">2023-01-16T23:33:19Z</dcterms:modified>
</cp:coreProperties>
</file>