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85" r:id="rId3"/>
    <p:sldId id="29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78D42D1-C572-4D41-BF3B-CFEF6148539D}">
          <p14:sldIdLst>
            <p14:sldId id="257"/>
            <p14:sldId id="285"/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ridan Cook" initials="SC" lastIdx="1" clrIdx="0">
    <p:extLst>
      <p:ext uri="{19B8F6BF-5375-455C-9EA6-DF929625EA0E}">
        <p15:presenceInfo xmlns:p15="http://schemas.microsoft.com/office/powerpoint/2012/main" userId="S::scook@GEVITYINC.COM::10b3d6d6-0197-48b2-8df1-f8c21ebecc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273AAB-65DD-490E-A6F1-FAB2A7D82A06}" v="2" dt="2023-06-23T17:55:57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Sheridan" userId="281e4631-2ba3-493a-978c-63fee9769b29" providerId="ADAL" clId="{D1273AAB-65DD-490E-A6F1-FAB2A7D82A06}"/>
    <pc:docChg chg="custSel addSld delSld modSld modSection">
      <pc:chgData name="Cook, Sheridan" userId="281e4631-2ba3-493a-978c-63fee9769b29" providerId="ADAL" clId="{D1273AAB-65DD-490E-A6F1-FAB2A7D82A06}" dt="2023-06-23T18:19:28.005" v="811" actId="20577"/>
      <pc:docMkLst>
        <pc:docMk/>
      </pc:docMkLst>
      <pc:sldChg chg="modSp mod">
        <pc:chgData name="Cook, Sheridan" userId="281e4631-2ba3-493a-978c-63fee9769b29" providerId="ADAL" clId="{D1273AAB-65DD-490E-A6F1-FAB2A7D82A06}" dt="2023-06-23T16:46:39.411" v="377" actId="20577"/>
        <pc:sldMkLst>
          <pc:docMk/>
          <pc:sldMk cId="1518255639" sldId="257"/>
        </pc:sldMkLst>
        <pc:spChg chg="mod">
          <ac:chgData name="Cook, Sheridan" userId="281e4631-2ba3-493a-978c-63fee9769b29" providerId="ADAL" clId="{D1273AAB-65DD-490E-A6F1-FAB2A7D82A06}" dt="2023-06-23T16:46:39.411" v="377" actId="20577"/>
          <ac:spMkLst>
            <pc:docMk/>
            <pc:sldMk cId="1518255639" sldId="257"/>
            <ac:spMk id="2" creationId="{DF16B341-BB90-854F-9621-9514F2422D22}"/>
          </ac:spMkLst>
        </pc:spChg>
      </pc:sldChg>
      <pc:sldChg chg="modSp mod">
        <pc:chgData name="Cook, Sheridan" userId="281e4631-2ba3-493a-978c-63fee9769b29" providerId="ADAL" clId="{D1273AAB-65DD-490E-A6F1-FAB2A7D82A06}" dt="2023-06-23T18:10:16.525" v="597" actId="20577"/>
        <pc:sldMkLst>
          <pc:docMk/>
          <pc:sldMk cId="2619770611" sldId="285"/>
        </pc:sldMkLst>
        <pc:spChg chg="mod">
          <ac:chgData name="Cook, Sheridan" userId="281e4631-2ba3-493a-978c-63fee9769b29" providerId="ADAL" clId="{D1273AAB-65DD-490E-A6F1-FAB2A7D82A06}" dt="2023-06-23T18:10:16.525" v="597" actId="20577"/>
          <ac:spMkLst>
            <pc:docMk/>
            <pc:sldMk cId="2619770611" sldId="285"/>
            <ac:spMk id="3" creationId="{3E4FBE9C-3113-48B8-AD7B-C730FC4A799F}"/>
          </ac:spMkLst>
        </pc:spChg>
      </pc:sldChg>
      <pc:sldChg chg="del">
        <pc:chgData name="Cook, Sheridan" userId="281e4631-2ba3-493a-978c-63fee9769b29" providerId="ADAL" clId="{D1273AAB-65DD-490E-A6F1-FAB2A7D82A06}" dt="2023-06-23T16:46:34.908" v="372" actId="47"/>
        <pc:sldMkLst>
          <pc:docMk/>
          <pc:sldMk cId="3195955169" sldId="286"/>
        </pc:sldMkLst>
      </pc:sldChg>
      <pc:sldChg chg="del">
        <pc:chgData name="Cook, Sheridan" userId="281e4631-2ba3-493a-978c-63fee9769b29" providerId="ADAL" clId="{D1273AAB-65DD-490E-A6F1-FAB2A7D82A06}" dt="2023-06-23T16:46:34.908" v="372" actId="47"/>
        <pc:sldMkLst>
          <pc:docMk/>
          <pc:sldMk cId="3684124794" sldId="287"/>
        </pc:sldMkLst>
      </pc:sldChg>
      <pc:sldChg chg="del">
        <pc:chgData name="Cook, Sheridan" userId="281e4631-2ba3-493a-978c-63fee9769b29" providerId="ADAL" clId="{D1273AAB-65DD-490E-A6F1-FAB2A7D82A06}" dt="2023-06-23T16:46:34.908" v="372" actId="47"/>
        <pc:sldMkLst>
          <pc:docMk/>
          <pc:sldMk cId="799372610" sldId="288"/>
        </pc:sldMkLst>
      </pc:sldChg>
      <pc:sldChg chg="del">
        <pc:chgData name="Cook, Sheridan" userId="281e4631-2ba3-493a-978c-63fee9769b29" providerId="ADAL" clId="{D1273AAB-65DD-490E-A6F1-FAB2A7D82A06}" dt="2023-06-23T16:46:34.908" v="372" actId="47"/>
        <pc:sldMkLst>
          <pc:docMk/>
          <pc:sldMk cId="4285052093" sldId="289"/>
        </pc:sldMkLst>
      </pc:sldChg>
      <pc:sldChg chg="modSp add mod">
        <pc:chgData name="Cook, Sheridan" userId="281e4631-2ba3-493a-978c-63fee9769b29" providerId="ADAL" clId="{D1273AAB-65DD-490E-A6F1-FAB2A7D82A06}" dt="2023-06-23T18:19:28.005" v="811" actId="20577"/>
        <pc:sldMkLst>
          <pc:docMk/>
          <pc:sldMk cId="708599316" sldId="291"/>
        </pc:sldMkLst>
        <pc:spChg chg="mod">
          <ac:chgData name="Cook, Sheridan" userId="281e4631-2ba3-493a-978c-63fee9769b29" providerId="ADAL" clId="{D1273AAB-65DD-490E-A6F1-FAB2A7D82A06}" dt="2023-06-23T16:44:09.230" v="24" actId="20577"/>
          <ac:spMkLst>
            <pc:docMk/>
            <pc:sldMk cId="708599316" sldId="291"/>
            <ac:spMk id="2" creationId="{6E855753-120B-851B-A038-E0B4A0066736}"/>
          </ac:spMkLst>
        </pc:spChg>
        <pc:spChg chg="mod">
          <ac:chgData name="Cook, Sheridan" userId="281e4631-2ba3-493a-978c-63fee9769b29" providerId="ADAL" clId="{D1273AAB-65DD-490E-A6F1-FAB2A7D82A06}" dt="2023-06-23T18:19:28.005" v="811" actId="20577"/>
          <ac:spMkLst>
            <pc:docMk/>
            <pc:sldMk cId="708599316" sldId="291"/>
            <ac:spMk id="3" creationId="{10DE9109-1167-30FB-A655-76B33DF683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1007B-F5C1-40AA-85F2-87890084295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A5BA6-148E-492B-9145-4CF77C16B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72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7ABD91-65D0-427B-BEB5-6C7A332A5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9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CEA85-91F9-46D1-B9C4-6FD420F07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0E1E8-1E46-4455-9DDD-19318F18F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AE2B4-A91A-4F46-92A3-3CA051DBA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80C37-ECA1-45DD-8D98-BBDA89EF3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E6A04-0245-400B-8647-B2CDA30B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6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7AE13-20A9-4BF2-B002-1572CC05B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23F2BA-B043-43BD-A2B5-A98B76269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3A1E6-E9D2-4419-8ECC-16DCB378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91DB6-A4DB-4627-A7F0-1076CCAE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07FD7-C704-4979-B0BD-507840185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3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EFBE18-D1EA-4385-BD42-230455960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A8AF1-8C82-4CC0-9046-7648DEFCE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48D46-A8B1-4301-8342-B2A41EAD5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47DD8-D694-4307-B5EB-98973510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E7F01-A420-4CA9-B776-EAFBE680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6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6C454-DB7E-4367-A708-27C33F07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7359D-CA23-4D32-8E30-CD3F9109A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332B5-CF86-4F6A-919A-3D336FA1E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F9017-E10E-4A8D-952E-33146E47C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9007E-C480-4B68-9CAC-1D7C6D3C9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3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4DEED-74F4-44A0-A2F3-DB85474DA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451A2-82FC-4218-BB2C-959A19F01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3CB5F-5AD9-4DDA-95D7-64DBE2B97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786D1-4325-442E-B309-042425E7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945B5-02C8-4D66-A256-732C3EB91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0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CFC44-A090-4320-B1B8-722FD915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9ED1-91D2-4DCB-9FBE-A19DBB9C3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667AC-A441-44F3-BD21-4B9DB857A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5CB0F-4C68-4E62-8963-50A838DF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8729F-ADD1-4661-BBE8-D5C6EF78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11C04-F4C6-4A60-8B02-CEF2EEB8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0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AF12-CF55-4BA5-9A59-1E12F4849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1A4FD-64F6-4DA3-8B62-E83F1088F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FBBF7-86A6-4AFD-BB70-FFDA3B6E4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9E2CA0-3F89-47E9-96FC-F9AB3C335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F61731-D8AF-40B2-919A-6078FE96B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952018-2D4B-4F2D-8EC6-7671865E5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469BBC-9365-4F1F-815E-CEC6D5F2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C6BFA1-C89F-4F0C-90B9-AC5D2BCA8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95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94EB3-170C-4039-B98E-D43BE2E70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AB40EE-9820-4CEC-B15F-B45E632F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DDF080-2622-42E3-A1F9-5D5FE74FA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B1680-8FAB-4B0F-AFF9-79C53CC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8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07847-9319-41A7-A767-F2353470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EA662-D275-48BC-A09A-0164BA234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C23BA-1946-4B17-AFD6-AACCD4281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BC704-4409-4D03-BAB0-F7E3D9471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E5003-528D-42F7-958F-C81D23BAF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4CAE8-F706-4AF6-987A-EEB2BE62E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6B4BC-2BD1-4DA6-9F23-388C37FD4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84BB6-9013-4028-851A-5F70988FE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72A7B-A445-4A01-89CA-80BABE6A8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2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E905-F783-4C9F-8CCD-9677B94E0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040196-01B3-4099-843B-7EACCEE52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5E8D7-4703-4FF5-98D7-03FF8C1E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B6F97-4634-471A-A510-E1F2256F7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1F472-60F6-4CE6-8D8E-F9FF0F778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2324D-AD08-4FA2-B4FF-64CEBE0A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3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9D07B-85CA-4AF7-9D73-9BF0938AA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B9A84-E2C9-4075-8BB3-F9EDC3AEA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AF8BE-B01B-46CE-A0DE-5522375CF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4F68F-86FA-4928-8744-5762558F6365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111BD-5B84-48C3-975F-9A4BFB3A0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8E3D4-6CA6-44BB-8403-73F4056B51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1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central.infoway-inforoute.ca/en/resources/docs/hl7/hl7-community-presentations/4088-2023-04-18-pan-canadian-interoperability-governance" TargetMode="External"/><Relationship Id="rId2" Type="http://schemas.openxmlformats.org/officeDocument/2006/relationships/hyperlink" Target="https://storage.infoway-inforoute.ca/index.php/s/r2fgjIKoaNMXpV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central.infoway-inforoute.ca/en/forum/266-fhir-implementations/4973-ca-fhir-baseline-mustsupport-modelling-decision-feedback-by-june-9th#85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S Core">
            <a:extLst>
              <a:ext uri="{FF2B5EF4-FFF2-40B4-BE49-F238E27FC236}">
                <a16:creationId xmlns:a16="http://schemas.microsoft.com/office/drawing/2014/main" id="{0F69D6BC-ABB5-8040-BC09-273AF29960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804"/>
          <a:stretch/>
        </p:blipFill>
        <p:spPr bwMode="auto">
          <a:xfrm>
            <a:off x="9539656" y="2057057"/>
            <a:ext cx="1844546" cy="274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16B341-BB90-854F-9621-9514F2422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74" y="443847"/>
            <a:ext cx="6534912" cy="2532465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CA-Baseline</a:t>
            </a:r>
            <a:br>
              <a:rPr lang="en-US" sz="5400" dirty="0"/>
            </a:br>
            <a:r>
              <a:rPr lang="en-US" sz="3600" dirty="0"/>
              <a:t>June 2023 Governance Call</a:t>
            </a:r>
            <a:endParaRPr lang="en-US" sz="5400" dirty="0"/>
          </a:p>
        </p:txBody>
      </p:sp>
      <p:pic>
        <p:nvPicPr>
          <p:cNvPr id="16" name="Picture 2" descr="US Core">
            <a:extLst>
              <a:ext uri="{FF2B5EF4-FFF2-40B4-BE49-F238E27FC236}">
                <a16:creationId xmlns:a16="http://schemas.microsoft.com/office/drawing/2014/main" id="{3E62D9BF-7D67-364B-B9B0-45C0A83597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3"/>
          <a:stretch/>
        </p:blipFill>
        <p:spPr bwMode="auto">
          <a:xfrm>
            <a:off x="7333515" y="5153905"/>
            <a:ext cx="4582761" cy="131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55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136C0-1971-4392-ADFD-7F65C22DC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FBE9C-3113-48B8-AD7B-C730FC4A7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Housekeeping: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OwnCloud: </a:t>
            </a:r>
            <a:r>
              <a:rPr lang="en-US" sz="2000" dirty="0">
                <a:latin typeface="Calibri" panose="020F0502020204030204" pitchFamily="34" charset="0"/>
                <a:hlinkClick r:id="rId2"/>
              </a:rPr>
              <a:t>https://storage.infoway-inforoute.ca/index.php/s/r2fgjIKoaNMXpVT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endParaRPr lang="en-US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Recap where we landed on </a:t>
            </a:r>
            <a:r>
              <a:rPr lang="en-US" sz="2400" dirty="0" err="1">
                <a:latin typeface="Calibri" panose="020F0502020204030204" pitchFamily="34" charset="0"/>
              </a:rPr>
              <a:t>MustSupport</a:t>
            </a:r>
            <a:r>
              <a:rPr lang="en-US" sz="2400" dirty="0">
                <a:latin typeface="Calibri" panose="020F0502020204030204" pitchFamily="34" charset="0"/>
              </a:rPr>
              <a:t> Modeling</a:t>
            </a:r>
          </a:p>
          <a:p>
            <a:pPr lvl="1">
              <a:spcBef>
                <a:spcPts val="0"/>
              </a:spcBef>
            </a:pPr>
            <a:r>
              <a:rPr lang="en-US" sz="2100" dirty="0">
                <a:latin typeface="Calibri" panose="020F0502020204030204" pitchFamily="34" charset="0"/>
              </a:rPr>
              <a:t>Confirm there is no additional dispositioning needed </a:t>
            </a:r>
            <a:endParaRPr lang="en-US" sz="1600" dirty="0">
              <a:latin typeface="Calibri" panose="020F0502020204030204" pitchFamily="34" charset="0"/>
            </a:endParaRPr>
          </a:p>
          <a:p>
            <a:pPr lvl="2">
              <a:spcBef>
                <a:spcPts val="0"/>
              </a:spcBef>
            </a:pPr>
            <a:endParaRPr lang="en-US" sz="1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Principles behind participation in SDO (e.g., ANSI due diligence requirements and essentials for building and localizing)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Informative presentation by Ron</a:t>
            </a:r>
          </a:p>
          <a:p>
            <a:pPr lvl="1">
              <a:spcBef>
                <a:spcPts val="0"/>
              </a:spcBef>
            </a:pPr>
            <a:endParaRPr lang="en-US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Review Interoperability Roadmap Governance Chart together – discuss any feedback/questions from the CA FHIR Baseline Perspective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hlinkClick r:id="rId3"/>
              </a:rPr>
              <a:t>https://infocentral.infoway-inforoute.ca/en/resources/docs/hl7/hl7-community-presentations/4088-2023-04-18-pan-canadian-interoperability-governance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Discussion Shift to using private YouTube channel (with public video setting) /shifting approach for recordings in the future – confirm what we want to do about slide decks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Pinned topic on Infocentral or on About Page – </a:t>
            </a:r>
            <a:r>
              <a:rPr lang="en-US" sz="2000" dirty="0" err="1">
                <a:latin typeface="Calibri" panose="020F0502020204030204" pitchFamily="34" charset="0"/>
              </a:rPr>
              <a:t>Youtube</a:t>
            </a:r>
            <a:r>
              <a:rPr lang="en-US" sz="2000" dirty="0">
                <a:latin typeface="Calibri" panose="020F0502020204030204" pitchFamily="34" charset="0"/>
              </a:rPr>
              <a:t> channel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Documents tab of FHIR Implementers – Videos tab of FHIR Implementers </a:t>
            </a:r>
          </a:p>
        </p:txBody>
      </p:sp>
    </p:spTree>
    <p:extLst>
      <p:ext uri="{BB962C8B-B14F-4D97-AF65-F5344CB8AC3E}">
        <p14:creationId xmlns:p14="http://schemas.microsoft.com/office/powerpoint/2010/main" val="26197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55753-120B-851B-A038-E0B4A0066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– </a:t>
            </a:r>
            <a:r>
              <a:rPr lang="en-US" dirty="0" err="1"/>
              <a:t>MustSupport</a:t>
            </a:r>
            <a:r>
              <a:rPr lang="en-US" dirty="0"/>
              <a:t>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E9109-1167-30FB-A655-76B33DF68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 fontScale="47500" lnSpcReduction="20000"/>
          </a:bodyPr>
          <a:lstStyle/>
          <a:p>
            <a:r>
              <a:rPr lang="en-US" dirty="0">
                <a:hlinkClick r:id="rId2"/>
              </a:rPr>
              <a:t>Thread on Infocentral FHIR Implementers Forum</a:t>
            </a:r>
            <a:endParaRPr lang="en-US" dirty="0"/>
          </a:p>
          <a:p>
            <a:r>
              <a:rPr lang="en-US" dirty="0"/>
              <a:t>Change our modeling approach to be more aggressive about Use Case Agnosticism (additional steps beyond DDR to consider removal of Must Supports</a:t>
            </a:r>
          </a:p>
          <a:p>
            <a:pPr lvl="1"/>
            <a:r>
              <a:rPr lang="en-US" dirty="0"/>
              <a:t>Re-evaluate where </a:t>
            </a:r>
            <a:r>
              <a:rPr lang="en-US" dirty="0" err="1"/>
              <a:t>MustSupports</a:t>
            </a:r>
            <a:r>
              <a:rPr lang="en-US" dirty="0"/>
              <a:t> are supposed to be removed </a:t>
            </a:r>
          </a:p>
          <a:p>
            <a:pPr lvl="2"/>
            <a:r>
              <a:rPr lang="en-US" dirty="0"/>
              <a:t>“Spring Cleaning” – removing any that are not use case agnostic </a:t>
            </a:r>
          </a:p>
          <a:p>
            <a:pPr lvl="3"/>
            <a:r>
              <a:rPr lang="en-US" dirty="0"/>
              <a:t>If we decide that an element meets this bar – then it should be computable/not just referenced in the narrative</a:t>
            </a:r>
          </a:p>
          <a:p>
            <a:pPr lvl="4"/>
            <a:r>
              <a:rPr lang="en-US" dirty="0"/>
              <a:t>How do we access the bar: </a:t>
            </a:r>
          </a:p>
          <a:p>
            <a:pPr lvl="5"/>
            <a:r>
              <a:rPr lang="en-US" dirty="0"/>
              <a:t>Would element occur in every care setting (e.g., outside of hospital encounter, in context of registration system or lab systems)</a:t>
            </a:r>
          </a:p>
          <a:p>
            <a:pPr lvl="6"/>
            <a:r>
              <a:rPr lang="en-US" dirty="0"/>
              <a:t> </a:t>
            </a:r>
            <a:r>
              <a:rPr lang="en-US" sz="1800" dirty="0"/>
              <a:t>If one care setting (starting with a list of common care settings that could be refined)</a:t>
            </a:r>
            <a:endParaRPr lang="en-US" dirty="0"/>
          </a:p>
          <a:p>
            <a:pPr lvl="5"/>
            <a:r>
              <a:rPr lang="en-US" dirty="0"/>
              <a:t>If we identify guides in jurisdictional assets or use cases (not just name – has to be “claim” by the jurisdiction) that don’t share the MS – </a:t>
            </a:r>
          </a:p>
          <a:p>
            <a:pPr lvl="5"/>
            <a:r>
              <a:rPr lang="en-US" dirty="0"/>
              <a:t>Treating where MS would show up as an exception </a:t>
            </a:r>
          </a:p>
          <a:p>
            <a:pPr lvl="5"/>
            <a:r>
              <a:rPr lang="en-US" dirty="0"/>
              <a:t>Considering impact on expectation on receivers </a:t>
            </a:r>
          </a:p>
          <a:p>
            <a:pPr lvl="3"/>
            <a:r>
              <a:rPr lang="en-US" b="1" dirty="0"/>
              <a:t>Question: </a:t>
            </a:r>
            <a:r>
              <a:rPr lang="en-US" dirty="0"/>
              <a:t>Does impending change to use more sophisticated methods (e.g., Obligation) make a difference?</a:t>
            </a:r>
          </a:p>
          <a:p>
            <a:pPr lvl="4"/>
            <a:r>
              <a:rPr lang="en-US" dirty="0"/>
              <a:t>Not right now – but may have to let readers know about impending change in the FHIR Spec (and differences from how MS is being used – noting scenario of impact to end users – and if there are challenges to come forward)</a:t>
            </a:r>
          </a:p>
          <a:p>
            <a:pPr lvl="2"/>
            <a:r>
              <a:rPr lang="en-US" dirty="0"/>
              <a:t>Continue to ask people to identify areas that need to be relaxed through our community issue process</a:t>
            </a:r>
          </a:p>
          <a:p>
            <a:pPr lvl="3"/>
            <a:r>
              <a:rPr lang="en-US" dirty="0"/>
              <a:t>As things are removed Document the removed </a:t>
            </a:r>
            <a:r>
              <a:rPr lang="en-US" dirty="0" err="1"/>
              <a:t>MustSupport</a:t>
            </a:r>
            <a:r>
              <a:rPr lang="en-US" dirty="0"/>
              <a:t> constraints in the following ways: </a:t>
            </a:r>
          </a:p>
          <a:p>
            <a:pPr lvl="4"/>
            <a:r>
              <a:rPr lang="en-US" dirty="0"/>
              <a:t>In the Guide – identify them in the individual profile pages of the guide as “Considerations for Harmonized Use in Canadian Guides” (validate)</a:t>
            </a:r>
          </a:p>
          <a:p>
            <a:pPr lvl="4"/>
            <a:r>
              <a:rPr lang="en-US" dirty="0"/>
              <a:t>In the Profile – ensure they are marked in the differential with a comment indicating the element is a “Consideration for Harmonized Use in Canadian Guides (validate)</a:t>
            </a:r>
          </a:p>
          <a:p>
            <a:pPr lvl="1"/>
            <a:r>
              <a:rPr lang="en-US" dirty="0"/>
              <a:t>Document the list of current state of </a:t>
            </a:r>
            <a:r>
              <a:rPr lang="en-US" dirty="0" err="1"/>
              <a:t>MustSupport</a:t>
            </a:r>
            <a:r>
              <a:rPr lang="en-US" dirty="0"/>
              <a:t> and discuss how they might align to obligations in the future</a:t>
            </a:r>
          </a:p>
          <a:p>
            <a:pPr lvl="1"/>
            <a:r>
              <a:rPr lang="en-US" dirty="0"/>
              <a:t>Update the development process and general guidance (</a:t>
            </a:r>
            <a:r>
              <a:rPr lang="en-US" dirty="0" err="1"/>
              <a:t>mustSupport</a:t>
            </a:r>
            <a:r>
              <a:rPr lang="en-US" dirty="0"/>
              <a:t> section) pages on new approach</a:t>
            </a:r>
          </a:p>
          <a:p>
            <a:pPr lvl="2"/>
            <a:r>
              <a:rPr lang="en-US" dirty="0"/>
              <a:t>Additional Spring Cleaning process</a:t>
            </a:r>
          </a:p>
          <a:p>
            <a:pPr lvl="2"/>
            <a:r>
              <a:rPr lang="en-US" dirty="0"/>
              <a:t>Considering modifying </a:t>
            </a:r>
            <a:r>
              <a:rPr lang="en-US" dirty="0" err="1"/>
              <a:t>mustSupport</a:t>
            </a:r>
            <a:r>
              <a:rPr lang="en-US" dirty="0"/>
              <a:t> page in guide to describe the definition in CA Baseline as starting point and awareness of </a:t>
            </a:r>
            <a:r>
              <a:rPr lang="en-US" dirty="0" err="1"/>
              <a:t>mustSupport</a:t>
            </a:r>
            <a:r>
              <a:rPr lang="en-US" dirty="0"/>
              <a:t> replacement/deprecation</a:t>
            </a:r>
          </a:p>
          <a:p>
            <a:pPr lvl="1"/>
            <a:r>
              <a:rPr lang="en-US" dirty="0"/>
              <a:t>Further explore the ability to express usage and convey to readers </a:t>
            </a:r>
          </a:p>
          <a:p>
            <a:pPr lvl="1"/>
            <a:r>
              <a:rPr lang="en-US" dirty="0"/>
              <a:t>6-23-23: Governance Dispositioning of past feedback: Enact proposal that has been defined/discussed with community to date acknowledging that we will have to refine </a:t>
            </a:r>
            <a:r>
              <a:rPr lang="en-US"/>
              <a:t>process as we go along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599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2996</TotalTime>
  <Words>588</Words>
  <Application>Microsoft Office PowerPoint</Application>
  <PresentationFormat>Widescreen</PresentationFormat>
  <Paragraphs>42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CA-Baseline June 2023 Governance Call</vt:lpstr>
      <vt:lpstr>Agenda</vt:lpstr>
      <vt:lpstr>Proposal – MustSupport Modeling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CA-Baseline October Governance Call</dc:title>
  <dc:creator>Cook, Sheridan</dc:creator>
  <cp:lastModifiedBy>Cook, Sheridan</cp:lastModifiedBy>
  <cp:revision>15</cp:revision>
  <dcterms:created xsi:type="dcterms:W3CDTF">2022-10-14T17:58:45Z</dcterms:created>
  <dcterms:modified xsi:type="dcterms:W3CDTF">2023-06-23T18:19:30Z</dcterms:modified>
</cp:coreProperties>
</file>