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 id="2147483755" r:id="rId6"/>
  </p:sldMasterIdLst>
  <p:notesMasterIdLst>
    <p:notesMasterId r:id="rId22"/>
  </p:notesMasterIdLst>
  <p:sldIdLst>
    <p:sldId id="256" r:id="rId7"/>
    <p:sldId id="313" r:id="rId8"/>
    <p:sldId id="2147480980" r:id="rId9"/>
    <p:sldId id="324" r:id="rId10"/>
    <p:sldId id="2147480979" r:id="rId11"/>
    <p:sldId id="2147480988" r:id="rId12"/>
    <p:sldId id="2147481032" r:id="rId13"/>
    <p:sldId id="2147481030" r:id="rId14"/>
    <p:sldId id="2147481027" r:id="rId15"/>
    <p:sldId id="2147481037" r:id="rId16"/>
    <p:sldId id="2147481036" r:id="rId17"/>
    <p:sldId id="2147481033" r:id="rId18"/>
    <p:sldId id="2147481040" r:id="rId19"/>
    <p:sldId id="2147481041" r:id="rId20"/>
    <p:sldId id="2147481035" r:id="rId21"/>
  </p:sldIdLst>
  <p:sldSz cx="9144000" cy="5943600"/>
  <p:notesSz cx="6858000" cy="9144000"/>
  <p:embeddedFontLst>
    <p:embeddedFont>
      <p:font typeface="Helvetica Neue Light" panose="020B060402020202020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
      <p:font typeface="Segoe UI Historic" panose="020B0502040204020203"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1/5j1Z4xdjTFaff/SAgUmvEt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D0005-0E1A-A225-7496-59E46A62A984}" name="Jennifer Lawson" initials="JL" userId="S::JLawson@cihi.ca::4daae18f-25d6-4ef5-a946-f0ee583d64ae" providerId="AD"/>
  <p188:author id="{F866982A-C5BF-F3D8-27EC-2DE022496396}" name="Alyssa Bryan" initials="AB" userId="S::ABryan@cihi.ca::9949f6cc-57d0-426c-bb43-6b26476720f4" providerId="AD"/>
  <p188:author id="{0653263A-7BE5-A544-741B-EED82020359C}" name="Jennifer Lawson" initials="JL" userId="S::jlawson@cihi.ca::4daae18f-25d6-4ef5-a946-f0ee583d64ae" providerId="AD"/>
  <p188:author id="{AD6C8AEA-267E-0147-74A2-F7D18DCECF65}" name="Brooke Carroll" initials="BC" userId="S::BCarroll@cihi.ca::282468c9-6fe4-44d2-aafb-0b8cce32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9"/>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CA867-E760-4A78-80EF-343949275D92}" v="746" dt="2025-04-09T16:56:16.549"/>
    <p1510:client id="{AA66A08B-FDCC-3391-2791-4F85E5872E71}" v="422" dt="2025-04-09T12:26:03.442"/>
    <p1510:client id="{B4E3A0A4-61DE-4200-8253-D1A45D76A928}" v="18" dt="2025-04-09T13:29:50.880"/>
    <p1510:client id="{B5877F2C-80A9-434B-A1AC-B320B5F2DF87}" v="14" dt="2025-04-09T13:28:47.322"/>
    <p1510:client id="{CC8A04E0-326D-4035-A150-B303D2C82384}" v="58" dt="2025-04-09T17:26:54.717"/>
  </p1510:revLst>
</p1510:revInfo>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60" y="72"/>
      </p:cViewPr>
      <p:guideLst>
        <p:guide orient="horz" pos="187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21" Type="http://schemas.openxmlformats.org/officeDocument/2006/relationships/slide" Target="slides/slide15.xml"/><Relationship Id="rId76"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70" Type="http://customschemas.google.com/relationships/presentationmetadata" Target="meta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2.xml"/><Relationship Id="rId72"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55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a:t>Other standards/tools compared – Telus Health Equity Questionnaire, Ontario Guidance for Collection and Use of Sociodemographic Data, and Gravity as well. </a:t>
            </a:r>
          </a:p>
          <a:p>
            <a:pPr lvl="0"/>
            <a:endParaRPr lang="en-CA"/>
          </a:p>
          <a:p>
            <a:pPr lvl="0"/>
            <a:r>
              <a:rPr lang="en-CA"/>
              <a:t>Priority data elements were found across multiple standards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65781-425E-41D6-8AA7-758F8583D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8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strike="noStrike">
                <a:effectLst/>
              </a:rPr>
              <a:t>Goal:  </a:t>
            </a:r>
            <a:r>
              <a:rPr lang="en-CA" sz="1200" u="none" strike="noStrike">
                <a:effectLst/>
              </a:rPr>
              <a:t>Identify if there are matches in SNOMED CT for the responses to the questions in the SDOH questionnaire. </a:t>
            </a:r>
          </a:p>
          <a:p>
            <a:r>
              <a:rPr lang="en-CA" sz="1200" u="sng" strike="noStrike">
                <a:effectLst/>
              </a:rPr>
              <a:t>Approach:</a:t>
            </a:r>
            <a:r>
              <a:rPr lang="en-CA" sz="1200" u="none" strike="noStrike">
                <a:effectLst/>
              </a:rPr>
              <a:t>  Three C&amp;T specialists and the Program Lead reviewed the responses and searched the</a:t>
            </a:r>
          </a:p>
          <a:p>
            <a:r>
              <a:rPr lang="en-CA" sz="1200" u="none" strike="noStrike">
                <a:effectLst/>
              </a:rPr>
              <a:t>SNOMED CT CA to identify any lexical matches.  When there was no lexical match further review was undertaken to determine if there were "similar" matches in SNOMED CT where the response could be considered a synonym to the SNOMED CT concept.  The specialist identified this in the synonym column for consideration. </a:t>
            </a:r>
            <a:br>
              <a:rPr lang="en-CA" sz="1200" u="none" strike="noStrike">
                <a:effectLst/>
              </a:rPr>
            </a:br>
            <a:br>
              <a:rPr lang="en-CA" sz="1200" u="none" strike="noStrike">
                <a:effectLst/>
              </a:rPr>
            </a:br>
            <a:r>
              <a:rPr lang="en-CA" sz="1200" u="none" strike="noStrike">
                <a:effectLst/>
              </a:rPr>
              <a:t>The team utilized the Finding hierarchy in SNOMED CT. </a:t>
            </a:r>
            <a:br>
              <a:rPr lang="en-CA" sz="1200" u="none" strike="noStrike">
                <a:effectLst/>
              </a:rPr>
            </a:br>
            <a:br>
              <a:rPr lang="en-CA" sz="1200" u="none" strike="noStrike">
                <a:effectLst/>
              </a:rPr>
            </a:br>
            <a:r>
              <a:rPr lang="en-CA" sz="1200" u="none" strike="noStrike">
                <a:effectLst/>
              </a:rPr>
              <a:t>When there was no lexical match and no similar concept, the specialist provided a suggestion for a new SNOMED CT concept and the associated parent for consideration as a submission to Canada Health Infoway. </a:t>
            </a:r>
            <a:br>
              <a:rPr lang="en-CA" sz="1200" u="none" strike="noStrike">
                <a:effectLst/>
              </a:rPr>
            </a:br>
            <a:br>
              <a:rPr lang="en-CA" sz="1200" u="none" strike="noStrike">
                <a:effectLst/>
              </a:rPr>
            </a:br>
            <a:r>
              <a:rPr lang="en-CA" sz="1200" u="none" strike="noStrike">
                <a:effectLst/>
              </a:rPr>
              <a:t>In the instances where the response was "yes" or "no" , "Not applicable" etc.., the suggestion was to consider using an HL7 value for these responses. </a:t>
            </a:r>
            <a:br>
              <a:rPr lang="en-CA" sz="1200" u="none" strike="noStrike">
                <a:effectLst/>
              </a:rPr>
            </a:br>
            <a:br>
              <a:rPr lang="en-CA" sz="1200" u="none" strike="noStrike">
                <a:effectLst/>
              </a:rPr>
            </a:br>
            <a:r>
              <a:rPr lang="en-CA" sz="1200" u="none" strike="noStrike">
                <a:effectLst/>
              </a:rPr>
              <a:t>Additional comments were provided for consideration of whether or not a "yes", "No" value is enough where the response has specific information, such as "included in rent". </a:t>
            </a:r>
            <a:endParaRPr lang="en-CA"/>
          </a:p>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09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86A4-2553-39B5-7844-031A09ED3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4C05E-A85F-747C-4F13-082CBA087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FAB1C-C486-D4AC-8DBB-481E6A6DAA3A}"/>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64D145C8-BDFB-02F7-A7F1-88025418E0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101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17266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9E28-2A2B-C3EB-85AE-C3A5DA9A2CD8}"/>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E581CF-A495-F0FD-3DA7-39D3BDE70B0B}"/>
              </a:ext>
            </a:extLst>
          </p:cNvPr>
          <p:cNvSpPr>
            <a:spLocks noGrp="1"/>
          </p:cNvSpPr>
          <p:nvPr>
            <p:ph idx="1"/>
          </p:nvPr>
        </p:nvSpPr>
        <p:spPr>
          <a:xfrm>
            <a:off x="3887391" y="855769"/>
            <a:ext cx="4629150" cy="422380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9B11F48-7A38-39B4-F535-A518A7CE3C0F}"/>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F90C03-3BF6-B1EC-7F1D-F27AA4EDF63A}"/>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6" name="Footer Placeholder 5">
            <a:extLst>
              <a:ext uri="{FF2B5EF4-FFF2-40B4-BE49-F238E27FC236}">
                <a16:creationId xmlns:a16="http://schemas.microsoft.com/office/drawing/2014/main" id="{EE1FC80A-BE55-059C-0AB8-BC5D8049D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84D160-184C-C71E-7596-6833CE397F2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64316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3A54-F5E2-89CA-B71E-6D57D392326A}"/>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5E940A-64F4-BDB5-0151-B35DCC9EA1CB}"/>
              </a:ext>
            </a:extLst>
          </p:cNvPr>
          <p:cNvSpPr>
            <a:spLocks noGrp="1"/>
          </p:cNvSpPr>
          <p:nvPr>
            <p:ph type="pic" idx="1"/>
          </p:nvPr>
        </p:nvSpPr>
        <p:spPr>
          <a:xfrm>
            <a:off x="3887391" y="855769"/>
            <a:ext cx="4629150" cy="42238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B6582DB7-9CE9-AED8-DD47-55F7E8636158}"/>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2BC5DB-9424-AA44-597B-763D7A961854}"/>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6" name="Footer Placeholder 5">
            <a:extLst>
              <a:ext uri="{FF2B5EF4-FFF2-40B4-BE49-F238E27FC236}">
                <a16:creationId xmlns:a16="http://schemas.microsoft.com/office/drawing/2014/main" id="{7E17380A-6516-1982-E54A-80D007C298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8891AF-B214-5057-1768-D83CD37C92C3}"/>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8085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0B5F-88B6-31A4-198E-8F8935A4FF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73F94-BE54-C4E6-795B-B66F577F6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7EE6E6-1BEE-C6C7-C9CF-5B30EDAF8BC5}"/>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5" name="Footer Placeholder 4">
            <a:extLst>
              <a:ext uri="{FF2B5EF4-FFF2-40B4-BE49-F238E27FC236}">
                <a16:creationId xmlns:a16="http://schemas.microsoft.com/office/drawing/2014/main" id="{C9342C20-5908-36A5-FC4F-EB120B3B4E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C2484-1124-5FE4-89B5-9D9EAF87167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89771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53A6-97C4-0305-4FCD-52398ADDE815}"/>
              </a:ext>
            </a:extLst>
          </p:cNvPr>
          <p:cNvSpPr>
            <a:spLocks noGrp="1"/>
          </p:cNvSpPr>
          <p:nvPr>
            <p:ph type="title" orient="vert"/>
          </p:nvPr>
        </p:nvSpPr>
        <p:spPr>
          <a:xfrm>
            <a:off x="6543675" y="316442"/>
            <a:ext cx="1971675" cy="503692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82EA0D-F70C-91F4-B8B8-A53FB339EE18}"/>
              </a:ext>
            </a:extLst>
          </p:cNvPr>
          <p:cNvSpPr>
            <a:spLocks noGrp="1"/>
          </p:cNvSpPr>
          <p:nvPr>
            <p:ph type="body" orient="vert" idx="1"/>
          </p:nvPr>
        </p:nvSpPr>
        <p:spPr>
          <a:xfrm>
            <a:off x="628650" y="316442"/>
            <a:ext cx="5800725" cy="5036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C71F62-9E9F-FA50-3AD3-AA3ED44BD167}"/>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5" name="Footer Placeholder 4">
            <a:extLst>
              <a:ext uri="{FF2B5EF4-FFF2-40B4-BE49-F238E27FC236}">
                <a16:creationId xmlns:a16="http://schemas.microsoft.com/office/drawing/2014/main" id="{57B0A5BB-43E6-9A30-D4FE-FED5D2A7D6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3BD88-E7FE-2018-877B-8530DDC0E58E}"/>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9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39412"/>
            <a:ext cx="2275992" cy="249299"/>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39412"/>
            <a:ext cx="2392714" cy="249299"/>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785047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890832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2381753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2388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20912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6"/>
            <a:ext cx="5243696" cy="1797860"/>
          </a:xfrm>
          <a:prstGeom prst="rect">
            <a:avLst/>
          </a:prstGeom>
          <a:solidFill>
            <a:srgbClr val="00A199"/>
          </a:solidFill>
        </p:spPr>
        <p:txBody>
          <a:bodyPr wrap="square" lIns="288000" tIns="522000" rIns="1260000" bIns="522000" anchor="ctr" anchorCtr="0">
            <a:spAutoFit/>
          </a:bodyPr>
          <a:lstStyle>
            <a:lvl1pPr marL="228588" indent="-228588">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88" indent="-228588">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88" indent="-228588">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4"/>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66118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3CD5-B7A4-2290-E0B2-D565375F7E55}"/>
              </a:ext>
            </a:extLst>
          </p:cNvPr>
          <p:cNvSpPr>
            <a:spLocks noGrp="1"/>
          </p:cNvSpPr>
          <p:nvPr>
            <p:ph type="ctrTitle"/>
          </p:nvPr>
        </p:nvSpPr>
        <p:spPr>
          <a:xfrm>
            <a:off x="1143000" y="972715"/>
            <a:ext cx="6858000" cy="2069253"/>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C27E61-02B7-8D53-6702-890FB1A72CEC}"/>
              </a:ext>
            </a:extLst>
          </p:cNvPr>
          <p:cNvSpPr>
            <a:spLocks noGrp="1"/>
          </p:cNvSpPr>
          <p:nvPr>
            <p:ph type="subTitle" idx="1"/>
          </p:nvPr>
        </p:nvSpPr>
        <p:spPr>
          <a:xfrm>
            <a:off x="1143000" y="3121766"/>
            <a:ext cx="6858000" cy="143499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8ADD99-C43E-0E90-2816-92D2A0C9C6C1}"/>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5" name="Footer Placeholder 4">
            <a:extLst>
              <a:ext uri="{FF2B5EF4-FFF2-40B4-BE49-F238E27FC236}">
                <a16:creationId xmlns:a16="http://schemas.microsoft.com/office/drawing/2014/main" id="{B95F5E98-22E4-53D9-10D0-FA554F4541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D5D1CF-AFFE-143F-EF27-5A79B619402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12931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5AD9-080D-18D6-1BB9-340200A2E3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4BBFB2-7E62-5B6D-DEAD-5CDE5D80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5FBC9-49BF-B2AF-12CE-FFD670EBE6EA}"/>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5" name="Footer Placeholder 4">
            <a:extLst>
              <a:ext uri="{FF2B5EF4-FFF2-40B4-BE49-F238E27FC236}">
                <a16:creationId xmlns:a16="http://schemas.microsoft.com/office/drawing/2014/main" id="{F0F26429-AD35-B61B-37E5-5419934903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7546A-2E24-1B24-1BB6-E20ED12B551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5020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AF6-46DD-BF73-8F97-E010DB84BAA6}"/>
              </a:ext>
            </a:extLst>
          </p:cNvPr>
          <p:cNvSpPr>
            <a:spLocks noGrp="1"/>
          </p:cNvSpPr>
          <p:nvPr>
            <p:ph type="title"/>
          </p:nvPr>
        </p:nvSpPr>
        <p:spPr>
          <a:xfrm>
            <a:off x="623888" y="1481773"/>
            <a:ext cx="7886700" cy="2472372"/>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7FB448-E52F-71A1-3DCB-31255511FA5C}"/>
              </a:ext>
            </a:extLst>
          </p:cNvPr>
          <p:cNvSpPr>
            <a:spLocks noGrp="1"/>
          </p:cNvSpPr>
          <p:nvPr>
            <p:ph type="body" idx="1"/>
          </p:nvPr>
        </p:nvSpPr>
        <p:spPr>
          <a:xfrm>
            <a:off x="623888" y="3977535"/>
            <a:ext cx="7886700" cy="13001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BEDEF-75EB-C375-F410-04CB28C25A44}"/>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5" name="Footer Placeholder 4">
            <a:extLst>
              <a:ext uri="{FF2B5EF4-FFF2-40B4-BE49-F238E27FC236}">
                <a16:creationId xmlns:a16="http://schemas.microsoft.com/office/drawing/2014/main" id="{C6BE5BEB-A673-7A2F-4DC0-595BD125B7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F4350A-D3EF-F486-C869-51554B69655D}"/>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33504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35B-BDD6-F7D7-B687-81C8A5774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CF998-503E-0CEC-C6F4-B2A3B950E276}"/>
              </a:ext>
            </a:extLst>
          </p:cNvPr>
          <p:cNvSpPr>
            <a:spLocks noGrp="1"/>
          </p:cNvSpPr>
          <p:nvPr>
            <p:ph sz="half" idx="1"/>
          </p:nvPr>
        </p:nvSpPr>
        <p:spPr>
          <a:xfrm>
            <a:off x="6286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884000-9BFF-9A95-6CB3-A9E0CE7378DE}"/>
              </a:ext>
            </a:extLst>
          </p:cNvPr>
          <p:cNvSpPr>
            <a:spLocks noGrp="1"/>
          </p:cNvSpPr>
          <p:nvPr>
            <p:ph sz="half" idx="2"/>
          </p:nvPr>
        </p:nvSpPr>
        <p:spPr>
          <a:xfrm>
            <a:off x="46291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CBB918-5EAE-88E0-0F96-1B0946B44B9B}"/>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6" name="Footer Placeholder 5">
            <a:extLst>
              <a:ext uri="{FF2B5EF4-FFF2-40B4-BE49-F238E27FC236}">
                <a16:creationId xmlns:a16="http://schemas.microsoft.com/office/drawing/2014/main" id="{DAAF8DEB-9F5C-654D-C880-7481D1BE90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D2A176-FCF9-21F1-19A5-99859F2E660F}"/>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08718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4211-31FA-C8B5-4BC9-858D558776AF}"/>
              </a:ext>
            </a:extLst>
          </p:cNvPr>
          <p:cNvSpPr>
            <a:spLocks noGrp="1"/>
          </p:cNvSpPr>
          <p:nvPr>
            <p:ph type="title"/>
          </p:nvPr>
        </p:nvSpPr>
        <p:spPr>
          <a:xfrm>
            <a:off x="629841" y="316442"/>
            <a:ext cx="7886700" cy="1148821"/>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97F65-12CE-9D21-AED4-A543EF7EB698}"/>
              </a:ext>
            </a:extLst>
          </p:cNvPr>
          <p:cNvSpPr>
            <a:spLocks noGrp="1"/>
          </p:cNvSpPr>
          <p:nvPr>
            <p:ph type="body" idx="1"/>
          </p:nvPr>
        </p:nvSpPr>
        <p:spPr>
          <a:xfrm>
            <a:off x="629842" y="1457008"/>
            <a:ext cx="3868340"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452E-EDDE-87DB-A0F4-CA9225965CE3}"/>
              </a:ext>
            </a:extLst>
          </p:cNvPr>
          <p:cNvSpPr>
            <a:spLocks noGrp="1"/>
          </p:cNvSpPr>
          <p:nvPr>
            <p:ph sz="half" idx="2"/>
          </p:nvPr>
        </p:nvSpPr>
        <p:spPr>
          <a:xfrm>
            <a:off x="629842" y="2171065"/>
            <a:ext cx="3868340"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130F73-9B1E-B921-5AF3-AC7DFC94DE12}"/>
              </a:ext>
            </a:extLst>
          </p:cNvPr>
          <p:cNvSpPr>
            <a:spLocks noGrp="1"/>
          </p:cNvSpPr>
          <p:nvPr>
            <p:ph type="body" sz="quarter" idx="3"/>
          </p:nvPr>
        </p:nvSpPr>
        <p:spPr>
          <a:xfrm>
            <a:off x="4629150" y="1457008"/>
            <a:ext cx="3887391"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CDAF6-A35B-6C18-590C-61817715D366}"/>
              </a:ext>
            </a:extLst>
          </p:cNvPr>
          <p:cNvSpPr>
            <a:spLocks noGrp="1"/>
          </p:cNvSpPr>
          <p:nvPr>
            <p:ph sz="quarter" idx="4"/>
          </p:nvPr>
        </p:nvSpPr>
        <p:spPr>
          <a:xfrm>
            <a:off x="4629150" y="2171065"/>
            <a:ext cx="3887391"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57BAA-FBBE-7A16-BFD7-D241D2032F07}"/>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8" name="Footer Placeholder 7">
            <a:extLst>
              <a:ext uri="{FF2B5EF4-FFF2-40B4-BE49-F238E27FC236}">
                <a16:creationId xmlns:a16="http://schemas.microsoft.com/office/drawing/2014/main" id="{3B1F8679-6E76-DFAD-4BD2-7BB7A64BC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B6D106-F3E0-AC63-0E9E-AD63F08A8E3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23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2025-05-15</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9324009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3.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 id="214748381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3C284-362F-262C-FB63-0AA3C0EA4FE3}"/>
              </a:ext>
            </a:extLst>
          </p:cNvPr>
          <p:cNvSpPr>
            <a:spLocks noGrp="1"/>
          </p:cNvSpPr>
          <p:nvPr>
            <p:ph type="title"/>
          </p:nvPr>
        </p:nvSpPr>
        <p:spPr>
          <a:xfrm>
            <a:off x="628650" y="316442"/>
            <a:ext cx="7886700" cy="1148821"/>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7E42DC-E8B1-7777-8E84-427B977FEDA6}"/>
              </a:ext>
            </a:extLst>
          </p:cNvPr>
          <p:cNvSpPr>
            <a:spLocks noGrp="1"/>
          </p:cNvSpPr>
          <p:nvPr>
            <p:ph type="body" idx="1"/>
          </p:nvPr>
        </p:nvSpPr>
        <p:spPr>
          <a:xfrm>
            <a:off x="628650" y="1582208"/>
            <a:ext cx="7886700" cy="377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215D99-C752-F096-7398-336D7B870CC7}"/>
              </a:ext>
            </a:extLst>
          </p:cNvPr>
          <p:cNvSpPr>
            <a:spLocks noGrp="1"/>
          </p:cNvSpPr>
          <p:nvPr>
            <p:ph type="dt" sz="half" idx="2"/>
          </p:nvPr>
        </p:nvSpPr>
        <p:spPr>
          <a:xfrm>
            <a:off x="628650" y="5508837"/>
            <a:ext cx="2057400" cy="316442"/>
          </a:xfrm>
          <a:prstGeom prst="rect">
            <a:avLst/>
          </a:prstGeom>
        </p:spPr>
        <p:txBody>
          <a:bodyPr vert="horz" lIns="91440" tIns="45720" rIns="91440" bIns="45720" rtlCol="0" anchor="ctr"/>
          <a:lstStyle>
            <a:lvl1pPr algn="l">
              <a:defRPr sz="900">
                <a:solidFill>
                  <a:schemeClr val="tx1">
                    <a:tint val="75000"/>
                  </a:schemeClr>
                </a:solidFill>
              </a:defRPr>
            </a:lvl1pPr>
          </a:lstStyle>
          <a:p>
            <a:fld id="{B11831B6-0E44-448A-9367-44F7A0F8579C}" type="datetimeFigureOut">
              <a:rPr lang="en-CA" smtClean="0"/>
              <a:t>2025-05-15</a:t>
            </a:fld>
            <a:endParaRPr lang="en-CA"/>
          </a:p>
        </p:txBody>
      </p:sp>
      <p:sp>
        <p:nvSpPr>
          <p:cNvPr id="5" name="Footer Placeholder 4">
            <a:extLst>
              <a:ext uri="{FF2B5EF4-FFF2-40B4-BE49-F238E27FC236}">
                <a16:creationId xmlns:a16="http://schemas.microsoft.com/office/drawing/2014/main" id="{A0687BCB-6EA9-C732-84C0-CB9BE1DEA710}"/>
              </a:ext>
            </a:extLst>
          </p:cNvPr>
          <p:cNvSpPr>
            <a:spLocks noGrp="1"/>
          </p:cNvSpPr>
          <p:nvPr>
            <p:ph type="ftr" sz="quarter" idx="3"/>
          </p:nvPr>
        </p:nvSpPr>
        <p:spPr>
          <a:xfrm>
            <a:off x="3028950" y="5508837"/>
            <a:ext cx="3086100" cy="3164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693862-575A-3739-3684-C94BC3E2360F}"/>
              </a:ext>
            </a:extLst>
          </p:cNvPr>
          <p:cNvSpPr>
            <a:spLocks noGrp="1"/>
          </p:cNvSpPr>
          <p:nvPr>
            <p:ph type="sldNum" sz="quarter" idx="4"/>
          </p:nvPr>
        </p:nvSpPr>
        <p:spPr>
          <a:xfrm>
            <a:off x="6457950" y="5508837"/>
            <a:ext cx="2057400" cy="316442"/>
          </a:xfrm>
          <a:prstGeom prst="rect">
            <a:avLst/>
          </a:prstGeom>
        </p:spPr>
        <p:txBody>
          <a:bodyPr vert="horz" lIns="91440" tIns="45720" rIns="91440" bIns="45720" rtlCol="0" anchor="ctr"/>
          <a:lstStyle>
            <a:lvl1pPr algn="r">
              <a:defRPr sz="900">
                <a:solidFill>
                  <a:schemeClr val="tx1">
                    <a:tint val="75000"/>
                  </a:schemeClr>
                </a:solidFill>
              </a:defRPr>
            </a:lvl1pPr>
          </a:lstStyle>
          <a:p>
            <a:fld id="{35A5902B-3829-4B13-A0A5-B36E24AC00BC}" type="slidenum">
              <a:rPr lang="en-CA" smtClean="0"/>
              <a:t>‹#›</a:t>
            </a:fld>
            <a:endParaRPr lang="en-CA"/>
          </a:p>
        </p:txBody>
      </p:sp>
    </p:spTree>
    <p:extLst>
      <p:ext uri="{BB962C8B-B14F-4D97-AF65-F5344CB8AC3E}">
        <p14:creationId xmlns:p14="http://schemas.microsoft.com/office/powerpoint/2010/main" val="50646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70" r:id="rId14"/>
    <p:sldLayoutId id="2147483771" r:id="rId15"/>
    <p:sldLayoutId id="2147483772"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nfluence.hl7.org/spaces/GRAV/pages/161063342/General+Resources+Library+for+Implementation?preview=/161063342/321160319/Best%20Practices%20for%20Validating%20and%20Documenting%20Social%20Diagnoses.docx.pdf" TargetMode="External"/><Relationship Id="rId2" Type="http://schemas.openxmlformats.org/officeDocument/2006/relationships/hyperlink" Target="https://confluence.hl7.org/spaces/GRAV/overview" TargetMode="External"/><Relationship Id="rId1" Type="http://schemas.openxmlformats.org/officeDocument/2006/relationships/slideLayout" Target="../slideLayouts/slideLayout2.xml"/><Relationship Id="rId4" Type="http://schemas.openxmlformats.org/officeDocument/2006/relationships/hyperlink" Target="https://onlinelibrary.wiley.com/doi/10.1111/1468-0009.126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ihi.ca/sites/default/files/document/canadian-core-data-interoperability-logical-data-model-en.pdf" TargetMode="External"/><Relationship Id="rId2" Type="http://schemas.openxmlformats.org/officeDocument/2006/relationships/hyperlink" Target="https://www.cihi.ca/sites/default/files/document/canadian-core-data-interoperability-cacdi-v1-en.pdf" TargetMode="External"/><Relationship Id="rId1" Type="http://schemas.openxmlformats.org/officeDocument/2006/relationships/slideLayout" Target="../slideLayouts/slideLayout2.xml"/><Relationship Id="rId5" Type="http://schemas.openxmlformats.org/officeDocument/2006/relationships/hyperlink" Target="https://www.cihi.ca/en/connected-care/products-of-the-pan-canadian-health-data-content-framework" TargetMode="External"/><Relationship Id="rId4" Type="http://schemas.openxmlformats.org/officeDocument/2006/relationships/hyperlink" Target="https://infocentral.infoway-inforoute.ca/en/collaboration/communities-2/pancanadian-health-data-content-framework-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implifier.net/guide/ca-on-mha-r4-iguide-v2.0.0/Home/Home/Introduction.page.md?version=curren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CA" sz="1800">
                <a:solidFill>
                  <a:schemeClr val="dk1"/>
                </a:solidFill>
                <a:latin typeface="Calibri" panose="020F0502020204030204" pitchFamily="34" charset="0"/>
                <a:cs typeface="Calibri" panose="020F0502020204030204" pitchFamily="34" charset="0"/>
              </a:rPr>
              <a:t>Monthly SDOH Working Group Zoom Meeting</a:t>
            </a: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Apr 9, 2025 - 10 am PT; 11 am MT 1 pm ET</a:t>
            </a:r>
            <a:endParaRPr lang="en-CA">
              <a:latin typeface="Calibri" panose="020F0502020204030204" pitchFamily="34" charset="0"/>
              <a:cs typeface="Calibri" panose="020F0502020204030204" pitchFamily="34" charset="0"/>
            </a:endParaRPr>
          </a:p>
          <a:p>
            <a:pPr>
              <a:buSzPts val="1800"/>
            </a:pPr>
            <a:endParaRPr lang="en-CA" sz="1800">
              <a:solidFill>
                <a:schemeClr val="dk1"/>
              </a:solidFill>
              <a:latin typeface="Calibri" panose="020F0502020204030204" pitchFamily="34" charset="0"/>
              <a:cs typeface="Calibri" panose="020F0502020204030204" pitchFamily="34" charset="0"/>
            </a:endParaRPr>
          </a:p>
          <a:p>
            <a:pPr>
              <a:buSzPts val="1400"/>
            </a:pP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Facilitated by Jennifer Lawson and Brooke Carroll</a:t>
            </a:r>
            <a:endParaRPr lang="en-CA">
              <a:latin typeface="Calibri" panose="020F0502020204030204" pitchFamily="34" charset="0"/>
              <a:cs typeface="Calibri" panose="020F0502020204030204" pitchFamily="34" charset="0"/>
            </a:endParaRPr>
          </a:p>
        </p:txBody>
      </p:sp>
      <p:sp>
        <p:nvSpPr>
          <p:cNvPr id="83" name="Google Shape;83;p1"/>
          <p:cNvSpPr txBox="1"/>
          <p:nvPr/>
        </p:nvSpPr>
        <p:spPr>
          <a:xfrm>
            <a:off x="485332" y="273373"/>
            <a:ext cx="4261826"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CA" sz="2400" b="1">
                <a:solidFill>
                  <a:schemeClr val="dk1"/>
                </a:solidFill>
                <a:latin typeface="Calibri" panose="020F0502020204030204" pitchFamily="34" charset="0"/>
                <a:cs typeface="Calibri" panose="020F0502020204030204" pitchFamily="34" charset="0"/>
              </a:rPr>
              <a:t>Social Determinants of Health Working Group</a:t>
            </a:r>
            <a:endParaRPr lang="en-CA">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67BD4-6EC9-1567-0AA8-F0DD764AD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D4FE7-DA7D-1E42-C408-9FA2CDD62120}"/>
              </a:ext>
            </a:extLst>
          </p:cNvPr>
          <p:cNvSpPr>
            <a:spLocks noGrp="1"/>
          </p:cNvSpPr>
          <p:nvPr>
            <p:ph type="title"/>
          </p:nvPr>
        </p:nvSpPr>
        <p:spPr/>
        <p:txBody>
          <a:bodyPr/>
          <a:lstStyle/>
          <a:p>
            <a:r>
              <a:rPr lang="en-CA"/>
              <a:t>ON MHA PDS v 2.0</a:t>
            </a:r>
          </a:p>
        </p:txBody>
      </p:sp>
      <p:sp>
        <p:nvSpPr>
          <p:cNvPr id="4" name="Slide Number Placeholder 3">
            <a:extLst>
              <a:ext uri="{FF2B5EF4-FFF2-40B4-BE49-F238E27FC236}">
                <a16:creationId xmlns:a16="http://schemas.microsoft.com/office/drawing/2014/main" id="{3F610742-CE0A-00C0-F66F-9928BC691358}"/>
              </a:ext>
            </a:extLst>
          </p:cNvPr>
          <p:cNvSpPr>
            <a:spLocks noGrp="1"/>
          </p:cNvSpPr>
          <p:nvPr>
            <p:ph type="sldNum" idx="12"/>
          </p:nvPr>
        </p:nvSpPr>
        <p:spPr/>
        <p:txBody>
          <a:bodyPr/>
          <a:lstStyle/>
          <a:p>
            <a:fld id="{00000000-1234-1234-1234-123412341234}" type="slidenum">
              <a:rPr lang="en-US" smtClean="0"/>
              <a:pPr/>
              <a:t>10</a:t>
            </a:fld>
            <a:endParaRPr lang="en-US"/>
          </a:p>
        </p:txBody>
      </p:sp>
      <p:pic>
        <p:nvPicPr>
          <p:cNvPr id="5" name="Picture 4">
            <a:extLst>
              <a:ext uri="{FF2B5EF4-FFF2-40B4-BE49-F238E27FC236}">
                <a16:creationId xmlns:a16="http://schemas.microsoft.com/office/drawing/2014/main" id="{0975780E-5C5E-3919-50EB-F84C917A5896}"/>
              </a:ext>
            </a:extLst>
          </p:cNvPr>
          <p:cNvPicPr>
            <a:picLocks noChangeAspect="1"/>
          </p:cNvPicPr>
          <p:nvPr/>
        </p:nvPicPr>
        <p:blipFill>
          <a:blip r:embed="rId2"/>
          <a:stretch>
            <a:fillRect/>
          </a:stretch>
        </p:blipFill>
        <p:spPr>
          <a:xfrm>
            <a:off x="0" y="994122"/>
            <a:ext cx="8686800" cy="4794558"/>
          </a:xfrm>
          <a:prstGeom prst="rect">
            <a:avLst/>
          </a:prstGeom>
        </p:spPr>
      </p:pic>
      <p:cxnSp>
        <p:nvCxnSpPr>
          <p:cNvPr id="8" name="Straight Arrow Connector 7">
            <a:extLst>
              <a:ext uri="{FF2B5EF4-FFF2-40B4-BE49-F238E27FC236}">
                <a16:creationId xmlns:a16="http://schemas.microsoft.com/office/drawing/2014/main" id="{3988D2ED-2E85-E7B0-0CE3-1F241754D3AB}"/>
              </a:ext>
            </a:extLst>
          </p:cNvPr>
          <p:cNvCxnSpPr/>
          <p:nvPr/>
        </p:nvCxnSpPr>
        <p:spPr>
          <a:xfrm flipH="1">
            <a:off x="7019365" y="4565276"/>
            <a:ext cx="477370" cy="3025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7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2E3F8-A62D-7BF7-FBC8-45FBD791E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7F760-B504-E112-0BF9-13E0FFDC739D}"/>
              </a:ext>
            </a:extLst>
          </p:cNvPr>
          <p:cNvSpPr>
            <a:spLocks noGrp="1"/>
          </p:cNvSpPr>
          <p:nvPr>
            <p:ph type="title"/>
          </p:nvPr>
        </p:nvSpPr>
        <p:spPr/>
        <p:txBody>
          <a:bodyPr/>
          <a:lstStyle/>
          <a:p>
            <a:r>
              <a:rPr lang="en-CA"/>
              <a:t>ON MHA PDS v 2.0</a:t>
            </a:r>
          </a:p>
        </p:txBody>
      </p:sp>
      <p:sp>
        <p:nvSpPr>
          <p:cNvPr id="4" name="Slide Number Placeholder 3">
            <a:extLst>
              <a:ext uri="{FF2B5EF4-FFF2-40B4-BE49-F238E27FC236}">
                <a16:creationId xmlns:a16="http://schemas.microsoft.com/office/drawing/2014/main" id="{4664ACC4-172C-23A3-B289-550E554136B3}"/>
              </a:ext>
            </a:extLst>
          </p:cNvPr>
          <p:cNvSpPr>
            <a:spLocks noGrp="1"/>
          </p:cNvSpPr>
          <p:nvPr>
            <p:ph type="sldNum" idx="12"/>
          </p:nvPr>
        </p:nvSpPr>
        <p:spPr/>
        <p:txBody>
          <a:bodyPr/>
          <a:lstStyle/>
          <a:p>
            <a:fld id="{00000000-1234-1234-1234-123412341234}" type="slidenum">
              <a:rPr lang="en-US" smtClean="0"/>
              <a:pPr/>
              <a:t>11</a:t>
            </a:fld>
            <a:endParaRPr lang="en-US"/>
          </a:p>
        </p:txBody>
      </p:sp>
      <p:pic>
        <p:nvPicPr>
          <p:cNvPr id="5" name="Picture 4">
            <a:extLst>
              <a:ext uri="{FF2B5EF4-FFF2-40B4-BE49-F238E27FC236}">
                <a16:creationId xmlns:a16="http://schemas.microsoft.com/office/drawing/2014/main" id="{17DCD883-4CAB-59D5-960B-92D862212926}"/>
              </a:ext>
            </a:extLst>
          </p:cNvPr>
          <p:cNvPicPr>
            <a:picLocks noChangeAspect="1"/>
          </p:cNvPicPr>
          <p:nvPr/>
        </p:nvPicPr>
        <p:blipFill>
          <a:blip r:embed="rId2"/>
          <a:stretch>
            <a:fillRect/>
          </a:stretch>
        </p:blipFill>
        <p:spPr>
          <a:xfrm>
            <a:off x="-1" y="443789"/>
            <a:ext cx="8323729" cy="4762332"/>
          </a:xfrm>
          <a:prstGeom prst="rect">
            <a:avLst/>
          </a:prstGeom>
        </p:spPr>
      </p:pic>
      <p:cxnSp>
        <p:nvCxnSpPr>
          <p:cNvPr id="8" name="Straight Arrow Connector 7">
            <a:extLst>
              <a:ext uri="{FF2B5EF4-FFF2-40B4-BE49-F238E27FC236}">
                <a16:creationId xmlns:a16="http://schemas.microsoft.com/office/drawing/2014/main" id="{AE26F07D-C1E0-7015-EE2C-511C17706647}"/>
              </a:ext>
            </a:extLst>
          </p:cNvPr>
          <p:cNvCxnSpPr>
            <a:cxnSpLocks/>
          </p:cNvCxnSpPr>
          <p:nvPr/>
        </p:nvCxnSpPr>
        <p:spPr>
          <a:xfrm flipH="1">
            <a:off x="3588443" y="1590595"/>
            <a:ext cx="4149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93C303-DF10-E109-AF55-274E0C4953FB}"/>
              </a:ext>
            </a:extLst>
          </p:cNvPr>
          <p:cNvCxnSpPr>
            <a:cxnSpLocks/>
          </p:cNvCxnSpPr>
          <p:nvPr/>
        </p:nvCxnSpPr>
        <p:spPr>
          <a:xfrm flipH="1">
            <a:off x="3510322" y="2480662"/>
            <a:ext cx="4149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F3A1D5-096B-7753-74F5-60DE448ED161}"/>
              </a:ext>
            </a:extLst>
          </p:cNvPr>
          <p:cNvCxnSpPr>
            <a:cxnSpLocks/>
          </p:cNvCxnSpPr>
          <p:nvPr/>
        </p:nvCxnSpPr>
        <p:spPr>
          <a:xfrm flipH="1">
            <a:off x="3448850" y="2618974"/>
            <a:ext cx="4149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9AA965A-05BB-DE2C-956D-5F37648C977C}"/>
              </a:ext>
            </a:extLst>
          </p:cNvPr>
          <p:cNvCxnSpPr>
            <a:cxnSpLocks/>
          </p:cNvCxnSpPr>
          <p:nvPr/>
        </p:nvCxnSpPr>
        <p:spPr>
          <a:xfrm flipH="1">
            <a:off x="3588443" y="2756006"/>
            <a:ext cx="4149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EFF10D-00E1-4FCD-DB10-096C94EA6029}"/>
              </a:ext>
            </a:extLst>
          </p:cNvPr>
          <p:cNvCxnSpPr>
            <a:cxnSpLocks/>
          </p:cNvCxnSpPr>
          <p:nvPr/>
        </p:nvCxnSpPr>
        <p:spPr>
          <a:xfrm flipH="1">
            <a:off x="3448850" y="1704574"/>
            <a:ext cx="4149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7E8776-42BB-617F-67D5-46CB6BF2CE30}"/>
              </a:ext>
            </a:extLst>
          </p:cNvPr>
          <p:cNvCxnSpPr>
            <a:cxnSpLocks/>
          </p:cNvCxnSpPr>
          <p:nvPr/>
        </p:nvCxnSpPr>
        <p:spPr>
          <a:xfrm flipH="1">
            <a:off x="3656319" y="2877670"/>
            <a:ext cx="414939" cy="0"/>
          </a:xfrm>
          <a:prstGeom prst="straightConnector1">
            <a:avLst/>
          </a:prstGeom>
          <a:ln w="28575">
            <a:solidFill>
              <a:srgbClr val="00A19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54D9173-AB9C-79AF-A324-AAB551801DF0}"/>
              </a:ext>
            </a:extLst>
          </p:cNvPr>
          <p:cNvCxnSpPr>
            <a:cxnSpLocks/>
          </p:cNvCxnSpPr>
          <p:nvPr/>
        </p:nvCxnSpPr>
        <p:spPr>
          <a:xfrm flipH="1">
            <a:off x="3510322" y="3030070"/>
            <a:ext cx="414939" cy="0"/>
          </a:xfrm>
          <a:prstGeom prst="straightConnector1">
            <a:avLst/>
          </a:prstGeom>
          <a:ln w="28575">
            <a:solidFill>
              <a:srgbClr val="00A19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80079A-4ECC-3936-AD6B-594B11AC0689}"/>
              </a:ext>
            </a:extLst>
          </p:cNvPr>
          <p:cNvCxnSpPr>
            <a:cxnSpLocks/>
          </p:cNvCxnSpPr>
          <p:nvPr/>
        </p:nvCxnSpPr>
        <p:spPr>
          <a:xfrm flipH="1">
            <a:off x="3302852" y="3136366"/>
            <a:ext cx="414939" cy="0"/>
          </a:xfrm>
          <a:prstGeom prst="straightConnector1">
            <a:avLst/>
          </a:prstGeom>
          <a:ln w="28575">
            <a:solidFill>
              <a:srgbClr val="00A1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28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BF6C-E728-1F82-67DB-2622A9CA4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57FBD-A230-8E92-8FA6-A70CBD99BA74}"/>
              </a:ext>
            </a:extLst>
          </p:cNvPr>
          <p:cNvSpPr>
            <a:spLocks noGrp="1"/>
          </p:cNvSpPr>
          <p:nvPr>
            <p:ph type="title"/>
          </p:nvPr>
        </p:nvSpPr>
        <p:spPr>
          <a:xfrm>
            <a:off x="442709" y="374633"/>
            <a:ext cx="7288706" cy="550333"/>
          </a:xfrm>
        </p:spPr>
        <p:txBody>
          <a:bodyPr>
            <a:normAutofit fontScale="90000"/>
          </a:bodyPr>
          <a:lstStyle/>
          <a:p>
            <a:r>
              <a:rPr lang="en-CA"/>
              <a:t>ON MHA PDS v 2.0 : PCHDCF Data Content Standard Racialized Group</a:t>
            </a:r>
          </a:p>
        </p:txBody>
      </p:sp>
      <p:sp>
        <p:nvSpPr>
          <p:cNvPr id="4" name="Slide Number Placeholder 3">
            <a:extLst>
              <a:ext uri="{FF2B5EF4-FFF2-40B4-BE49-F238E27FC236}">
                <a16:creationId xmlns:a16="http://schemas.microsoft.com/office/drawing/2014/main" id="{3A6D7030-9AC6-5D54-07F8-7E6E88A4BF71}"/>
              </a:ext>
            </a:extLst>
          </p:cNvPr>
          <p:cNvSpPr>
            <a:spLocks noGrp="1"/>
          </p:cNvSpPr>
          <p:nvPr>
            <p:ph type="sldNum" idx="12"/>
          </p:nvPr>
        </p:nvSpPr>
        <p:spPr/>
        <p:txBody>
          <a:bodyPr/>
          <a:lstStyle/>
          <a:p>
            <a:fld id="{00000000-1234-1234-1234-123412341234}" type="slidenum">
              <a:rPr lang="en-US" smtClean="0"/>
              <a:pPr/>
              <a:t>12</a:t>
            </a:fld>
            <a:endParaRPr lang="en-US"/>
          </a:p>
        </p:txBody>
      </p:sp>
      <p:grpSp>
        <p:nvGrpSpPr>
          <p:cNvPr id="14" name="Group 13">
            <a:extLst>
              <a:ext uri="{FF2B5EF4-FFF2-40B4-BE49-F238E27FC236}">
                <a16:creationId xmlns:a16="http://schemas.microsoft.com/office/drawing/2014/main" id="{AED568D6-9B58-341B-65DB-3E5F7958A3D2}"/>
              </a:ext>
            </a:extLst>
          </p:cNvPr>
          <p:cNvGrpSpPr/>
          <p:nvPr/>
        </p:nvGrpSpPr>
        <p:grpSpPr>
          <a:xfrm>
            <a:off x="366712" y="1584997"/>
            <a:ext cx="8410575" cy="3565969"/>
            <a:chOff x="366712" y="1492789"/>
            <a:chExt cx="8410575" cy="3565969"/>
          </a:xfrm>
        </p:grpSpPr>
        <p:pic>
          <p:nvPicPr>
            <p:cNvPr id="8" name="Picture 7">
              <a:extLst>
                <a:ext uri="{FF2B5EF4-FFF2-40B4-BE49-F238E27FC236}">
                  <a16:creationId xmlns:a16="http://schemas.microsoft.com/office/drawing/2014/main" id="{775D4BB1-48A5-9DDA-C24B-04E6AC746993}"/>
                </a:ext>
              </a:extLst>
            </p:cNvPr>
            <p:cNvPicPr>
              <a:picLocks noChangeAspect="1"/>
            </p:cNvPicPr>
            <p:nvPr/>
          </p:nvPicPr>
          <p:blipFill>
            <a:blip r:embed="rId2"/>
            <a:stretch>
              <a:fillRect/>
            </a:stretch>
          </p:blipFill>
          <p:spPr>
            <a:xfrm>
              <a:off x="366712" y="1701112"/>
              <a:ext cx="8410575" cy="3357646"/>
            </a:xfrm>
            <a:prstGeom prst="rect">
              <a:avLst/>
            </a:prstGeom>
          </p:spPr>
        </p:pic>
        <p:grpSp>
          <p:nvGrpSpPr>
            <p:cNvPr id="13" name="Group 12">
              <a:extLst>
                <a:ext uri="{FF2B5EF4-FFF2-40B4-BE49-F238E27FC236}">
                  <a16:creationId xmlns:a16="http://schemas.microsoft.com/office/drawing/2014/main" id="{824235AF-CD45-716A-162F-5BBFA9BF67AA}"/>
                </a:ext>
              </a:extLst>
            </p:cNvPr>
            <p:cNvGrpSpPr/>
            <p:nvPr/>
          </p:nvGrpSpPr>
          <p:grpSpPr>
            <a:xfrm>
              <a:off x="442709" y="1492789"/>
              <a:ext cx="8258582" cy="276999"/>
              <a:chOff x="442709" y="1415949"/>
              <a:chExt cx="8258582" cy="276999"/>
            </a:xfrm>
          </p:grpSpPr>
          <p:sp>
            <p:nvSpPr>
              <p:cNvPr id="9" name="TextBox 8">
                <a:extLst>
                  <a:ext uri="{FF2B5EF4-FFF2-40B4-BE49-F238E27FC236}">
                    <a16:creationId xmlns:a16="http://schemas.microsoft.com/office/drawing/2014/main" id="{1C536F70-554F-BB61-3824-752446F1C999}"/>
                  </a:ext>
                </a:extLst>
              </p:cNvPr>
              <p:cNvSpPr txBox="1"/>
              <p:nvPr/>
            </p:nvSpPr>
            <p:spPr>
              <a:xfrm>
                <a:off x="442709" y="1415949"/>
                <a:ext cx="2700061" cy="276999"/>
              </a:xfrm>
              <a:prstGeom prst="rect">
                <a:avLst/>
              </a:prstGeom>
              <a:noFill/>
              <a:ln w="12700">
                <a:solidFill>
                  <a:schemeClr val="tx1"/>
                </a:solidFill>
              </a:ln>
            </p:spPr>
            <p:txBody>
              <a:bodyPr wrap="square" rtlCol="0">
                <a:spAutoFit/>
              </a:bodyPr>
              <a:lstStyle/>
              <a:p>
                <a:r>
                  <a:rPr lang="en-CA" sz="1200"/>
                  <a:t>Data Element: Racialized Group</a:t>
                </a:r>
              </a:p>
            </p:txBody>
          </p:sp>
          <p:sp>
            <p:nvSpPr>
              <p:cNvPr id="10" name="TextBox 9">
                <a:extLst>
                  <a:ext uri="{FF2B5EF4-FFF2-40B4-BE49-F238E27FC236}">
                    <a16:creationId xmlns:a16="http://schemas.microsoft.com/office/drawing/2014/main" id="{9EEF8F8E-0061-98A8-8CCD-2E7CABF25562}"/>
                  </a:ext>
                </a:extLst>
              </p:cNvPr>
              <p:cNvSpPr txBox="1"/>
              <p:nvPr/>
            </p:nvSpPr>
            <p:spPr>
              <a:xfrm>
                <a:off x="3142770" y="1415949"/>
                <a:ext cx="5558521" cy="276999"/>
              </a:xfrm>
              <a:prstGeom prst="rect">
                <a:avLst/>
              </a:prstGeom>
              <a:noFill/>
              <a:ln w="12700">
                <a:solidFill>
                  <a:schemeClr val="tx1"/>
                </a:solidFill>
              </a:ln>
            </p:spPr>
            <p:txBody>
              <a:bodyPr wrap="square" rtlCol="0">
                <a:spAutoFit/>
              </a:bodyPr>
              <a:lstStyle/>
              <a:p>
                <a:r>
                  <a:rPr lang="en-CA" sz="1200"/>
                  <a:t>Data Element: Racialized Group* (CACDI)</a:t>
                </a:r>
              </a:p>
            </p:txBody>
          </p:sp>
        </p:grpSp>
      </p:grpSp>
    </p:spTree>
    <p:extLst>
      <p:ext uri="{BB962C8B-B14F-4D97-AF65-F5344CB8AC3E}">
        <p14:creationId xmlns:p14="http://schemas.microsoft.com/office/powerpoint/2010/main" val="232488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D547F-DC83-4EF8-E452-0E78DC681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9AC1E-42DA-6CA5-A7AD-CC18355B7AD7}"/>
              </a:ext>
            </a:extLst>
          </p:cNvPr>
          <p:cNvSpPr>
            <a:spLocks noGrp="1"/>
          </p:cNvSpPr>
          <p:nvPr>
            <p:ph type="title"/>
          </p:nvPr>
        </p:nvSpPr>
        <p:spPr>
          <a:xfrm>
            <a:off x="442709" y="374633"/>
            <a:ext cx="7288706" cy="550333"/>
          </a:xfrm>
        </p:spPr>
        <p:txBody>
          <a:bodyPr>
            <a:normAutofit fontScale="90000"/>
          </a:bodyPr>
          <a:lstStyle/>
          <a:p>
            <a:r>
              <a:rPr lang="en-CA"/>
              <a:t>ON MHA PDS draft v 2.0.0 : PCHDCF Data Content Housing Status</a:t>
            </a:r>
          </a:p>
        </p:txBody>
      </p:sp>
      <p:sp>
        <p:nvSpPr>
          <p:cNvPr id="4" name="Slide Number Placeholder 3">
            <a:extLst>
              <a:ext uri="{FF2B5EF4-FFF2-40B4-BE49-F238E27FC236}">
                <a16:creationId xmlns:a16="http://schemas.microsoft.com/office/drawing/2014/main" id="{6A972364-1268-8D25-E575-ABD3F16B3C69}"/>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6" name="TextBox 5">
            <a:extLst>
              <a:ext uri="{FF2B5EF4-FFF2-40B4-BE49-F238E27FC236}">
                <a16:creationId xmlns:a16="http://schemas.microsoft.com/office/drawing/2014/main" id="{DBD8B3F6-4E70-8FAA-B1BB-504DCAE24F87}"/>
              </a:ext>
            </a:extLst>
          </p:cNvPr>
          <p:cNvSpPr txBox="1"/>
          <p:nvPr/>
        </p:nvSpPr>
        <p:spPr>
          <a:xfrm>
            <a:off x="246082" y="1353215"/>
            <a:ext cx="8014254" cy="1107996"/>
          </a:xfrm>
          <a:prstGeom prst="rect">
            <a:avLst/>
          </a:prstGeom>
          <a:noFill/>
        </p:spPr>
        <p:txBody>
          <a:bodyPr wrap="square" rtlCol="0">
            <a:spAutoFit/>
          </a:bodyPr>
          <a:lstStyle/>
          <a:p>
            <a:r>
              <a:rPr lang="en-CA" sz="1100" b="1">
                <a:latin typeface="+mn-lt"/>
              </a:rPr>
              <a:t>PCHDCF: </a:t>
            </a:r>
          </a:p>
          <a:p>
            <a:r>
              <a:rPr lang="en-CA" sz="1100" b="0" i="0" u="sng" strike="noStrike">
                <a:solidFill>
                  <a:srgbClr val="000000"/>
                </a:solidFill>
                <a:effectLst/>
                <a:latin typeface="+mn-lt"/>
              </a:rPr>
              <a:t>Housing Status</a:t>
            </a:r>
            <a:r>
              <a:rPr lang="en-CA" sz="1100" b="0" i="0" u="none" strike="noStrike">
                <a:solidFill>
                  <a:srgbClr val="000000"/>
                </a:solidFill>
                <a:effectLst/>
                <a:latin typeface="+mn-lt"/>
              </a:rPr>
              <a:t>:</a:t>
            </a:r>
            <a:r>
              <a:rPr lang="en-CA" sz="1100">
                <a:latin typeface="+mn-lt"/>
              </a:rPr>
              <a:t> </a:t>
            </a:r>
            <a:r>
              <a:rPr lang="en-CA" sz="1100" b="0" i="0" u="none" strike="noStrike">
                <a:solidFill>
                  <a:srgbClr val="000000"/>
                </a:solidFill>
                <a:effectLst/>
                <a:latin typeface="+mn-lt"/>
              </a:rPr>
              <a:t>Identifies what the client's current housing status is. Housing status refers to whether an individual owns or rents their residence, lives in social or subsidized housing, or in a facility, or is underhoused or experiencing homelessness </a:t>
            </a:r>
            <a:endParaRPr lang="en-CA" sz="1100">
              <a:latin typeface="+mn-lt"/>
            </a:endParaRPr>
          </a:p>
          <a:p>
            <a:r>
              <a:rPr lang="en-CA" sz="1100" b="1">
                <a:latin typeface="+mn-lt"/>
              </a:rPr>
              <a:t>ON MHA PDS draft v 2.0.0 </a:t>
            </a:r>
          </a:p>
          <a:p>
            <a:r>
              <a:rPr lang="en-CA" sz="1100" u="sng">
                <a:latin typeface="+mn-lt"/>
              </a:rPr>
              <a:t>Housing Status</a:t>
            </a:r>
            <a:r>
              <a:rPr lang="en-CA" sz="1100" b="1">
                <a:latin typeface="+mn-lt"/>
              </a:rPr>
              <a:t>: </a:t>
            </a:r>
            <a:r>
              <a:rPr lang="en-CA" sz="1100">
                <a:latin typeface="+mn-lt"/>
              </a:rPr>
              <a:t>Identifies what the client's current housing status is. Housing status refers to whether an individual owns or rents their residence, lives in social or subsidized housing, or in a facility, or is underhoused or experiencing homelessness </a:t>
            </a:r>
          </a:p>
        </p:txBody>
      </p:sp>
      <p:pic>
        <p:nvPicPr>
          <p:cNvPr id="11" name="Picture 10">
            <a:extLst>
              <a:ext uri="{FF2B5EF4-FFF2-40B4-BE49-F238E27FC236}">
                <a16:creationId xmlns:a16="http://schemas.microsoft.com/office/drawing/2014/main" id="{C173652C-6829-2D62-A44B-19ED29E593F1}"/>
              </a:ext>
            </a:extLst>
          </p:cNvPr>
          <p:cNvPicPr>
            <a:picLocks noChangeAspect="1"/>
          </p:cNvPicPr>
          <p:nvPr/>
        </p:nvPicPr>
        <p:blipFill>
          <a:blip r:embed="rId2"/>
          <a:stretch>
            <a:fillRect/>
          </a:stretch>
        </p:blipFill>
        <p:spPr>
          <a:xfrm>
            <a:off x="4863994" y="2942434"/>
            <a:ext cx="4207390" cy="1773519"/>
          </a:xfrm>
          <a:prstGeom prst="rect">
            <a:avLst/>
          </a:prstGeom>
        </p:spPr>
      </p:pic>
      <p:pic>
        <p:nvPicPr>
          <p:cNvPr id="13" name="Picture 12">
            <a:extLst>
              <a:ext uri="{FF2B5EF4-FFF2-40B4-BE49-F238E27FC236}">
                <a16:creationId xmlns:a16="http://schemas.microsoft.com/office/drawing/2014/main" id="{20AF3498-B321-46DD-9F3F-55F620B24E39}"/>
              </a:ext>
            </a:extLst>
          </p:cNvPr>
          <p:cNvPicPr>
            <a:picLocks noChangeAspect="1"/>
          </p:cNvPicPr>
          <p:nvPr/>
        </p:nvPicPr>
        <p:blipFill>
          <a:blip r:embed="rId3"/>
          <a:stretch>
            <a:fillRect/>
          </a:stretch>
        </p:blipFill>
        <p:spPr>
          <a:xfrm>
            <a:off x="369026" y="2572749"/>
            <a:ext cx="4433494" cy="2783107"/>
          </a:xfrm>
          <a:prstGeom prst="rect">
            <a:avLst/>
          </a:prstGeom>
        </p:spPr>
      </p:pic>
    </p:spTree>
    <p:extLst>
      <p:ext uri="{BB962C8B-B14F-4D97-AF65-F5344CB8AC3E}">
        <p14:creationId xmlns:p14="http://schemas.microsoft.com/office/powerpoint/2010/main" val="77670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949D-20F7-E397-F69C-718507B9D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0D09B-42ED-F01C-D2E2-54AB8D60B349}"/>
              </a:ext>
            </a:extLst>
          </p:cNvPr>
          <p:cNvSpPr>
            <a:spLocks noGrp="1"/>
          </p:cNvSpPr>
          <p:nvPr>
            <p:ph type="title"/>
          </p:nvPr>
        </p:nvSpPr>
        <p:spPr>
          <a:xfrm>
            <a:off x="442709" y="374633"/>
            <a:ext cx="7288706" cy="550333"/>
          </a:xfrm>
        </p:spPr>
        <p:txBody>
          <a:bodyPr>
            <a:normAutofit fontScale="90000"/>
          </a:bodyPr>
          <a:lstStyle/>
          <a:p>
            <a:r>
              <a:rPr lang="en-CA"/>
              <a:t>ON MHA PDS draft v 2.0.0 : PCHDCF Data Content Standard Employment Status</a:t>
            </a:r>
          </a:p>
        </p:txBody>
      </p:sp>
      <p:sp>
        <p:nvSpPr>
          <p:cNvPr id="4" name="Slide Number Placeholder 3">
            <a:extLst>
              <a:ext uri="{FF2B5EF4-FFF2-40B4-BE49-F238E27FC236}">
                <a16:creationId xmlns:a16="http://schemas.microsoft.com/office/drawing/2014/main" id="{F2D95DEA-F3E3-280D-9EDA-CF84F90BEC61}"/>
              </a:ext>
            </a:extLst>
          </p:cNvPr>
          <p:cNvSpPr>
            <a:spLocks noGrp="1"/>
          </p:cNvSpPr>
          <p:nvPr>
            <p:ph type="sldNum" idx="12"/>
          </p:nvPr>
        </p:nvSpPr>
        <p:spPr/>
        <p:txBody>
          <a:bodyPr/>
          <a:lstStyle/>
          <a:p>
            <a:fld id="{00000000-1234-1234-1234-123412341234}" type="slidenum">
              <a:rPr lang="en-US" smtClean="0"/>
              <a:pPr/>
              <a:t>14</a:t>
            </a:fld>
            <a:endParaRPr lang="en-US"/>
          </a:p>
        </p:txBody>
      </p:sp>
      <p:pic>
        <p:nvPicPr>
          <p:cNvPr id="5" name="Picture 4">
            <a:extLst>
              <a:ext uri="{FF2B5EF4-FFF2-40B4-BE49-F238E27FC236}">
                <a16:creationId xmlns:a16="http://schemas.microsoft.com/office/drawing/2014/main" id="{F68258EC-A1E6-A0A4-A35A-114FA84697A4}"/>
              </a:ext>
            </a:extLst>
          </p:cNvPr>
          <p:cNvPicPr>
            <a:picLocks noChangeAspect="1"/>
          </p:cNvPicPr>
          <p:nvPr/>
        </p:nvPicPr>
        <p:blipFill>
          <a:blip r:embed="rId2"/>
          <a:stretch>
            <a:fillRect/>
          </a:stretch>
        </p:blipFill>
        <p:spPr>
          <a:xfrm>
            <a:off x="123138" y="2610595"/>
            <a:ext cx="8598434" cy="2903940"/>
          </a:xfrm>
          <a:prstGeom prst="rect">
            <a:avLst/>
          </a:prstGeom>
        </p:spPr>
      </p:pic>
      <p:sp>
        <p:nvSpPr>
          <p:cNvPr id="6" name="TextBox 5">
            <a:extLst>
              <a:ext uri="{FF2B5EF4-FFF2-40B4-BE49-F238E27FC236}">
                <a16:creationId xmlns:a16="http://schemas.microsoft.com/office/drawing/2014/main" id="{5C7961FF-A6D8-ACCD-3ABE-752AF811DB32}"/>
              </a:ext>
            </a:extLst>
          </p:cNvPr>
          <p:cNvSpPr txBox="1"/>
          <p:nvPr/>
        </p:nvSpPr>
        <p:spPr>
          <a:xfrm>
            <a:off x="246082" y="1353215"/>
            <a:ext cx="8014254" cy="1107996"/>
          </a:xfrm>
          <a:prstGeom prst="rect">
            <a:avLst/>
          </a:prstGeom>
          <a:noFill/>
        </p:spPr>
        <p:txBody>
          <a:bodyPr wrap="square" rtlCol="0">
            <a:spAutoFit/>
          </a:bodyPr>
          <a:lstStyle/>
          <a:p>
            <a:r>
              <a:rPr lang="en-CA" sz="1100" b="1">
                <a:latin typeface="+mn-lt"/>
              </a:rPr>
              <a:t>PCHDCF: </a:t>
            </a:r>
          </a:p>
          <a:p>
            <a:r>
              <a:rPr lang="en-CA" sz="1100" b="0" i="0" u="sng" strike="noStrike">
                <a:solidFill>
                  <a:srgbClr val="000000"/>
                </a:solidFill>
                <a:effectLst/>
                <a:latin typeface="+mn-lt"/>
              </a:rPr>
              <a:t>Employment Status</a:t>
            </a:r>
            <a:r>
              <a:rPr lang="en-CA" sz="1100" b="0" i="0" u="none" strike="noStrike">
                <a:solidFill>
                  <a:srgbClr val="000000"/>
                </a:solidFill>
                <a:effectLst/>
                <a:latin typeface="+mn-lt"/>
              </a:rPr>
              <a:t>:</a:t>
            </a:r>
            <a:r>
              <a:rPr lang="en-CA" sz="1100">
                <a:latin typeface="+mn-lt"/>
              </a:rPr>
              <a:t> </a:t>
            </a:r>
            <a:r>
              <a:rPr lang="en-CA" sz="1100" b="0" i="0" u="none" strike="noStrike">
                <a:solidFill>
                  <a:srgbClr val="000000"/>
                </a:solidFill>
                <a:effectLst/>
                <a:latin typeface="+mn-lt"/>
              </a:rPr>
              <a:t>Identifies the employment status that best describes the client's current situation. Employment status refers to an individual’s current participation in the labour force.</a:t>
            </a:r>
            <a:r>
              <a:rPr lang="en-CA" sz="1100">
                <a:latin typeface="+mn-lt"/>
              </a:rPr>
              <a:t> </a:t>
            </a:r>
          </a:p>
          <a:p>
            <a:r>
              <a:rPr lang="en-CA" sz="1100" b="1">
                <a:latin typeface="+mn-lt"/>
              </a:rPr>
              <a:t>ON MHA PDS draft v 2.0.0 </a:t>
            </a:r>
          </a:p>
          <a:p>
            <a:r>
              <a:rPr lang="en-CA" sz="1100" u="sng">
                <a:latin typeface="+mn-lt"/>
              </a:rPr>
              <a:t>Employment Status</a:t>
            </a:r>
            <a:r>
              <a:rPr lang="en-CA" sz="1100" b="1">
                <a:latin typeface="+mn-lt"/>
              </a:rPr>
              <a:t>: </a:t>
            </a:r>
            <a:r>
              <a:rPr lang="en-CA" sz="1100">
                <a:latin typeface="+mn-lt"/>
              </a:rPr>
              <a:t>Identifies the employment status that best describes the client's current situation. Employment status refers to an individual’s current participation in the labour force.</a:t>
            </a:r>
          </a:p>
        </p:txBody>
      </p:sp>
    </p:spTree>
    <p:extLst>
      <p:ext uri="{BB962C8B-B14F-4D97-AF65-F5344CB8AC3E}">
        <p14:creationId xmlns:p14="http://schemas.microsoft.com/office/powerpoint/2010/main" val="327774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BBB7B-9051-6A3E-218C-99B8DDD87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95036-8159-3D16-5E59-BBEB4037A73C}"/>
              </a:ext>
            </a:extLst>
          </p:cNvPr>
          <p:cNvSpPr>
            <a:spLocks noGrp="1"/>
          </p:cNvSpPr>
          <p:nvPr>
            <p:ph type="title"/>
          </p:nvPr>
        </p:nvSpPr>
        <p:spPr>
          <a:xfrm>
            <a:off x="565009" y="374447"/>
            <a:ext cx="7293156" cy="629581"/>
          </a:xfrm>
        </p:spPr>
        <p:txBody>
          <a:bodyPr>
            <a:noAutofit/>
          </a:bodyPr>
          <a:lstStyle/>
          <a:p>
            <a:r>
              <a:rPr lang="en-CA" sz="2500">
                <a:solidFill>
                  <a:schemeClr val="tx1"/>
                </a:solidFill>
              </a:rPr>
              <a:t>SDOH and Standards Relevant Reads</a:t>
            </a:r>
            <a:endParaRPr lang="en-US" sz="2500">
              <a:solidFill>
                <a:schemeClr val="tx1"/>
              </a:solidFill>
            </a:endParaRPr>
          </a:p>
        </p:txBody>
      </p:sp>
      <p:sp>
        <p:nvSpPr>
          <p:cNvPr id="3" name="Text Placeholder 2">
            <a:extLst>
              <a:ext uri="{FF2B5EF4-FFF2-40B4-BE49-F238E27FC236}">
                <a16:creationId xmlns:a16="http://schemas.microsoft.com/office/drawing/2014/main" id="{605D25B2-7ABB-5BB0-69F3-BB5730DC6DA3}"/>
              </a:ext>
            </a:extLst>
          </p:cNvPr>
          <p:cNvSpPr>
            <a:spLocks noGrp="1"/>
          </p:cNvSpPr>
          <p:nvPr>
            <p:ph type="body" idx="1"/>
          </p:nvPr>
        </p:nvSpPr>
        <p:spPr>
          <a:xfrm>
            <a:off x="565009" y="1501402"/>
            <a:ext cx="7877659" cy="3507628"/>
          </a:xfrm>
        </p:spPr>
        <p:txBody>
          <a:bodyPr>
            <a:noAutofit/>
          </a:bodyPr>
          <a:lstStyle/>
          <a:p>
            <a:pPr marL="514350" indent="-285750">
              <a:buChar char="•"/>
            </a:pPr>
            <a:r>
              <a:rPr lang="en-CA" sz="1200">
                <a:latin typeface="+mn-lt"/>
                <a:hlinkClick r:id="rId2"/>
              </a:rPr>
              <a:t>The Gravity Project Overview - Confluence</a:t>
            </a:r>
            <a:endParaRPr lang="en-CA" sz="1200">
              <a:latin typeface="+mn-lt"/>
            </a:endParaRPr>
          </a:p>
          <a:p>
            <a:pPr marL="971550" lvl="1" indent="-285750">
              <a:buChar char="•"/>
            </a:pPr>
            <a:r>
              <a:rPr lang="en-CA" sz="1200" b="0" i="0">
                <a:solidFill>
                  <a:srgbClr val="172B4D"/>
                </a:solidFill>
                <a:effectLst/>
                <a:latin typeface="+mn-lt"/>
                <a:hlinkClick r:id="rId3"/>
              </a:rPr>
              <a:t>Gravity Brief</a:t>
            </a:r>
            <a:r>
              <a:rPr lang="en-CA" sz="1200">
                <a:solidFill>
                  <a:srgbClr val="172B4D"/>
                </a:solidFill>
                <a:latin typeface="+mn-lt"/>
              </a:rPr>
              <a:t>: </a:t>
            </a:r>
            <a:r>
              <a:rPr lang="en-CA" sz="1200" b="0" i="0">
                <a:solidFill>
                  <a:schemeClr val="tx1"/>
                </a:solidFill>
                <a:effectLst/>
                <a:latin typeface="+mn-lt"/>
              </a:rPr>
              <a:t>an overview of how employing a standardized approach to screening for, documenting and coding social risk factors and needs will enable healthcare providers and organizations to track the social needs that impact their patients, allowing for personalized care that addresses patients' medical and non-medical needs; aggregate data across patients to determine how to focus a social determinants strategy; and identify population health trends and guide community partnerships.</a:t>
            </a:r>
          </a:p>
          <a:p>
            <a:pPr marL="685800" lvl="1" indent="0"/>
            <a:endParaRPr lang="en-CA" sz="1200" b="0" i="0">
              <a:solidFill>
                <a:schemeClr val="tx1"/>
              </a:solidFill>
              <a:effectLst/>
              <a:latin typeface="+mn-lt"/>
            </a:endParaRPr>
          </a:p>
          <a:p>
            <a:pPr marL="514350" indent="-285750">
              <a:buChar char="•"/>
            </a:pPr>
            <a:r>
              <a:rPr lang="en-CA" sz="1200" b="0" i="0">
                <a:solidFill>
                  <a:srgbClr val="212121"/>
                </a:solidFill>
                <a:effectLst/>
                <a:latin typeface="+mn-lt"/>
              </a:rPr>
              <a:t>Gottlieb LM, Hessler D, Wing H, Gonzalez-Rocha A, Cartier Y, </a:t>
            </a:r>
            <a:r>
              <a:rPr lang="en-CA" sz="1200" b="0" i="0" err="1">
                <a:solidFill>
                  <a:srgbClr val="212121"/>
                </a:solidFill>
                <a:effectLst/>
                <a:latin typeface="+mn-lt"/>
              </a:rPr>
              <a:t>Fichtenberg</a:t>
            </a:r>
            <a:r>
              <a:rPr lang="en-CA" sz="1200" b="0" i="0">
                <a:solidFill>
                  <a:srgbClr val="212121"/>
                </a:solidFill>
                <a:effectLst/>
                <a:latin typeface="+mn-lt"/>
              </a:rPr>
              <a:t> C. </a:t>
            </a:r>
            <a:r>
              <a:rPr lang="en-CA" sz="1200" b="0" i="0">
                <a:solidFill>
                  <a:srgbClr val="212121"/>
                </a:solidFill>
                <a:effectLst/>
                <a:latin typeface="+mn-lt"/>
                <a:hlinkClick r:id="rId4"/>
              </a:rPr>
              <a:t>Revising the Logic Model Behind Health Care's Social Care Investments</a:t>
            </a:r>
            <a:r>
              <a:rPr lang="en-CA" sz="1200" b="0" i="0">
                <a:solidFill>
                  <a:srgbClr val="212121"/>
                </a:solidFill>
                <a:effectLst/>
                <a:latin typeface="+mn-lt"/>
              </a:rPr>
              <a:t>. Milbank Q. 2024 Jun;102(2):325-335. </a:t>
            </a:r>
          </a:p>
          <a:p>
            <a:pPr lvl="1">
              <a:buFont typeface="Arial" panose="020B0604020202020204" pitchFamily="34" charset="0"/>
              <a:buChar char="•"/>
            </a:pPr>
            <a:r>
              <a:rPr lang="en-CA" sz="1200" b="0" i="0">
                <a:solidFill>
                  <a:srgbClr val="000000"/>
                </a:solidFill>
                <a:effectLst/>
                <a:latin typeface="+mn-lt"/>
              </a:rPr>
              <a:t>Discusses how increased awareness of patients’ social conditions in the health care sector may influence health and health care utilization outcomes.</a:t>
            </a:r>
          </a:p>
          <a:p>
            <a:pPr lvl="1">
              <a:buFont typeface="Arial" panose="020B0604020202020204" pitchFamily="34" charset="0"/>
              <a:buChar char="•"/>
            </a:pPr>
            <a:r>
              <a:rPr lang="en-CA" sz="1200" b="0" i="0">
                <a:solidFill>
                  <a:srgbClr val="000000"/>
                </a:solidFill>
                <a:effectLst/>
                <a:latin typeface="+mn-lt"/>
              </a:rPr>
              <a:t>Proposed a more expansive logic model to explain the impacts of social care programs and inform future social care program investments and evaluations.</a:t>
            </a:r>
          </a:p>
          <a:p>
            <a:pPr marL="514350" indent="-285750">
              <a:buChar char="•"/>
            </a:pPr>
            <a:endParaRPr lang="en-CA" sz="1600">
              <a:solidFill>
                <a:schemeClr val="tx1"/>
              </a:solidFill>
              <a:latin typeface="Calibri"/>
              <a:ea typeface="Calibri"/>
              <a:cs typeface="Calibri"/>
            </a:endParaRPr>
          </a:p>
        </p:txBody>
      </p:sp>
      <p:sp>
        <p:nvSpPr>
          <p:cNvPr id="4" name="Slide Number Placeholder 3">
            <a:extLst>
              <a:ext uri="{FF2B5EF4-FFF2-40B4-BE49-F238E27FC236}">
                <a16:creationId xmlns:a16="http://schemas.microsoft.com/office/drawing/2014/main" id="{3959EF53-29FC-5EC0-FA5B-A70276509F13}"/>
              </a:ext>
            </a:extLst>
          </p:cNvPr>
          <p:cNvSpPr>
            <a:spLocks noGrp="1"/>
          </p:cNvSpPr>
          <p:nvPr>
            <p:ph type="sldNum" idx="12"/>
          </p:nvPr>
        </p:nvSpPr>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79251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a:solidFill>
                  <a:srgbClr val="00A199"/>
                </a:solidFill>
                <a:effectLst/>
                <a:latin typeface="Calibri" panose="020F0502020204030204" pitchFamily="34" charset="0"/>
              </a:rPr>
              <a:t>Land acknowledgement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365254"/>
                </a:solidFill>
                <a:effectLst/>
                <a:latin typeface="Calibri" panose="020F0502020204030204" pitchFamily="34" charset="0"/>
              </a:rPr>
              <a:t>We would like to acknowledge the lands that we occupy, whether treaty or unceded. We recognize that these lands are home to many diverse First Nations, Inuit and Métis Peoples.</a:t>
            </a:r>
            <a:endParaRPr lang="en-US" b="0" i="0">
              <a:solidFill>
                <a:srgbClr val="000000"/>
              </a:solidFill>
              <a:effectLst/>
              <a:latin typeface="Segoe UI" panose="020B0502040204020203" pitchFamily="34" charset="0"/>
            </a:endParaRPr>
          </a:p>
          <a:p>
            <a:endParaRPr lang="en-CA"/>
          </a:p>
        </p:txBody>
      </p:sp>
      <p:grpSp>
        <p:nvGrpSpPr>
          <p:cNvPr id="6" name="Group 5">
            <a:extLst>
              <a:ext uri="{FF2B5EF4-FFF2-40B4-BE49-F238E27FC236}">
                <a16:creationId xmlns:a16="http://schemas.microsoft.com/office/drawing/2014/main" id="{8B7FE032-D9E9-1F3D-A461-6653F5AFEF13}"/>
              </a:ext>
            </a:extLst>
          </p:cNvPr>
          <p:cNvGrpSpPr/>
          <p:nvPr/>
        </p:nvGrpSpPr>
        <p:grpSpPr>
          <a:xfrm>
            <a:off x="480895" y="1491178"/>
            <a:ext cx="3936123" cy="3699206"/>
            <a:chOff x="480895" y="1491178"/>
            <a:chExt cx="3936123" cy="3699206"/>
          </a:xfrm>
        </p:grpSpPr>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5" name="TextBox 4">
              <a:extLst>
                <a:ext uri="{FF2B5EF4-FFF2-40B4-BE49-F238E27FC236}">
                  <a16:creationId xmlns:a16="http://schemas.microsoft.com/office/drawing/2014/main" id="{7A85AB23-74F9-6307-AD58-2AEE0A2E0EC1}"/>
                </a:ext>
              </a:extLst>
            </p:cNvPr>
            <p:cNvSpPr txBox="1"/>
            <p:nvPr/>
          </p:nvSpPr>
          <p:spPr>
            <a:xfrm>
              <a:off x="480895" y="4451720"/>
              <a:ext cx="3936123" cy="738664"/>
            </a:xfrm>
            <a:prstGeom prst="rect">
              <a:avLst/>
            </a:prstGeom>
            <a:noFill/>
          </p:spPr>
          <p:txBody>
            <a:bodyPr wrap="square" rtlCol="0">
              <a:spAutoFit/>
            </a:bodyPr>
            <a:lstStyle/>
            <a:p>
              <a:r>
                <a:rPr lang="en-CA">
                  <a:latin typeface="Calibri" panose="020F0502020204030204" pitchFamily="34" charset="0"/>
                  <a:cs typeface="Calibri" panose="020F0502020204030204" pitchFamily="34" charset="0"/>
                </a:rPr>
                <a:t>Seed gatherers by </a:t>
              </a:r>
              <a:r>
                <a:rPr lang="en-CA" b="0" i="0" u="sng" strike="noStrike">
                  <a:solidFill>
                    <a:srgbClr val="050505"/>
                  </a:solidFill>
                  <a:effectLst/>
                  <a:latin typeface="inherit"/>
                </a:rPr>
                <a:t>Duncan </a:t>
              </a:r>
              <a:r>
                <a:rPr lang="en-CA" b="0" i="0" u="sng" strike="noStrike" err="1">
                  <a:solidFill>
                    <a:srgbClr val="050505"/>
                  </a:solidFill>
                  <a:effectLst/>
                  <a:latin typeface="inherit"/>
                </a:rPr>
                <a:t>Nagonigwane</a:t>
              </a:r>
              <a:r>
                <a:rPr lang="en-CA" b="0" i="0" u="sng" strike="noStrike">
                  <a:solidFill>
                    <a:srgbClr val="050505"/>
                  </a:solidFill>
                  <a:effectLst/>
                  <a:latin typeface="inherit"/>
                </a:rPr>
                <a:t> Pheasant</a:t>
              </a:r>
              <a:r>
                <a:rPr lang="en-CA" b="0" i="0">
                  <a:solidFill>
                    <a:srgbClr val="050505"/>
                  </a:solidFill>
                  <a:effectLst/>
                  <a:latin typeface="Segoe UI Historic" panose="020B0502040204020203" pitchFamily="34" charset="0"/>
                </a:rPr>
                <a:t> </a:t>
              </a:r>
              <a:r>
                <a:rPr lang="en-CA">
                  <a:latin typeface="Calibri" panose="020F0502020204030204" pitchFamily="34" charset="0"/>
                  <a:cs typeface="Calibri" panose="020F0502020204030204" pitchFamily="34" charset="0"/>
                </a:rPr>
                <a:t>from the </a:t>
              </a:r>
              <a:r>
                <a:rPr lang="en-CA" err="1">
                  <a:latin typeface="Calibri" panose="020F0502020204030204" pitchFamily="34" charset="0"/>
                  <a:cs typeface="Calibri" panose="020F0502020204030204" pitchFamily="34" charset="0"/>
                </a:rPr>
                <a:t>M’Chigeeng</a:t>
              </a:r>
              <a:r>
                <a:rPr lang="en-CA">
                  <a:latin typeface="Calibri" panose="020F0502020204030204" pitchFamily="34" charset="0"/>
                  <a:cs typeface="Calibri" panose="020F0502020204030204" pitchFamily="34" charset="0"/>
                </a:rPr>
                <a:t> First Nation of Manitoulin Island</a:t>
              </a:r>
            </a:p>
          </p:txBody>
        </p:sp>
      </p:grpSp>
    </p:spTree>
    <p:extLst>
      <p:ext uri="{BB962C8B-B14F-4D97-AF65-F5344CB8AC3E}">
        <p14:creationId xmlns:p14="http://schemas.microsoft.com/office/powerpoint/2010/main" val="261952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pPr marL="0" indent="0">
              <a:lnSpc>
                <a:spcPct val="100000"/>
              </a:lnSpc>
              <a:buNone/>
            </a:pPr>
            <a:r>
              <a:rPr lang="en-US" sz="2400"/>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1695197" y="2094836"/>
            <a:ext cx="5364281" cy="2252439"/>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14385"/>
            </a:xfrm>
            <a:prstGeom prst="rect">
              <a:avLst/>
            </a:prstGeom>
            <a:noFill/>
            <a:ln w="38100">
              <a:noFill/>
            </a:ln>
          </p:spPr>
          <p:txBody>
            <a:bodyPr wrap="square" rtlCol="0">
              <a:spAutoFit/>
            </a:bodyPr>
            <a:lstStyle/>
            <a:p>
              <a:r>
                <a:rPr lang="en-US" sz="7200"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2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latin typeface="Calibri" panose="020F0502020204030204" pitchFamily="34" charset="0"/>
                <a:cs typeface="Calibri" panose="020F0502020204030204" pitchFamily="34" charset="0"/>
              </a:rPr>
              <a:t>Agenda</a:t>
            </a: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100" name="Google Shape;100;p3"/>
          <p:cNvSpPr txBox="1"/>
          <p:nvPr/>
        </p:nvSpPr>
        <p:spPr>
          <a:xfrm>
            <a:off x="442709" y="1533525"/>
            <a:ext cx="8177416" cy="2415737"/>
          </a:xfrm>
          <a:prstGeom prst="rect">
            <a:avLst/>
          </a:prstGeom>
          <a:noFill/>
          <a:ln>
            <a:noFill/>
          </a:ln>
        </p:spPr>
        <p:txBody>
          <a:bodyPr spcFirstLastPara="1" wrap="square" lIns="91425" tIns="45700" rIns="91425" bIns="45700" anchor="t" anchorCtr="0">
            <a:noAutofit/>
          </a:bodyPr>
          <a:lstStyle/>
          <a:p>
            <a:pPr marL="342900" indent="-342900">
              <a:lnSpc>
                <a:spcPct val="115000"/>
              </a:lnSpc>
              <a:spcAft>
                <a:spcPts val="1000"/>
              </a:spcAft>
              <a:buAutoNum type="arabicPeriod"/>
            </a:pPr>
            <a:r>
              <a:rPr lang="en-CA" sz="2000">
                <a:effectLst/>
                <a:highlight>
                  <a:srgbClr val="FFFFFF"/>
                </a:highlight>
                <a:latin typeface="Calibri" panose="020F0502020204030204" pitchFamily="34" charset="0"/>
                <a:ea typeface="Arial" panose="020B0604020202020204" pitchFamily="34" charset="0"/>
                <a:cs typeface="Calibri" panose="020F0502020204030204" pitchFamily="34" charset="0"/>
              </a:rPr>
              <a:t>Welcome and introductions to new Members – 10 min</a:t>
            </a:r>
            <a:endParaRPr lang="en-CA" sz="2000">
              <a:highlight>
                <a:srgbClr val="FFFFFF"/>
              </a:highlight>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spcAft>
                <a:spcPts val="1000"/>
              </a:spcAft>
              <a:buAutoNum type="arabicPeriod"/>
            </a:pPr>
            <a:r>
              <a:rPr lang="en-CA" sz="2000">
                <a:latin typeface="Calibri"/>
                <a:ea typeface="Arial" panose="020B0604020202020204" pitchFamily="34" charset="0"/>
                <a:cs typeface="Calibri"/>
              </a:rPr>
              <a:t>CACDI Tour (10 min)</a:t>
            </a:r>
          </a:p>
          <a:p>
            <a:pPr marL="342900" indent="-342900">
              <a:lnSpc>
                <a:spcPct val="115000"/>
              </a:lnSpc>
              <a:spcAft>
                <a:spcPts val="1000"/>
              </a:spcAft>
              <a:buFont typeface="Arial"/>
              <a:buAutoNum type="arabicPeriod"/>
            </a:pPr>
            <a:r>
              <a:rPr lang="en-CA" sz="2000">
                <a:latin typeface="Calibri" panose="020F0502020204030204" pitchFamily="34" charset="0"/>
                <a:ea typeface="Arial" panose="020B0604020202020204" pitchFamily="34" charset="0"/>
                <a:cs typeface="Calibri" panose="020F0502020204030204" pitchFamily="34" charset="0"/>
              </a:rPr>
              <a:t>Review of ON MHA PDS 2.0 (20 min)</a:t>
            </a:r>
            <a:endParaRPr lang="en-CA" sz="2000">
              <a:effectLst/>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spcAft>
                <a:spcPts val="1000"/>
              </a:spcAft>
              <a:buAutoNum type="arabicPeriod"/>
            </a:pPr>
            <a:r>
              <a:rPr lang="en-CA" sz="2000">
                <a:latin typeface="Calibri"/>
                <a:ea typeface="Arial" panose="020B0604020202020204" pitchFamily="34" charset="0"/>
                <a:cs typeface="Calibri"/>
              </a:rPr>
              <a:t>SDOH Related Reads</a:t>
            </a:r>
          </a:p>
          <a:p>
            <a:pPr marL="342900" indent="-342900">
              <a:lnSpc>
                <a:spcPct val="115000"/>
              </a:lnSpc>
              <a:spcAft>
                <a:spcPts val="1000"/>
              </a:spcAft>
              <a:buAutoNum type="arabicPeriod"/>
            </a:pPr>
            <a:r>
              <a:rPr lang="en-CA" sz="2000">
                <a:latin typeface="Calibri" panose="020F0502020204030204" pitchFamily="34" charset="0"/>
                <a:ea typeface="Arial" panose="020B0604020202020204" pitchFamily="34" charset="0"/>
                <a:cs typeface="Calibri" panose="020F0502020204030204" pitchFamily="34" charset="0"/>
              </a:rPr>
              <a:t>Members inputs on guest speakers </a:t>
            </a:r>
            <a:r>
              <a:rPr lang="en-CA" sz="2000">
                <a:effectLst/>
                <a:latin typeface="Calibri" panose="020F0502020204030204" pitchFamily="34" charset="0"/>
                <a:ea typeface="Arial" panose="020B0604020202020204" pitchFamily="34" charset="0"/>
                <a:cs typeface="Calibri" panose="020F0502020204030204" pitchFamily="34" charset="0"/>
              </a:rPr>
              <a:t>(5 min)</a:t>
            </a:r>
          </a:p>
          <a:p>
            <a:pPr lvl="3">
              <a:lnSpc>
                <a:spcPct val="115000"/>
              </a:lnSpc>
              <a:spcAft>
                <a:spcPts val="1000"/>
              </a:spcAft>
            </a:pPr>
            <a:r>
              <a:rPr lang="en-CA" sz="1600">
                <a:latin typeface="Calibri" panose="020F0502020204030204" pitchFamily="34" charset="0"/>
                <a:ea typeface="Arial" panose="020B0604020202020204" pitchFamily="34" charset="0"/>
                <a:cs typeface="Calibri" panose="020F0502020204030204" pitchFamily="34" charset="0"/>
              </a:rPr>
              <a:t>	</a:t>
            </a:r>
            <a:endParaRPr lang="en-CA" sz="1600">
              <a:effectLst/>
              <a:latin typeface="Calibri" panose="020F0502020204030204" pitchFamily="34" charset="0"/>
              <a:ea typeface="Arial" panose="020B0604020202020204" pitchFamily="34" charset="0"/>
              <a:cs typeface="Calibri" panose="020F0502020204030204" pitchFamily="34" charset="0"/>
            </a:endParaRPr>
          </a:p>
        </p:txBody>
      </p:sp>
      <p:pic>
        <p:nvPicPr>
          <p:cNvPr id="101" name="Google Shape;101;p3"/>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extLst>
      <p:ext uri="{BB962C8B-B14F-4D97-AF65-F5344CB8AC3E}">
        <p14:creationId xmlns:p14="http://schemas.microsoft.com/office/powerpoint/2010/main" val="228027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6123-23C1-5C85-4126-7C93D6654443}"/>
              </a:ext>
            </a:extLst>
          </p:cNvPr>
          <p:cNvSpPr>
            <a:spLocks noGrp="1"/>
          </p:cNvSpPr>
          <p:nvPr>
            <p:ph type="title"/>
          </p:nvPr>
        </p:nvSpPr>
        <p:spPr>
          <a:xfrm>
            <a:off x="2536" y="0"/>
            <a:ext cx="9144000" cy="1036412"/>
          </a:xfrm>
          <a:solidFill>
            <a:srgbClr val="00A199"/>
          </a:solidFill>
        </p:spPr>
        <p:txBody>
          <a:bodyPr>
            <a:normAutofit/>
          </a:bodyPr>
          <a:lstStyle/>
          <a:p>
            <a:pPr algn="ctr"/>
            <a:r>
              <a:rPr lang="en-US" sz="3000" b="1">
                <a:solidFill>
                  <a:schemeClr val="bg1"/>
                </a:solidFill>
                <a:latin typeface="+mn-lt"/>
              </a:rPr>
              <a:t>Social Determinants of Health Assessment</a:t>
            </a:r>
          </a:p>
        </p:txBody>
      </p:sp>
      <p:sp>
        <p:nvSpPr>
          <p:cNvPr id="14" name="TextBox 13">
            <a:extLst>
              <a:ext uri="{FF2B5EF4-FFF2-40B4-BE49-F238E27FC236}">
                <a16:creationId xmlns:a16="http://schemas.microsoft.com/office/drawing/2014/main" id="{C19DA0D1-56F1-D2C3-7599-A7E8410217D5}"/>
              </a:ext>
            </a:extLst>
          </p:cNvPr>
          <p:cNvSpPr txBox="1"/>
          <p:nvPr/>
        </p:nvSpPr>
        <p:spPr>
          <a:xfrm>
            <a:off x="734675" y="1204311"/>
            <a:ext cx="5883906" cy="523220"/>
          </a:xfrm>
          <a:prstGeom prst="rect">
            <a:avLst/>
          </a:prstGeom>
          <a:solidFill>
            <a:srgbClr val="EDF7F5"/>
          </a:solidFill>
          <a:ln>
            <a:noFill/>
          </a:ln>
          <a:effectLst>
            <a:outerShdw blurRad="50800" dist="38100" dir="10800000" algn="r" rotWithShape="0">
              <a:prstClr val="black">
                <a:alpha val="40000"/>
              </a:prstClr>
            </a:outerShdw>
          </a:effectLst>
        </p:spPr>
        <p:txBody>
          <a:bodyPr wrap="square" rtlCol="0">
            <a:spAutoFit/>
          </a:bodyPr>
          <a:lstStyle/>
          <a:p>
            <a:pPr defTabSz="914355">
              <a:buClrTx/>
            </a:pPr>
            <a:r>
              <a:rPr lang="en-US" b="1" kern="1200">
                <a:solidFill>
                  <a:prstClr val="black"/>
                </a:solidFill>
                <a:latin typeface="Calibri"/>
                <a:ea typeface="+mn-ea"/>
                <a:cs typeface="+mn-cs"/>
              </a:rPr>
              <a:t>Definition</a:t>
            </a:r>
            <a:r>
              <a:rPr lang="en-US" kern="1200">
                <a:solidFill>
                  <a:prstClr val="black"/>
                </a:solidFill>
                <a:latin typeface="Calibri"/>
                <a:ea typeface="+mn-ea"/>
                <a:cs typeface="+mn-cs"/>
              </a:rPr>
              <a:t>: </a:t>
            </a:r>
            <a:r>
              <a:rPr lang="en-CA" kern="1200">
                <a:solidFill>
                  <a:prstClr val="black"/>
                </a:solidFill>
                <a:latin typeface="Calibri"/>
                <a:ea typeface="+mn-ea"/>
                <a:cs typeface="+mn-cs"/>
              </a:rPr>
              <a:t>A detailed assessment of a person’s needs related to the social determinants of health, including social and demographic information. </a:t>
            </a:r>
            <a:r>
              <a:rPr lang="en-US" kern="1200">
                <a:solidFill>
                  <a:prstClr val="black"/>
                </a:solidFill>
                <a:latin typeface="Calibri"/>
                <a:ea typeface="+mn-ea"/>
                <a:cs typeface="+mn-cs"/>
              </a:rPr>
              <a:t> </a:t>
            </a:r>
          </a:p>
        </p:txBody>
      </p:sp>
      <p:sp>
        <p:nvSpPr>
          <p:cNvPr id="4" name="TextBox 3">
            <a:extLst>
              <a:ext uri="{FF2B5EF4-FFF2-40B4-BE49-F238E27FC236}">
                <a16:creationId xmlns:a16="http://schemas.microsoft.com/office/drawing/2014/main" id="{B2A1C121-E5D5-62A8-EFEB-013418C65AF7}"/>
              </a:ext>
            </a:extLst>
          </p:cNvPr>
          <p:cNvSpPr txBox="1"/>
          <p:nvPr/>
        </p:nvSpPr>
        <p:spPr>
          <a:xfrm>
            <a:off x="770933" y="5717678"/>
            <a:ext cx="5334738" cy="261610"/>
          </a:xfrm>
          <a:prstGeom prst="rect">
            <a:avLst/>
          </a:prstGeom>
          <a:noFill/>
        </p:spPr>
        <p:txBody>
          <a:bodyPr wrap="square" rtlCol="0">
            <a:spAutoFit/>
          </a:bodyPr>
          <a:lstStyle/>
          <a:p>
            <a:r>
              <a:rPr lang="en-CA" sz="1100">
                <a:latin typeface="+mn-lt"/>
              </a:rPr>
              <a:t>* Denotes data elements that under Person Information data category</a:t>
            </a:r>
          </a:p>
        </p:txBody>
      </p:sp>
      <p:grpSp>
        <p:nvGrpSpPr>
          <p:cNvPr id="91" name="Group 90">
            <a:extLst>
              <a:ext uri="{FF2B5EF4-FFF2-40B4-BE49-F238E27FC236}">
                <a16:creationId xmlns:a16="http://schemas.microsoft.com/office/drawing/2014/main" id="{999C6432-0EC2-943B-502C-AFC15638A561}"/>
              </a:ext>
            </a:extLst>
          </p:cNvPr>
          <p:cNvGrpSpPr/>
          <p:nvPr/>
        </p:nvGrpSpPr>
        <p:grpSpPr>
          <a:xfrm>
            <a:off x="7044330" y="3149569"/>
            <a:ext cx="1818211" cy="923330"/>
            <a:chOff x="7357302" y="1038998"/>
            <a:chExt cx="1818211" cy="923330"/>
          </a:xfrm>
        </p:grpSpPr>
        <p:grpSp>
          <p:nvGrpSpPr>
            <p:cNvPr id="19" name="Group 18">
              <a:extLst>
                <a:ext uri="{FF2B5EF4-FFF2-40B4-BE49-F238E27FC236}">
                  <a16:creationId xmlns:a16="http://schemas.microsoft.com/office/drawing/2014/main" id="{C2AACFC6-32E3-150F-53BD-A57D68946C45}"/>
                </a:ext>
              </a:extLst>
            </p:cNvPr>
            <p:cNvGrpSpPr/>
            <p:nvPr/>
          </p:nvGrpSpPr>
          <p:grpSpPr>
            <a:xfrm>
              <a:off x="7357302" y="1038998"/>
              <a:ext cx="1818211" cy="923330"/>
              <a:chOff x="9783986" y="1275412"/>
              <a:chExt cx="2144524" cy="1231107"/>
            </a:xfrm>
          </p:grpSpPr>
          <p:cxnSp>
            <p:nvCxnSpPr>
              <p:cNvPr id="79" name="Straight Connector 78">
                <a:extLst>
                  <a:ext uri="{FF2B5EF4-FFF2-40B4-BE49-F238E27FC236}">
                    <a16:creationId xmlns:a16="http://schemas.microsoft.com/office/drawing/2014/main" id="{CB1A9CA8-43E7-847D-AB89-E0E1694A2709}"/>
                  </a:ext>
                </a:extLst>
              </p:cNvPr>
              <p:cNvCxnSpPr>
                <a:cxnSpLocks/>
              </p:cNvCxnSpPr>
              <p:nvPr/>
            </p:nvCxnSpPr>
            <p:spPr>
              <a:xfrm>
                <a:off x="9783986" y="1462621"/>
                <a:ext cx="3883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33C06E8-F715-D313-9E52-47AE562C2383}"/>
                  </a:ext>
                </a:extLst>
              </p:cNvPr>
              <p:cNvSpPr txBox="1"/>
              <p:nvPr/>
            </p:nvSpPr>
            <p:spPr>
              <a:xfrm>
                <a:off x="10172358" y="1275412"/>
                <a:ext cx="1756152" cy="1231107"/>
              </a:xfrm>
              <a:prstGeom prst="rect">
                <a:avLst/>
              </a:prstGeom>
              <a:noFill/>
            </p:spPr>
            <p:txBody>
              <a:bodyPr wrap="none" rtlCol="0">
                <a:spAutoFit/>
              </a:bodyPr>
              <a:lstStyle/>
              <a:p>
                <a:pPr defTabSz="685783">
                  <a:buClrTx/>
                </a:pPr>
                <a:r>
                  <a:rPr lang="en-US" sz="1350" b="1" kern="1200">
                    <a:solidFill>
                      <a:srgbClr val="FF0000"/>
                    </a:solidFill>
                    <a:latin typeface="Calibri"/>
                    <a:ea typeface="+mn-ea"/>
                    <a:cs typeface="+mn-cs"/>
                  </a:rPr>
                  <a:t>PS-CA v1.0</a:t>
                </a:r>
              </a:p>
              <a:p>
                <a:pPr defTabSz="685783">
                  <a:buClrTx/>
                </a:pPr>
                <a:r>
                  <a:rPr lang="en-US" sz="1350" b="1" kern="1200">
                    <a:solidFill>
                      <a:srgbClr val="0070C0"/>
                    </a:solidFill>
                    <a:latin typeface="Calibri"/>
                    <a:ea typeface="+mn-ea"/>
                    <a:cs typeface="+mn-cs"/>
                  </a:rPr>
                  <a:t>SPARK Tool</a:t>
                </a:r>
              </a:p>
              <a:p>
                <a:pPr defTabSz="685783">
                  <a:buClrTx/>
                </a:pPr>
                <a:r>
                  <a:rPr lang="en-US" sz="1350" b="1" kern="1200">
                    <a:solidFill>
                      <a:srgbClr val="FFC000"/>
                    </a:solidFill>
                    <a:latin typeface="Calibri"/>
                    <a:ea typeface="+mn-ea"/>
                    <a:cs typeface="+mn-cs"/>
                  </a:rPr>
                  <a:t>BC GSSO Standard</a:t>
                </a:r>
              </a:p>
              <a:p>
                <a:pPr defTabSz="685783">
                  <a:buClrTx/>
                </a:pPr>
                <a:r>
                  <a:rPr lang="en-US" sz="1350" b="1" kern="1200">
                    <a:solidFill>
                      <a:schemeClr val="accent6"/>
                    </a:solidFill>
                    <a:latin typeface="Calibri"/>
                    <a:ea typeface="+mn-ea"/>
                    <a:cs typeface="+mn-cs"/>
                  </a:rPr>
                  <a:t>USCDI V5</a:t>
                </a:r>
              </a:p>
            </p:txBody>
          </p:sp>
          <p:cxnSp>
            <p:nvCxnSpPr>
              <p:cNvPr id="83" name="Straight Connector 82">
                <a:extLst>
                  <a:ext uri="{FF2B5EF4-FFF2-40B4-BE49-F238E27FC236}">
                    <a16:creationId xmlns:a16="http://schemas.microsoft.com/office/drawing/2014/main" id="{25707ECE-73F2-BE48-D51E-7DC6F098DB15}"/>
                  </a:ext>
                </a:extLst>
              </p:cNvPr>
              <p:cNvCxnSpPr>
                <a:cxnSpLocks/>
              </p:cNvCxnSpPr>
              <p:nvPr/>
            </p:nvCxnSpPr>
            <p:spPr>
              <a:xfrm>
                <a:off x="9799609" y="1768713"/>
                <a:ext cx="38837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80C6C4-6A23-D2F4-9978-A226ED0A858C}"/>
                  </a:ext>
                </a:extLst>
              </p:cNvPr>
              <p:cNvCxnSpPr>
                <a:cxnSpLocks/>
              </p:cNvCxnSpPr>
              <p:nvPr/>
            </p:nvCxnSpPr>
            <p:spPr>
              <a:xfrm>
                <a:off x="9799609" y="2054463"/>
                <a:ext cx="388372" cy="0"/>
              </a:xfrm>
              <a:prstGeom prst="line">
                <a:avLst/>
              </a:prstGeom>
              <a:ln w="762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D9AD16DA-D517-D40A-268D-FD1EC676D33B}"/>
                </a:ext>
              </a:extLst>
            </p:cNvPr>
            <p:cNvCxnSpPr>
              <a:cxnSpLocks/>
            </p:cNvCxnSpPr>
            <p:nvPr/>
          </p:nvCxnSpPr>
          <p:spPr>
            <a:xfrm>
              <a:off x="7375962" y="1817147"/>
              <a:ext cx="329277"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1DA7BD2-FF9C-A7D9-376E-FF9D34992050}"/>
              </a:ext>
            </a:extLst>
          </p:cNvPr>
          <p:cNvGrpSpPr/>
          <p:nvPr/>
        </p:nvGrpSpPr>
        <p:grpSpPr>
          <a:xfrm>
            <a:off x="770933" y="1799234"/>
            <a:ext cx="5980755" cy="3918444"/>
            <a:chOff x="1157134" y="1839234"/>
            <a:chExt cx="5980755" cy="3918444"/>
          </a:xfrm>
        </p:grpSpPr>
        <p:grpSp>
          <p:nvGrpSpPr>
            <p:cNvPr id="48" name="Group 47">
              <a:extLst>
                <a:ext uri="{FF2B5EF4-FFF2-40B4-BE49-F238E27FC236}">
                  <a16:creationId xmlns:a16="http://schemas.microsoft.com/office/drawing/2014/main" id="{1B279F40-E841-F9D2-2DC2-4DB55578303A}"/>
                </a:ext>
              </a:extLst>
            </p:cNvPr>
            <p:cNvGrpSpPr/>
            <p:nvPr/>
          </p:nvGrpSpPr>
          <p:grpSpPr>
            <a:xfrm>
              <a:off x="1157134" y="1839234"/>
              <a:ext cx="5980755" cy="3918444"/>
              <a:chOff x="2924715" y="1442904"/>
              <a:chExt cx="5980755" cy="3918444"/>
            </a:xfrm>
          </p:grpSpPr>
          <p:sp>
            <p:nvSpPr>
              <p:cNvPr id="13" name="TextBox 12">
                <a:extLst>
                  <a:ext uri="{FF2B5EF4-FFF2-40B4-BE49-F238E27FC236}">
                    <a16:creationId xmlns:a16="http://schemas.microsoft.com/office/drawing/2014/main" id="{34DE959B-F593-692B-697F-BEF38A3A62F5}"/>
                  </a:ext>
                </a:extLst>
              </p:cNvPr>
              <p:cNvSpPr txBox="1"/>
              <p:nvPr/>
            </p:nvSpPr>
            <p:spPr>
              <a:xfrm>
                <a:off x="5324558" y="1442904"/>
                <a:ext cx="1440180" cy="307777"/>
              </a:xfrm>
              <a:prstGeom prst="rect">
                <a:avLst/>
              </a:prstGeom>
              <a:noFill/>
            </p:spPr>
            <p:txBody>
              <a:bodyPr wrap="square" rtlCol="0">
                <a:spAutoFit/>
              </a:bodyPr>
              <a:lstStyle/>
              <a:p>
                <a:pPr defTabSz="914355">
                  <a:buClrTx/>
                </a:pPr>
                <a:r>
                  <a:rPr lang="en-US" b="1" kern="1200">
                    <a:solidFill>
                      <a:prstClr val="black"/>
                    </a:solidFill>
                    <a:latin typeface="Calibri"/>
                    <a:ea typeface="+mn-ea"/>
                    <a:cs typeface="+mn-cs"/>
                  </a:rPr>
                  <a:t>Data elements</a:t>
                </a:r>
              </a:p>
            </p:txBody>
          </p:sp>
          <p:sp>
            <p:nvSpPr>
              <p:cNvPr id="56" name="Left Brace 55">
                <a:extLst>
                  <a:ext uri="{FF2B5EF4-FFF2-40B4-BE49-F238E27FC236}">
                    <a16:creationId xmlns:a16="http://schemas.microsoft.com/office/drawing/2014/main" id="{C63DEBAD-402C-DBB4-9C9F-195F6FA79A23}"/>
                  </a:ext>
                </a:extLst>
              </p:cNvPr>
              <p:cNvSpPr/>
              <p:nvPr/>
            </p:nvSpPr>
            <p:spPr>
              <a:xfrm rot="5400000">
                <a:off x="5737570" y="-472537"/>
                <a:ext cx="429277" cy="4741617"/>
              </a:xfrm>
              <a:prstGeom prst="leftBrace">
                <a:avLst>
                  <a:gd name="adj1" fmla="val 0"/>
                  <a:gd name="adj2" fmla="val 50253"/>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defTabSz="914355">
                  <a:buClrTx/>
                </a:pPr>
                <a:endParaRPr lang="en-US" sz="1800" kern="1200">
                  <a:solidFill>
                    <a:srgbClr val="000000"/>
                  </a:solidFill>
                  <a:latin typeface="Calibri"/>
                </a:endParaRPr>
              </a:p>
            </p:txBody>
          </p:sp>
          <p:grpSp>
            <p:nvGrpSpPr>
              <p:cNvPr id="174" name="Group 173">
                <a:extLst>
                  <a:ext uri="{FF2B5EF4-FFF2-40B4-BE49-F238E27FC236}">
                    <a16:creationId xmlns:a16="http://schemas.microsoft.com/office/drawing/2014/main" id="{59F8F646-29CF-3857-24A9-12E60D35487C}"/>
                  </a:ext>
                </a:extLst>
              </p:cNvPr>
              <p:cNvGrpSpPr/>
              <p:nvPr/>
            </p:nvGrpSpPr>
            <p:grpSpPr>
              <a:xfrm>
                <a:off x="2924715" y="1985611"/>
                <a:ext cx="5980755" cy="3048505"/>
                <a:chOff x="3899621" y="2580020"/>
                <a:chExt cx="7974342" cy="3649285"/>
              </a:xfrm>
            </p:grpSpPr>
            <p:sp>
              <p:nvSpPr>
                <p:cNvPr id="7" name="Rectangle: Diagonal Corners Rounded 6">
                  <a:extLst>
                    <a:ext uri="{FF2B5EF4-FFF2-40B4-BE49-F238E27FC236}">
                      <a16:creationId xmlns:a16="http://schemas.microsoft.com/office/drawing/2014/main" id="{CFDAE79F-A351-E337-A0CE-3C090444CE72}"/>
                    </a:ext>
                  </a:extLst>
                </p:cNvPr>
                <p:cNvSpPr/>
                <p:nvPr/>
              </p:nvSpPr>
              <p:spPr>
                <a:xfrm>
                  <a:off x="3899621" y="42502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Ethnicity</a:t>
                  </a:r>
                </a:p>
              </p:txBody>
            </p:sp>
            <p:sp>
              <p:nvSpPr>
                <p:cNvPr id="8" name="Rectangle: Diagonal Corners Rounded 7">
                  <a:extLst>
                    <a:ext uri="{FF2B5EF4-FFF2-40B4-BE49-F238E27FC236}">
                      <a16:creationId xmlns:a16="http://schemas.microsoft.com/office/drawing/2014/main" id="{9BAB404C-AEE6-C09C-8B40-12443C1CB6FB}"/>
                    </a:ext>
                  </a:extLst>
                </p:cNvPr>
                <p:cNvSpPr/>
                <p:nvPr/>
              </p:nvSpPr>
              <p:spPr>
                <a:xfrm>
                  <a:off x="3909308" y="547783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Born in Canada Status</a:t>
                  </a:r>
                </a:p>
              </p:txBody>
            </p:sp>
            <p:sp>
              <p:nvSpPr>
                <p:cNvPr id="10" name="Rectangle: Diagonal Corners Rounded 9">
                  <a:extLst>
                    <a:ext uri="{FF2B5EF4-FFF2-40B4-BE49-F238E27FC236}">
                      <a16:creationId xmlns:a16="http://schemas.microsoft.com/office/drawing/2014/main" id="{BE5E6D3A-13DD-C38A-8896-B5AA77AEF296}"/>
                    </a:ext>
                  </a:extLst>
                </p:cNvPr>
                <p:cNvSpPr/>
                <p:nvPr/>
              </p:nvSpPr>
              <p:spPr>
                <a:xfrm>
                  <a:off x="3909308" y="300481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Education Level</a:t>
                  </a:r>
                </a:p>
              </p:txBody>
            </p:sp>
            <p:sp>
              <p:nvSpPr>
                <p:cNvPr id="15" name="Rectangle: Diagonal Corners Rounded 14">
                  <a:extLst>
                    <a:ext uri="{FF2B5EF4-FFF2-40B4-BE49-F238E27FC236}">
                      <a16:creationId xmlns:a16="http://schemas.microsoft.com/office/drawing/2014/main" id="{CD2AB3A2-B9DD-195A-BAF2-31F26C732B57}"/>
                    </a:ext>
                  </a:extLst>
                </p:cNvPr>
                <p:cNvSpPr/>
                <p:nvPr/>
              </p:nvSpPr>
              <p:spPr>
                <a:xfrm>
                  <a:off x="7926070" y="29970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Financial Stability</a:t>
                  </a:r>
                </a:p>
              </p:txBody>
            </p:sp>
            <p:sp>
              <p:nvSpPr>
                <p:cNvPr id="20" name="Rectangle: Diagonal Corners Rounded 19">
                  <a:extLst>
                    <a:ext uri="{FF2B5EF4-FFF2-40B4-BE49-F238E27FC236}">
                      <a16:creationId xmlns:a16="http://schemas.microsoft.com/office/drawing/2014/main" id="{194A480A-B02C-FEAA-F4A9-FB20E04A40BC}"/>
                    </a:ext>
                  </a:extLst>
                </p:cNvPr>
                <p:cNvSpPr/>
                <p:nvPr/>
              </p:nvSpPr>
              <p:spPr>
                <a:xfrm>
                  <a:off x="3899783" y="383508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Racialized Group</a:t>
                  </a:r>
                </a:p>
              </p:txBody>
            </p:sp>
            <p:sp>
              <p:nvSpPr>
                <p:cNvPr id="21" name="Rectangle: Diagonal Corners Rounded 20">
                  <a:extLst>
                    <a:ext uri="{FF2B5EF4-FFF2-40B4-BE49-F238E27FC236}">
                      <a16:creationId xmlns:a16="http://schemas.microsoft.com/office/drawing/2014/main" id="{F804828B-1382-DEF4-6FCC-B4107A205BF2}"/>
                    </a:ext>
                  </a:extLst>
                </p:cNvPr>
                <p:cNvSpPr/>
                <p:nvPr/>
              </p:nvSpPr>
              <p:spPr>
                <a:xfrm>
                  <a:off x="5952623" y="258678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Gender Identity</a:t>
                  </a:r>
                </a:p>
              </p:txBody>
            </p:sp>
            <p:sp>
              <p:nvSpPr>
                <p:cNvPr id="26" name="Rectangle: Diagonal Corners Rounded 25">
                  <a:extLst>
                    <a:ext uri="{FF2B5EF4-FFF2-40B4-BE49-F238E27FC236}">
                      <a16:creationId xmlns:a16="http://schemas.microsoft.com/office/drawing/2014/main" id="{2ABFE13E-9D44-5BC8-8F8F-BB70C35046FE}"/>
                    </a:ext>
                  </a:extLst>
                </p:cNvPr>
                <p:cNvSpPr/>
                <p:nvPr/>
              </p:nvSpPr>
              <p:spPr>
                <a:xfrm>
                  <a:off x="5934295" y="464838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Parameter for Clinical Use</a:t>
                  </a:r>
                </a:p>
              </p:txBody>
            </p:sp>
            <p:sp>
              <p:nvSpPr>
                <p:cNvPr id="9" name="Rectangle: Diagonal Corners Rounded 8">
                  <a:extLst>
                    <a:ext uri="{FF2B5EF4-FFF2-40B4-BE49-F238E27FC236}">
                      <a16:creationId xmlns:a16="http://schemas.microsoft.com/office/drawing/2014/main" id="{C47F5F3D-65AB-E0F6-EB11-EAC22EBAA4B6}"/>
                    </a:ext>
                  </a:extLst>
                </p:cNvPr>
                <p:cNvSpPr/>
                <p:nvPr/>
              </p:nvSpPr>
              <p:spPr>
                <a:xfrm>
                  <a:off x="3909308" y="2595964"/>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Service language</a:t>
                  </a:r>
                </a:p>
              </p:txBody>
            </p:sp>
            <p:sp>
              <p:nvSpPr>
                <p:cNvPr id="11" name="Rectangle: Diagonal Corners Rounded 10">
                  <a:extLst>
                    <a:ext uri="{FF2B5EF4-FFF2-40B4-BE49-F238E27FC236}">
                      <a16:creationId xmlns:a16="http://schemas.microsoft.com/office/drawing/2014/main" id="{5CB4B3A3-BB58-7D9E-ECE4-C3214B37B990}"/>
                    </a:ext>
                  </a:extLst>
                </p:cNvPr>
                <p:cNvSpPr/>
                <p:nvPr/>
              </p:nvSpPr>
              <p:spPr>
                <a:xfrm>
                  <a:off x="3899621" y="466539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Indigenous Identity</a:t>
                  </a:r>
                </a:p>
              </p:txBody>
            </p:sp>
            <p:sp>
              <p:nvSpPr>
                <p:cNvPr id="17" name="Rectangle: Diagonal Corners Rounded 16">
                  <a:extLst>
                    <a:ext uri="{FF2B5EF4-FFF2-40B4-BE49-F238E27FC236}">
                      <a16:creationId xmlns:a16="http://schemas.microsoft.com/office/drawing/2014/main" id="{B668F7B5-9F54-FE4A-FB2D-6F552F027110}"/>
                    </a:ext>
                  </a:extLst>
                </p:cNvPr>
                <p:cNvSpPr/>
                <p:nvPr/>
              </p:nvSpPr>
              <p:spPr>
                <a:xfrm>
                  <a:off x="3899621" y="508055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Religious or spiritual affiliations</a:t>
                  </a:r>
                </a:p>
              </p:txBody>
            </p:sp>
            <p:sp>
              <p:nvSpPr>
                <p:cNvPr id="22" name="Rectangle: Diagonal Corners Rounded 21">
                  <a:extLst>
                    <a:ext uri="{FF2B5EF4-FFF2-40B4-BE49-F238E27FC236}">
                      <a16:creationId xmlns:a16="http://schemas.microsoft.com/office/drawing/2014/main" id="{8F3E8AE7-39B2-4422-C789-68D5D7A74B1C}"/>
                    </a:ext>
                  </a:extLst>
                </p:cNvPr>
                <p:cNvSpPr/>
                <p:nvPr/>
              </p:nvSpPr>
              <p:spPr>
                <a:xfrm>
                  <a:off x="3899621" y="341024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Relationship Status</a:t>
                  </a:r>
                </a:p>
              </p:txBody>
            </p:sp>
            <p:sp>
              <p:nvSpPr>
                <p:cNvPr id="29" name="Rectangle: Diagonal Corners Rounded 28">
                  <a:extLst>
                    <a:ext uri="{FF2B5EF4-FFF2-40B4-BE49-F238E27FC236}">
                      <a16:creationId xmlns:a16="http://schemas.microsoft.com/office/drawing/2014/main" id="{EACF07D1-EB21-7A66-04F9-09FA4A11B8CD}"/>
                    </a:ext>
                  </a:extLst>
                </p:cNvPr>
                <p:cNvSpPr/>
                <p:nvPr/>
              </p:nvSpPr>
              <p:spPr>
                <a:xfrm>
                  <a:off x="5934295" y="423528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Recorded sex or gender</a:t>
                  </a:r>
                </a:p>
              </p:txBody>
            </p:sp>
            <p:sp>
              <p:nvSpPr>
                <p:cNvPr id="30" name="Rectangle: Diagonal Corners Rounded 29">
                  <a:extLst>
                    <a:ext uri="{FF2B5EF4-FFF2-40B4-BE49-F238E27FC236}">
                      <a16:creationId xmlns:a16="http://schemas.microsoft.com/office/drawing/2014/main" id="{804389DD-BDE0-6DE1-D477-432CB6DD4371}"/>
                    </a:ext>
                  </a:extLst>
                </p:cNvPr>
                <p:cNvSpPr/>
                <p:nvPr/>
              </p:nvSpPr>
              <p:spPr>
                <a:xfrm>
                  <a:off x="5934295" y="341023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at Birth</a:t>
                  </a:r>
                </a:p>
              </p:txBody>
            </p:sp>
            <p:sp>
              <p:nvSpPr>
                <p:cNvPr id="31" name="Rectangle: Diagonal Corners Rounded 30">
                  <a:extLst>
                    <a:ext uri="{FF2B5EF4-FFF2-40B4-BE49-F238E27FC236}">
                      <a16:creationId xmlns:a16="http://schemas.microsoft.com/office/drawing/2014/main" id="{840DFB7F-CF41-2D98-597C-6AB2CAF6E2FA}"/>
                    </a:ext>
                  </a:extLst>
                </p:cNvPr>
                <p:cNvSpPr/>
                <p:nvPr/>
              </p:nvSpPr>
              <p:spPr>
                <a:xfrm>
                  <a:off x="3899621" y="590926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Time since arrival in Canada</a:t>
                  </a:r>
                </a:p>
              </p:txBody>
            </p:sp>
            <p:sp>
              <p:nvSpPr>
                <p:cNvPr id="33" name="Rectangle: Diagonal Corners Rounded 32">
                  <a:extLst>
                    <a:ext uri="{FF2B5EF4-FFF2-40B4-BE49-F238E27FC236}">
                      <a16:creationId xmlns:a16="http://schemas.microsoft.com/office/drawing/2014/main" id="{E8B002C1-AC2A-4097-46E0-BAA25B2C46A7}"/>
                    </a:ext>
                  </a:extLst>
                </p:cNvPr>
                <p:cNvSpPr/>
                <p:nvPr/>
              </p:nvSpPr>
              <p:spPr>
                <a:xfrm>
                  <a:off x="7926070" y="258397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Employment Status</a:t>
                  </a:r>
                </a:p>
              </p:txBody>
            </p:sp>
            <p:sp>
              <p:nvSpPr>
                <p:cNvPr id="34" name="Rectangle: Diagonal Corners Rounded 33">
                  <a:extLst>
                    <a:ext uri="{FF2B5EF4-FFF2-40B4-BE49-F238E27FC236}">
                      <a16:creationId xmlns:a16="http://schemas.microsoft.com/office/drawing/2014/main" id="{062241CA-E30D-B68D-29D6-31C57B84D75C}"/>
                    </a:ext>
                  </a:extLst>
                </p:cNvPr>
                <p:cNvSpPr/>
                <p:nvPr/>
              </p:nvSpPr>
              <p:spPr>
                <a:xfrm>
                  <a:off x="9953723" y="510526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Childcare</a:t>
                  </a:r>
                </a:p>
              </p:txBody>
            </p:sp>
            <p:sp>
              <p:nvSpPr>
                <p:cNvPr id="36" name="Rectangle: Diagonal Corners Rounded 35">
                  <a:extLst>
                    <a:ext uri="{FF2B5EF4-FFF2-40B4-BE49-F238E27FC236}">
                      <a16:creationId xmlns:a16="http://schemas.microsoft.com/office/drawing/2014/main" id="{7EDF77C1-4B4A-83C9-CBD0-7E2A3C975D7F}"/>
                    </a:ext>
                  </a:extLst>
                </p:cNvPr>
                <p:cNvSpPr/>
                <p:nvPr/>
              </p:nvSpPr>
              <p:spPr>
                <a:xfrm>
                  <a:off x="9953723" y="258002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Food</a:t>
                  </a:r>
                </a:p>
              </p:txBody>
            </p:sp>
            <p:sp>
              <p:nvSpPr>
                <p:cNvPr id="37" name="Rectangle: Diagonal Corners Rounded 36">
                  <a:extLst>
                    <a:ext uri="{FF2B5EF4-FFF2-40B4-BE49-F238E27FC236}">
                      <a16:creationId xmlns:a16="http://schemas.microsoft.com/office/drawing/2014/main" id="{7AE309DC-FE42-131F-4E84-D63E2A83FB0C}"/>
                    </a:ext>
                  </a:extLst>
                </p:cNvPr>
                <p:cNvSpPr/>
                <p:nvPr/>
              </p:nvSpPr>
              <p:spPr>
                <a:xfrm>
                  <a:off x="7944009" y="425813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Condition</a:t>
                  </a:r>
                </a:p>
              </p:txBody>
            </p:sp>
            <p:sp>
              <p:nvSpPr>
                <p:cNvPr id="38" name="Rectangle: Diagonal Corners Rounded 37">
                  <a:extLst>
                    <a:ext uri="{FF2B5EF4-FFF2-40B4-BE49-F238E27FC236}">
                      <a16:creationId xmlns:a16="http://schemas.microsoft.com/office/drawing/2014/main" id="{E11EB134-5DB9-4988-F5E3-E74799CE4A78}"/>
                    </a:ext>
                  </a:extLst>
                </p:cNvPr>
                <p:cNvSpPr/>
                <p:nvPr/>
              </p:nvSpPr>
              <p:spPr>
                <a:xfrm>
                  <a:off x="9953723" y="344606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Internet</a:t>
                  </a:r>
                </a:p>
              </p:txBody>
            </p:sp>
            <p:sp>
              <p:nvSpPr>
                <p:cNvPr id="39" name="Rectangle: Diagonal Corners Rounded 38">
                  <a:extLst>
                    <a:ext uri="{FF2B5EF4-FFF2-40B4-BE49-F238E27FC236}">
                      <a16:creationId xmlns:a16="http://schemas.microsoft.com/office/drawing/2014/main" id="{619DF5B3-D27A-9C54-BAC7-15B244DF639A}"/>
                    </a:ext>
                  </a:extLst>
                </p:cNvPr>
                <p:cNvSpPr/>
                <p:nvPr/>
              </p:nvSpPr>
              <p:spPr>
                <a:xfrm>
                  <a:off x="7935534" y="3411282"/>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Stability</a:t>
                  </a:r>
                </a:p>
              </p:txBody>
            </p:sp>
            <p:sp>
              <p:nvSpPr>
                <p:cNvPr id="40" name="Rectangle: Diagonal Corners Rounded 39">
                  <a:extLst>
                    <a:ext uri="{FF2B5EF4-FFF2-40B4-BE49-F238E27FC236}">
                      <a16:creationId xmlns:a16="http://schemas.microsoft.com/office/drawing/2014/main" id="{A215C0CF-A079-406B-5C4B-16A66C76207E}"/>
                    </a:ext>
                  </a:extLst>
                </p:cNvPr>
                <p:cNvSpPr/>
                <p:nvPr/>
              </p:nvSpPr>
              <p:spPr>
                <a:xfrm>
                  <a:off x="7944009" y="384326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Composition</a:t>
                  </a:r>
                </a:p>
              </p:txBody>
            </p:sp>
            <p:sp>
              <p:nvSpPr>
                <p:cNvPr id="41" name="Rectangle: Diagonal Corners Rounded 40">
                  <a:extLst>
                    <a:ext uri="{FF2B5EF4-FFF2-40B4-BE49-F238E27FC236}">
                      <a16:creationId xmlns:a16="http://schemas.microsoft.com/office/drawing/2014/main" id="{D8965D1E-D811-B09C-912D-DB63BFF57F87}"/>
                    </a:ext>
                  </a:extLst>
                </p:cNvPr>
                <p:cNvSpPr/>
                <p:nvPr/>
              </p:nvSpPr>
              <p:spPr>
                <a:xfrm>
                  <a:off x="9953723" y="54983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Social Supports</a:t>
                  </a:r>
                </a:p>
              </p:txBody>
            </p:sp>
            <p:sp>
              <p:nvSpPr>
                <p:cNvPr id="43" name="Rectangle: Diagonal Corners Rounded 42">
                  <a:extLst>
                    <a:ext uri="{FF2B5EF4-FFF2-40B4-BE49-F238E27FC236}">
                      <a16:creationId xmlns:a16="http://schemas.microsoft.com/office/drawing/2014/main" id="{F4C452F7-0EE6-14C5-831F-CB68FADC5E7E}"/>
                    </a:ext>
                  </a:extLst>
                </p:cNvPr>
                <p:cNvSpPr/>
                <p:nvPr/>
              </p:nvSpPr>
              <p:spPr>
                <a:xfrm>
                  <a:off x="9953723" y="589677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Legal History</a:t>
                  </a:r>
                </a:p>
              </p:txBody>
            </p:sp>
            <p:sp>
              <p:nvSpPr>
                <p:cNvPr id="44" name="Rectangle: Diagonal Corners Rounded 43">
                  <a:extLst>
                    <a:ext uri="{FF2B5EF4-FFF2-40B4-BE49-F238E27FC236}">
                      <a16:creationId xmlns:a16="http://schemas.microsoft.com/office/drawing/2014/main" id="{66ECB960-0BD6-1D40-6424-4376F168E090}"/>
                    </a:ext>
                  </a:extLst>
                </p:cNvPr>
                <p:cNvSpPr/>
                <p:nvPr/>
              </p:nvSpPr>
              <p:spPr>
                <a:xfrm>
                  <a:off x="9953723" y="301304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Medication</a:t>
                  </a:r>
                </a:p>
              </p:txBody>
            </p:sp>
            <p:sp>
              <p:nvSpPr>
                <p:cNvPr id="45" name="Rectangle: Diagonal Corners Rounded 44">
                  <a:extLst>
                    <a:ext uri="{FF2B5EF4-FFF2-40B4-BE49-F238E27FC236}">
                      <a16:creationId xmlns:a16="http://schemas.microsoft.com/office/drawing/2014/main" id="{C3D5082F-1083-0089-AB53-24FAA23DCC81}"/>
                    </a:ext>
                  </a:extLst>
                </p:cNvPr>
                <p:cNvSpPr/>
                <p:nvPr/>
              </p:nvSpPr>
              <p:spPr>
                <a:xfrm>
                  <a:off x="9953723" y="38600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a Phone</a:t>
                  </a:r>
                </a:p>
              </p:txBody>
            </p:sp>
            <p:sp>
              <p:nvSpPr>
                <p:cNvPr id="47" name="Rectangle: Diagonal Corners Rounded 46">
                  <a:extLst>
                    <a:ext uri="{FF2B5EF4-FFF2-40B4-BE49-F238E27FC236}">
                      <a16:creationId xmlns:a16="http://schemas.microsoft.com/office/drawing/2014/main" id="{55539362-B85A-D0B6-68E6-3EDAAC9B24EB}"/>
                    </a:ext>
                  </a:extLst>
                </p:cNvPr>
                <p:cNvSpPr/>
                <p:nvPr/>
              </p:nvSpPr>
              <p:spPr>
                <a:xfrm>
                  <a:off x="9953723" y="42745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Transportation</a:t>
                  </a:r>
                </a:p>
              </p:txBody>
            </p:sp>
            <p:sp>
              <p:nvSpPr>
                <p:cNvPr id="50" name="Rectangle: Diagonal Corners Rounded 49">
                  <a:extLst>
                    <a:ext uri="{FF2B5EF4-FFF2-40B4-BE49-F238E27FC236}">
                      <a16:creationId xmlns:a16="http://schemas.microsoft.com/office/drawing/2014/main" id="{964D7B65-78D3-709F-61BB-35B4940402D7}"/>
                    </a:ext>
                  </a:extLst>
                </p:cNvPr>
                <p:cNvSpPr/>
                <p:nvPr/>
              </p:nvSpPr>
              <p:spPr>
                <a:xfrm>
                  <a:off x="9953723" y="469236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Utilities</a:t>
                  </a:r>
                </a:p>
              </p:txBody>
            </p:sp>
            <p:sp>
              <p:nvSpPr>
                <p:cNvPr id="51" name="Rectangle: Diagonal Corners Rounded 50">
                  <a:extLst>
                    <a:ext uri="{FF2B5EF4-FFF2-40B4-BE49-F238E27FC236}">
                      <a16:creationId xmlns:a16="http://schemas.microsoft.com/office/drawing/2014/main" id="{F236BCDC-E4E5-D340-BFA2-42824D67D0EB}"/>
                    </a:ext>
                  </a:extLst>
                </p:cNvPr>
                <p:cNvSpPr/>
                <p:nvPr/>
              </p:nvSpPr>
              <p:spPr>
                <a:xfrm>
                  <a:off x="5934295" y="29848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Sexual orientation</a:t>
                  </a:r>
                </a:p>
              </p:txBody>
            </p:sp>
            <p:grpSp>
              <p:nvGrpSpPr>
                <p:cNvPr id="24" name="Group 23">
                  <a:extLst>
                    <a:ext uri="{FF2B5EF4-FFF2-40B4-BE49-F238E27FC236}">
                      <a16:creationId xmlns:a16="http://schemas.microsoft.com/office/drawing/2014/main" id="{4E2B4EDF-A850-86FE-023D-A402C30B4859}"/>
                    </a:ext>
                  </a:extLst>
                </p:cNvPr>
                <p:cNvGrpSpPr/>
                <p:nvPr/>
              </p:nvGrpSpPr>
              <p:grpSpPr>
                <a:xfrm>
                  <a:off x="3909308" y="2900060"/>
                  <a:ext cx="776744" cy="0"/>
                  <a:chOff x="5043117" y="1730400"/>
                  <a:chExt cx="776744" cy="0"/>
                </a:xfrm>
              </p:grpSpPr>
              <p:cxnSp>
                <p:nvCxnSpPr>
                  <p:cNvPr id="145" name="Straight Connector 144">
                    <a:extLst>
                      <a:ext uri="{FF2B5EF4-FFF2-40B4-BE49-F238E27FC236}">
                        <a16:creationId xmlns:a16="http://schemas.microsoft.com/office/drawing/2014/main" id="{30A30C17-A6AF-9927-45F8-0CC431C0BDD8}"/>
                      </a:ext>
                    </a:extLst>
                  </p:cNvPr>
                  <p:cNvCxnSpPr>
                    <a:cxnSpLocks/>
                  </p:cNvCxnSpPr>
                  <p:nvPr/>
                </p:nvCxnSpPr>
                <p:spPr>
                  <a:xfrm>
                    <a:off x="5043117" y="1730400"/>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CDC48D-1A80-BD8B-2AF7-8C32ED5A99C6}"/>
                      </a:ext>
                    </a:extLst>
                  </p:cNvPr>
                  <p:cNvCxnSpPr>
                    <a:cxnSpLocks/>
                  </p:cNvCxnSpPr>
                  <p:nvPr/>
                </p:nvCxnSpPr>
                <p:spPr>
                  <a:xfrm>
                    <a:off x="5431489" y="173040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B92BFC6-ABF6-7ADC-F2D6-014979BA62E1}"/>
                    </a:ext>
                  </a:extLst>
                </p:cNvPr>
                <p:cNvGrpSpPr/>
                <p:nvPr/>
              </p:nvGrpSpPr>
              <p:grpSpPr>
                <a:xfrm>
                  <a:off x="5977746" y="2892185"/>
                  <a:ext cx="1158766" cy="4968"/>
                  <a:chOff x="3831050" y="-450557"/>
                  <a:chExt cx="1158766" cy="4968"/>
                </a:xfrm>
              </p:grpSpPr>
              <p:cxnSp>
                <p:nvCxnSpPr>
                  <p:cNvPr id="55" name="Straight Connector 54">
                    <a:extLst>
                      <a:ext uri="{FF2B5EF4-FFF2-40B4-BE49-F238E27FC236}">
                        <a16:creationId xmlns:a16="http://schemas.microsoft.com/office/drawing/2014/main" id="{3D2F6448-98EC-0E63-53CA-4C2B943964EE}"/>
                      </a:ext>
                    </a:extLst>
                  </p:cNvPr>
                  <p:cNvCxnSpPr>
                    <a:cxnSpLocks/>
                  </p:cNvCxnSpPr>
                  <p:nvPr/>
                </p:nvCxnSpPr>
                <p:spPr>
                  <a:xfrm>
                    <a:off x="3831050" y="-450557"/>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D9FF1-549B-5DCB-0D33-1ABB97D61861}"/>
                      </a:ext>
                    </a:extLst>
                  </p:cNvPr>
                  <p:cNvCxnSpPr>
                    <a:cxnSpLocks/>
                  </p:cNvCxnSpPr>
                  <p:nvPr/>
                </p:nvCxnSpPr>
                <p:spPr>
                  <a:xfrm>
                    <a:off x="4213072" y="-450427"/>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F4CD02-65FC-AA62-8749-23E6EFE9A99D}"/>
                      </a:ext>
                    </a:extLst>
                  </p:cNvPr>
                  <p:cNvCxnSpPr>
                    <a:cxnSpLocks/>
                  </p:cNvCxnSpPr>
                  <p:nvPr/>
                </p:nvCxnSpPr>
                <p:spPr>
                  <a:xfrm>
                    <a:off x="4601444" y="-445589"/>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ED3DE57-589F-7586-AA08-E9EC58D5B507}"/>
                    </a:ext>
                  </a:extLst>
                </p:cNvPr>
                <p:cNvCxnSpPr>
                  <a:cxnSpLocks/>
                </p:cNvCxnSpPr>
                <p:nvPr/>
              </p:nvCxnSpPr>
              <p:spPr>
                <a:xfrm>
                  <a:off x="10363015" y="457247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F75576-CFCC-0074-C459-47765C53485F}"/>
                    </a:ext>
                  </a:extLst>
                </p:cNvPr>
                <p:cNvCxnSpPr>
                  <a:cxnSpLocks/>
                </p:cNvCxnSpPr>
                <p:nvPr/>
              </p:nvCxnSpPr>
              <p:spPr>
                <a:xfrm>
                  <a:off x="10348736" y="3309351"/>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45A5A0-C7A0-F617-43CE-4FA5D05819CB}"/>
                    </a:ext>
                  </a:extLst>
                </p:cNvPr>
                <p:cNvCxnSpPr>
                  <a:cxnSpLocks/>
                </p:cNvCxnSpPr>
                <p:nvPr/>
              </p:nvCxnSpPr>
              <p:spPr>
                <a:xfrm>
                  <a:off x="10363015" y="415723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9EBA84-87CC-9068-C88B-A28FE7D39EB2}"/>
                    </a:ext>
                  </a:extLst>
                </p:cNvPr>
                <p:cNvCxnSpPr>
                  <a:cxnSpLocks/>
                </p:cNvCxnSpPr>
                <p:nvPr/>
              </p:nvCxnSpPr>
              <p:spPr>
                <a:xfrm>
                  <a:off x="10363015" y="3752398"/>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18DA49F-0766-E404-D902-4C11C6EC6924}"/>
                    </a:ext>
                  </a:extLst>
                </p:cNvPr>
                <p:cNvCxnSpPr>
                  <a:cxnSpLocks/>
                </p:cNvCxnSpPr>
                <p:nvPr/>
              </p:nvCxnSpPr>
              <p:spPr>
                <a:xfrm>
                  <a:off x="10363015" y="499147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764708-9B75-31AC-C066-AC656B6875BE}"/>
                    </a:ext>
                  </a:extLst>
                </p:cNvPr>
                <p:cNvCxnSpPr>
                  <a:cxnSpLocks/>
                </p:cNvCxnSpPr>
                <p:nvPr/>
              </p:nvCxnSpPr>
              <p:spPr>
                <a:xfrm>
                  <a:off x="3908413" y="3706843"/>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404F68-B112-1CB1-E461-633CEB3B0CED}"/>
                    </a:ext>
                  </a:extLst>
                </p:cNvPr>
                <p:cNvCxnSpPr>
                  <a:cxnSpLocks/>
                </p:cNvCxnSpPr>
                <p:nvPr/>
              </p:nvCxnSpPr>
              <p:spPr>
                <a:xfrm>
                  <a:off x="10342095" y="5401132"/>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8A9EC5-A34E-E574-488F-5396777E95B3}"/>
                    </a:ext>
                  </a:extLst>
                </p:cNvPr>
                <p:cNvCxnSpPr>
                  <a:cxnSpLocks/>
                </p:cNvCxnSpPr>
                <p:nvPr/>
              </p:nvCxnSpPr>
              <p:spPr>
                <a:xfrm>
                  <a:off x="8312776" y="370778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121B770-E8DD-EE38-EA5A-F7FD00FD5AD6}"/>
                    </a:ext>
                  </a:extLst>
                </p:cNvPr>
                <p:cNvCxnSpPr>
                  <a:cxnSpLocks/>
                </p:cNvCxnSpPr>
                <p:nvPr/>
              </p:nvCxnSpPr>
              <p:spPr>
                <a:xfrm>
                  <a:off x="8328871" y="456526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012BD2-71BA-DFAA-5303-22C3E67A4A58}"/>
                    </a:ext>
                  </a:extLst>
                </p:cNvPr>
                <p:cNvCxnSpPr>
                  <a:cxnSpLocks/>
                </p:cNvCxnSpPr>
                <p:nvPr/>
              </p:nvCxnSpPr>
              <p:spPr>
                <a:xfrm>
                  <a:off x="8345913" y="414471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054864E-2B22-C44F-0760-4DF80951C714}"/>
                    </a:ext>
                  </a:extLst>
                </p:cNvPr>
                <p:cNvCxnSpPr>
                  <a:cxnSpLocks/>
                </p:cNvCxnSpPr>
                <p:nvPr/>
              </p:nvCxnSpPr>
              <p:spPr>
                <a:xfrm>
                  <a:off x="8296019" y="329464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9A15F1-31FC-B8DE-ED8E-D67580A60D3F}"/>
                    </a:ext>
                  </a:extLst>
                </p:cNvPr>
                <p:cNvCxnSpPr>
                  <a:cxnSpLocks/>
                </p:cNvCxnSpPr>
                <p:nvPr/>
              </p:nvCxnSpPr>
              <p:spPr>
                <a:xfrm>
                  <a:off x="4297680" y="413354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F61143-053A-1617-2DBC-308BDAC729E1}"/>
                    </a:ext>
                  </a:extLst>
                </p:cNvPr>
                <p:cNvCxnSpPr>
                  <a:cxnSpLocks/>
                </p:cNvCxnSpPr>
                <p:nvPr/>
              </p:nvCxnSpPr>
              <p:spPr>
                <a:xfrm>
                  <a:off x="4282184" y="621299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5567014-C0B1-A1DA-D3A1-E44C70A343A1}"/>
                    </a:ext>
                  </a:extLst>
                </p:cNvPr>
                <p:cNvCxnSpPr>
                  <a:cxnSpLocks/>
                </p:cNvCxnSpPr>
                <p:nvPr/>
              </p:nvCxnSpPr>
              <p:spPr>
                <a:xfrm>
                  <a:off x="6322667" y="329329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6CCC41-ACB2-4165-3EA6-A9B8A51111EA}"/>
                    </a:ext>
                  </a:extLst>
                </p:cNvPr>
                <p:cNvCxnSpPr>
                  <a:cxnSpLocks/>
                </p:cNvCxnSpPr>
                <p:nvPr/>
              </p:nvCxnSpPr>
              <p:spPr>
                <a:xfrm>
                  <a:off x="6711039" y="3284188"/>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C72C82-8295-5F01-73A4-56FA06F6CA47}"/>
                    </a:ext>
                  </a:extLst>
                </p:cNvPr>
                <p:cNvCxnSpPr>
                  <a:cxnSpLocks/>
                </p:cNvCxnSpPr>
                <p:nvPr/>
              </p:nvCxnSpPr>
              <p:spPr>
                <a:xfrm>
                  <a:off x="4299973" y="454610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AE6934-1AF5-4777-86D8-47A41EBE2A24}"/>
                  </a:ext>
                </a:extLst>
              </p:cNvPr>
              <p:cNvGrpSpPr/>
              <p:nvPr/>
            </p:nvGrpSpPr>
            <p:grpSpPr>
              <a:xfrm>
                <a:off x="4436030" y="4060850"/>
                <a:ext cx="1440180" cy="276444"/>
                <a:chOff x="4436030" y="4060850"/>
                <a:chExt cx="1440180" cy="276444"/>
              </a:xfrm>
            </p:grpSpPr>
            <p:sp>
              <p:nvSpPr>
                <p:cNvPr id="3" name="Rectangle: Diagonal Corners Rounded 2">
                  <a:extLst>
                    <a:ext uri="{FF2B5EF4-FFF2-40B4-BE49-F238E27FC236}">
                      <a16:creationId xmlns:a16="http://schemas.microsoft.com/office/drawing/2014/main" id="{D9CCA132-8341-1001-5B0C-8D1B490DF804}"/>
                    </a:ext>
                  </a:extLst>
                </p:cNvPr>
                <p:cNvSpPr/>
                <p:nvPr/>
              </p:nvSpPr>
              <p:spPr>
                <a:xfrm>
                  <a:off x="4436030" y="4060850"/>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Name used*</a:t>
                  </a:r>
                </a:p>
              </p:txBody>
            </p:sp>
            <p:cxnSp>
              <p:nvCxnSpPr>
                <p:cNvPr id="12" name="Straight Connector 11">
                  <a:extLst>
                    <a:ext uri="{FF2B5EF4-FFF2-40B4-BE49-F238E27FC236}">
                      <a16:creationId xmlns:a16="http://schemas.microsoft.com/office/drawing/2014/main" id="{C1A61027-89A2-1A0C-6070-A42AC33B5EB2}"/>
                    </a:ext>
                  </a:extLst>
                </p:cNvPr>
                <p:cNvCxnSpPr>
                  <a:cxnSpLocks/>
                </p:cNvCxnSpPr>
                <p:nvPr/>
              </p:nvCxnSpPr>
              <p:spPr>
                <a:xfrm>
                  <a:off x="5078016" y="4327460"/>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28FCE9-8A50-7296-F0E1-E589723278E0}"/>
                  </a:ext>
                </a:extLst>
              </p:cNvPr>
              <p:cNvCxnSpPr>
                <a:cxnSpLocks/>
              </p:cNvCxnSpPr>
              <p:nvPr/>
            </p:nvCxnSpPr>
            <p:spPr>
              <a:xfrm>
                <a:off x="3223497" y="3974839"/>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B89C8-CDFE-0BE2-6B89-478BF989B8CF}"/>
                  </a:ext>
                </a:extLst>
              </p:cNvPr>
              <p:cNvCxnSpPr>
                <a:cxnSpLocks/>
              </p:cNvCxnSpPr>
              <p:nvPr/>
            </p:nvCxnSpPr>
            <p:spPr>
              <a:xfrm>
                <a:off x="3212923" y="466236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D7AB70-11B3-A87D-32A7-602955653070}"/>
                  </a:ext>
                </a:extLst>
              </p:cNvPr>
              <p:cNvCxnSpPr>
                <a:cxnSpLocks/>
              </p:cNvCxnSpPr>
              <p:nvPr/>
            </p:nvCxnSpPr>
            <p:spPr>
              <a:xfrm>
                <a:off x="3215995" y="2594030"/>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2195C7-F876-573C-2B90-119813A1A9F9}"/>
                  </a:ext>
                </a:extLst>
              </p:cNvPr>
              <p:cNvCxnSpPr>
                <a:cxnSpLocks/>
              </p:cNvCxnSpPr>
              <p:nvPr/>
            </p:nvCxnSpPr>
            <p:spPr>
              <a:xfrm>
                <a:off x="3223497" y="432631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Diagonal Corners Rounded 45">
                <a:extLst>
                  <a:ext uri="{FF2B5EF4-FFF2-40B4-BE49-F238E27FC236}">
                    <a16:creationId xmlns:a16="http://schemas.microsoft.com/office/drawing/2014/main" id="{705A8C34-6454-7AC7-F8E8-D9CD6DFFFDC1}"/>
                  </a:ext>
                </a:extLst>
              </p:cNvPr>
              <p:cNvSpPr/>
              <p:nvPr/>
            </p:nvSpPr>
            <p:spPr>
              <a:xfrm>
                <a:off x="4436030" y="3040884"/>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30" b="1" kern="1200">
                    <a:solidFill>
                      <a:srgbClr val="365254">
                        <a:lumMod val="50000"/>
                      </a:srgbClr>
                    </a:solidFill>
                    <a:latin typeface="Calibri"/>
                  </a:rPr>
                  <a:t>Gender Used</a:t>
                </a:r>
              </a:p>
            </p:txBody>
          </p:sp>
          <p:cxnSp>
            <p:nvCxnSpPr>
              <p:cNvPr id="52" name="Straight Connector 51">
                <a:extLst>
                  <a:ext uri="{FF2B5EF4-FFF2-40B4-BE49-F238E27FC236}">
                    <a16:creationId xmlns:a16="http://schemas.microsoft.com/office/drawing/2014/main" id="{0DA34A32-958D-5F4D-FF15-6C10F6911D5F}"/>
                  </a:ext>
                </a:extLst>
              </p:cNvPr>
              <p:cNvCxnSpPr>
                <a:cxnSpLocks/>
              </p:cNvCxnSpPr>
              <p:nvPr/>
            </p:nvCxnSpPr>
            <p:spPr>
              <a:xfrm>
                <a:off x="5046062" y="329298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833AC5-252B-A67F-BDB2-9C870F7AA5A7}"/>
                  </a:ext>
                </a:extLst>
              </p:cNvPr>
              <p:cNvCxnSpPr>
                <a:cxnSpLocks/>
              </p:cNvCxnSpPr>
              <p:nvPr/>
            </p:nvCxnSpPr>
            <p:spPr>
              <a:xfrm>
                <a:off x="4742000" y="2927693"/>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AA8384-1D1D-946B-046D-6C1281F32420}"/>
                  </a:ext>
                </a:extLst>
              </p:cNvPr>
              <p:cNvCxnSpPr>
                <a:cxnSpLocks/>
              </p:cNvCxnSpPr>
              <p:nvPr/>
            </p:nvCxnSpPr>
            <p:spPr>
              <a:xfrm>
                <a:off x="5033279" y="2928657"/>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4EC058-CEDD-A0CB-50EB-19769C45D490}"/>
                  </a:ext>
                </a:extLst>
              </p:cNvPr>
              <p:cNvCxnSpPr>
                <a:cxnSpLocks/>
              </p:cNvCxnSpPr>
              <p:nvPr/>
            </p:nvCxnSpPr>
            <p:spPr>
              <a:xfrm>
                <a:off x="5067493" y="361683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826CBC-7E65-F5C3-ABAE-684FE101218C}"/>
                  </a:ext>
                </a:extLst>
              </p:cNvPr>
              <p:cNvCxnSpPr>
                <a:cxnSpLocks/>
              </p:cNvCxnSpPr>
              <p:nvPr/>
            </p:nvCxnSpPr>
            <p:spPr>
              <a:xfrm>
                <a:off x="5067493" y="3964493"/>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504825-FBB0-9E36-4B34-A1DA09C6DD57}"/>
                  </a:ext>
                </a:extLst>
              </p:cNvPr>
              <p:cNvCxnSpPr>
                <a:cxnSpLocks/>
              </p:cNvCxnSpPr>
              <p:nvPr/>
            </p:nvCxnSpPr>
            <p:spPr>
              <a:xfrm>
                <a:off x="7756571" y="467990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2C0DBB-14A8-A5A1-B55F-7DFE735A0FF2}"/>
                  </a:ext>
                </a:extLst>
              </p:cNvPr>
              <p:cNvGrpSpPr/>
              <p:nvPr/>
            </p:nvGrpSpPr>
            <p:grpSpPr>
              <a:xfrm>
                <a:off x="4436030" y="4417331"/>
                <a:ext cx="1440180" cy="276444"/>
                <a:chOff x="4436030" y="4417331"/>
                <a:chExt cx="1440180" cy="276444"/>
              </a:xfrm>
            </p:grpSpPr>
            <p:sp>
              <p:nvSpPr>
                <p:cNvPr id="67" name="Rectangle: Diagonal Corners Rounded 66">
                  <a:extLst>
                    <a:ext uri="{FF2B5EF4-FFF2-40B4-BE49-F238E27FC236}">
                      <a16:creationId xmlns:a16="http://schemas.microsoft.com/office/drawing/2014/main" id="{AAB1CF60-53E0-F5C2-0813-153ABF2EA0C5}"/>
                    </a:ext>
                  </a:extLst>
                </p:cNvPr>
                <p:cNvSpPr/>
                <p:nvPr/>
              </p:nvSpPr>
              <p:spPr>
                <a:xfrm>
                  <a:off x="4436030" y="4417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Personal Pronouns*</a:t>
                  </a:r>
                </a:p>
              </p:txBody>
            </p:sp>
            <p:cxnSp>
              <p:nvCxnSpPr>
                <p:cNvPr id="68" name="Straight Connector 67">
                  <a:extLst>
                    <a:ext uri="{FF2B5EF4-FFF2-40B4-BE49-F238E27FC236}">
                      <a16:creationId xmlns:a16="http://schemas.microsoft.com/office/drawing/2014/main" id="{C356DE26-0A92-F4A5-7238-3524F79CA643}"/>
                    </a:ext>
                  </a:extLst>
                </p:cNvPr>
                <p:cNvCxnSpPr>
                  <a:cxnSpLocks/>
                </p:cNvCxnSpPr>
                <p:nvPr/>
              </p:nvCxnSpPr>
              <p:spPr>
                <a:xfrm>
                  <a:off x="5078016" y="4675122"/>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A41DD837-6750-33A8-DC4A-253977628DE6}"/>
                  </a:ext>
                </a:extLst>
              </p:cNvPr>
              <p:cNvCxnSpPr>
                <a:cxnSpLocks/>
              </p:cNvCxnSpPr>
              <p:nvPr/>
            </p:nvCxnSpPr>
            <p:spPr>
              <a:xfrm>
                <a:off x="6222014" y="224543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CFC8F9-6BD2-4F57-2FBA-98E8FD13A46A}"/>
                  </a:ext>
                </a:extLst>
              </p:cNvPr>
              <p:cNvCxnSpPr>
                <a:cxnSpLocks/>
              </p:cNvCxnSpPr>
              <p:nvPr/>
            </p:nvCxnSpPr>
            <p:spPr>
              <a:xfrm>
                <a:off x="7764410" y="2237684"/>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Diagonal Corners Rounded 4">
                <a:extLst>
                  <a:ext uri="{FF2B5EF4-FFF2-40B4-BE49-F238E27FC236}">
                    <a16:creationId xmlns:a16="http://schemas.microsoft.com/office/drawing/2014/main" id="{FC5A796C-D8D3-AC1F-368A-DE4F871ED410}"/>
                  </a:ext>
                </a:extLst>
              </p:cNvPr>
              <p:cNvSpPr/>
              <p:nvPr/>
            </p:nvSpPr>
            <p:spPr>
              <a:xfrm>
                <a:off x="5951649" y="3716697"/>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Income</a:t>
                </a:r>
              </a:p>
            </p:txBody>
          </p:sp>
          <p:sp>
            <p:nvSpPr>
              <p:cNvPr id="6" name="Rectangle: Diagonal Corners Rounded 5">
                <a:extLst>
                  <a:ext uri="{FF2B5EF4-FFF2-40B4-BE49-F238E27FC236}">
                    <a16:creationId xmlns:a16="http://schemas.microsoft.com/office/drawing/2014/main" id="{9ADCB23D-AFF5-6FB9-7FD9-8BF44606BDEE}"/>
                  </a:ext>
                </a:extLst>
              </p:cNvPr>
              <p:cNvSpPr/>
              <p:nvPr/>
            </p:nvSpPr>
            <p:spPr>
              <a:xfrm>
                <a:off x="7465290" y="5093996"/>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Experience with Interpersonal Violence</a:t>
                </a:r>
              </a:p>
            </p:txBody>
          </p:sp>
          <p:sp>
            <p:nvSpPr>
              <p:cNvPr id="35" name="Rectangle: Diagonal Corners Rounded 34">
                <a:extLst>
                  <a:ext uri="{FF2B5EF4-FFF2-40B4-BE49-F238E27FC236}">
                    <a16:creationId xmlns:a16="http://schemas.microsoft.com/office/drawing/2014/main" id="{8BA81FFF-8D31-E44C-58D3-B3F8188D0B88}"/>
                  </a:ext>
                </a:extLst>
              </p:cNvPr>
              <p:cNvSpPr/>
              <p:nvPr/>
            </p:nvSpPr>
            <p:spPr>
              <a:xfrm>
                <a:off x="4436030" y="4756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 No Fixed Address Flag*</a:t>
                </a:r>
              </a:p>
            </p:txBody>
          </p:sp>
        </p:grpSp>
        <p:cxnSp>
          <p:nvCxnSpPr>
            <p:cNvPr id="77" name="Straight Connector 76">
              <a:extLst>
                <a:ext uri="{FF2B5EF4-FFF2-40B4-BE49-F238E27FC236}">
                  <a16:creationId xmlns:a16="http://schemas.microsoft.com/office/drawing/2014/main" id="{4A0969DE-F498-3F61-BF32-FCEA6C78E49D}"/>
                </a:ext>
              </a:extLst>
            </p:cNvPr>
            <p:cNvCxnSpPr>
              <a:cxnSpLocks/>
            </p:cNvCxnSpPr>
            <p:nvPr/>
          </p:nvCxnSpPr>
          <p:spPr>
            <a:xfrm>
              <a:off x="1746957" y="402435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E2E9E-018A-A83D-B164-8169731E45CF}"/>
                </a:ext>
              </a:extLst>
            </p:cNvPr>
            <p:cNvCxnSpPr>
              <a:cxnSpLocks/>
            </p:cNvCxnSpPr>
            <p:nvPr/>
          </p:nvCxnSpPr>
          <p:spPr>
            <a:xfrm>
              <a:off x="3569760" y="2648931"/>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0CFBC4-CB3A-700D-A738-E74BD6F36822}"/>
                </a:ext>
              </a:extLst>
            </p:cNvPr>
            <p:cNvCxnSpPr>
              <a:cxnSpLocks/>
            </p:cNvCxnSpPr>
            <p:nvPr/>
          </p:nvCxnSpPr>
          <p:spPr>
            <a:xfrm>
              <a:off x="1746957" y="4377087"/>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613D40-247E-3D40-3476-F4EFD16E7B89}"/>
                </a:ext>
              </a:extLst>
            </p:cNvPr>
            <p:cNvCxnSpPr>
              <a:cxnSpLocks/>
            </p:cNvCxnSpPr>
            <p:nvPr/>
          </p:nvCxnSpPr>
          <p:spPr>
            <a:xfrm>
              <a:off x="1735335" y="368072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6CF1B3-A224-9F8A-0125-7B5EF4294B66}"/>
                </a:ext>
              </a:extLst>
            </p:cNvPr>
            <p:cNvCxnSpPr>
              <a:cxnSpLocks/>
            </p:cNvCxnSpPr>
            <p:nvPr/>
          </p:nvCxnSpPr>
          <p:spPr>
            <a:xfrm>
              <a:off x="1746957" y="2647719"/>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9AA7CA-05EA-8EDD-A00C-FE02B3646C15}"/>
                </a:ext>
              </a:extLst>
            </p:cNvPr>
            <p:cNvCxnSpPr>
              <a:cxnSpLocks/>
            </p:cNvCxnSpPr>
            <p:nvPr/>
          </p:nvCxnSpPr>
          <p:spPr>
            <a:xfrm>
              <a:off x="3555314" y="332794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BBF569-6960-38FE-A719-F144CB1BDAE0}"/>
                </a:ext>
              </a:extLst>
            </p:cNvPr>
            <p:cNvCxnSpPr>
              <a:cxnSpLocks/>
            </p:cNvCxnSpPr>
            <p:nvPr/>
          </p:nvCxnSpPr>
          <p:spPr>
            <a:xfrm>
              <a:off x="3571815" y="4363334"/>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F699C5-50B0-2A65-DEE7-39F0E3907DF5}"/>
                </a:ext>
              </a:extLst>
            </p:cNvPr>
            <p:cNvCxnSpPr>
              <a:cxnSpLocks/>
            </p:cNvCxnSpPr>
            <p:nvPr/>
          </p:nvCxnSpPr>
          <p:spPr>
            <a:xfrm>
              <a:off x="3555314" y="298341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a:extLst>
              <a:ext uri="{FF2B5EF4-FFF2-40B4-BE49-F238E27FC236}">
                <a16:creationId xmlns:a16="http://schemas.microsoft.com/office/drawing/2014/main" id="{17269E1A-B567-89CE-5709-7A05CB4A7F73}"/>
              </a:ext>
            </a:extLst>
          </p:cNvPr>
          <p:cNvCxnSpPr>
            <a:cxnSpLocks/>
          </p:cNvCxnSpPr>
          <p:nvPr/>
        </p:nvCxnSpPr>
        <p:spPr>
          <a:xfrm>
            <a:off x="3212506" y="503154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8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9D28-6A3B-0B05-762A-720C072CB04B}"/>
              </a:ext>
            </a:extLst>
          </p:cNvPr>
          <p:cNvSpPr>
            <a:spLocks noGrp="1"/>
          </p:cNvSpPr>
          <p:nvPr>
            <p:ph type="title"/>
          </p:nvPr>
        </p:nvSpPr>
        <p:spPr/>
        <p:txBody>
          <a:bodyPr/>
          <a:lstStyle/>
          <a:p>
            <a:r>
              <a:rPr lang="en-CA"/>
              <a:t>Methods</a:t>
            </a:r>
          </a:p>
        </p:txBody>
      </p:sp>
      <p:sp>
        <p:nvSpPr>
          <p:cNvPr id="3" name="Text Placeholder 2">
            <a:extLst>
              <a:ext uri="{FF2B5EF4-FFF2-40B4-BE49-F238E27FC236}">
                <a16:creationId xmlns:a16="http://schemas.microsoft.com/office/drawing/2014/main" id="{43E90393-5DB2-309C-5D18-FE57BEF8811B}"/>
              </a:ext>
            </a:extLst>
          </p:cNvPr>
          <p:cNvSpPr>
            <a:spLocks noGrp="1"/>
          </p:cNvSpPr>
          <p:nvPr>
            <p:ph type="body" idx="1"/>
          </p:nvPr>
        </p:nvSpPr>
        <p:spPr>
          <a:xfrm>
            <a:off x="246082" y="1286661"/>
            <a:ext cx="8221262" cy="4213149"/>
          </a:xfrm>
        </p:spPr>
        <p:txBody>
          <a:bodyPr>
            <a:normAutofit/>
          </a:bodyPr>
          <a:lstStyle/>
          <a:p>
            <a:pPr marL="228600" indent="0"/>
            <a:r>
              <a:rPr lang="en-CA" sz="1600" u="sng" strike="noStrike">
                <a:effectLst/>
              </a:rPr>
              <a:t>Goal:</a:t>
            </a:r>
            <a:r>
              <a:rPr lang="en-CA" sz="1600" strike="noStrike">
                <a:effectLst/>
              </a:rPr>
              <a:t>  </a:t>
            </a:r>
            <a:r>
              <a:rPr lang="en-CA" sz="1600" u="none" strike="noStrike">
                <a:effectLst/>
              </a:rPr>
              <a:t>Identify if there are matches in SNOMED CT or LOINC for the responses to the questions in the SDOH questionnaire. </a:t>
            </a:r>
          </a:p>
          <a:p>
            <a:pPr marL="228600" indent="0"/>
            <a:r>
              <a:rPr lang="en-CA" sz="1600" u="sng" strike="noStrike">
                <a:effectLst/>
              </a:rPr>
              <a:t>Approach:</a:t>
            </a:r>
            <a:r>
              <a:rPr lang="en-CA" sz="1600" u="none" strike="noStrike">
                <a:effectLst/>
              </a:rPr>
              <a:t>  </a:t>
            </a:r>
          </a:p>
          <a:p>
            <a:pPr marL="571500" indent="-342900">
              <a:buFont typeface="+mj-lt"/>
              <a:buAutoNum type="arabicPeriod"/>
            </a:pPr>
            <a:r>
              <a:rPr lang="en-CA" sz="1600" u="none" strike="noStrike">
                <a:effectLst/>
              </a:rPr>
              <a:t>Look for any existing curated value sets to adopt or adapt.</a:t>
            </a:r>
          </a:p>
          <a:p>
            <a:pPr marL="571500" indent="-342900">
              <a:buFont typeface="+mj-lt"/>
              <a:buAutoNum type="arabicPeriod"/>
            </a:pPr>
            <a:r>
              <a:rPr lang="en-CA" sz="1600" u="none" strike="noStrike">
                <a:effectLst/>
              </a:rPr>
              <a:t>Searched SNOMED CT CA, LOINC to identify </a:t>
            </a:r>
          </a:p>
          <a:p>
            <a:pPr marL="1028700" lvl="1" indent="-342900">
              <a:buFont typeface="+mj-lt"/>
              <a:buAutoNum type="alphaLcParenR"/>
            </a:pPr>
            <a:r>
              <a:rPr lang="en-CA"/>
              <a:t>A</a:t>
            </a:r>
            <a:r>
              <a:rPr lang="en-CA" u="none" strike="noStrike">
                <a:effectLst/>
              </a:rPr>
              <a:t>ny lexical matches to responses</a:t>
            </a:r>
            <a:endParaRPr lang="en-CA"/>
          </a:p>
          <a:p>
            <a:pPr marL="1028700" lvl="1" indent="-342900">
              <a:buFont typeface="+mj-lt"/>
              <a:buAutoNum type="alphaLcParenR"/>
            </a:pPr>
            <a:r>
              <a:rPr lang="en-CA" u="none" strike="noStrike">
                <a:effectLst/>
              </a:rPr>
              <a:t>Similar matches</a:t>
            </a:r>
          </a:p>
          <a:p>
            <a:pPr marL="1028700" lvl="1" indent="-342900">
              <a:buFont typeface="+mj-lt"/>
              <a:buAutoNum type="alphaLcParenR"/>
            </a:pPr>
            <a:r>
              <a:rPr lang="en-CA"/>
              <a:t>Need for new synonym proposal</a:t>
            </a:r>
          </a:p>
          <a:p>
            <a:pPr marL="1028700" lvl="1" indent="-342900">
              <a:buFont typeface="+mj-lt"/>
              <a:buAutoNum type="alphaLcParenR"/>
            </a:pPr>
            <a:r>
              <a:rPr lang="en-CA" u="none" strike="noStrike">
                <a:effectLst/>
              </a:rPr>
              <a:t>Need for new concept proposal</a:t>
            </a:r>
          </a:p>
          <a:p>
            <a:pPr marL="571500" indent="-342900">
              <a:buFont typeface="+mj-lt"/>
              <a:buAutoNum type="arabicPeriod"/>
            </a:pPr>
            <a:r>
              <a:rPr lang="en-CA" sz="1600"/>
              <a:t>Consult with SDOH WG, Terminology team, Subject matter experts, </a:t>
            </a:r>
          </a:p>
          <a:p>
            <a:pPr marL="228600" indent="0"/>
            <a:r>
              <a:rPr lang="en-CA" sz="1600"/>
              <a:t>     Clinicians, Community</a:t>
            </a:r>
          </a:p>
          <a:p>
            <a:pPr marL="228600" indent="0"/>
            <a:endParaRPr lang="en-CA" u="none" strike="noStrike">
              <a:effectLst/>
            </a:endParaRPr>
          </a:p>
          <a:p>
            <a:pPr marL="228600" indent="0"/>
            <a:endParaRPr lang="en-CA" sz="1800" u="none" strike="noStrike">
              <a:effectLst/>
            </a:endParaRPr>
          </a:p>
          <a:p>
            <a:pPr marL="571500" indent="-342900">
              <a:buFont typeface="+mj-lt"/>
              <a:buAutoNum type="arabicPeriod"/>
            </a:pPr>
            <a:endParaRPr lang="en-CA" sz="1800" u="none" strike="noStrike">
              <a:effectLst/>
            </a:endParaRPr>
          </a:p>
          <a:p>
            <a:pPr marL="514350" indent="-285750">
              <a:buFont typeface="Arial" panose="020B0604020202020204" pitchFamily="34" charset="0"/>
              <a:buChar char="•"/>
            </a:pPr>
            <a:endParaRPr lang="en-CA"/>
          </a:p>
        </p:txBody>
      </p:sp>
      <p:sp>
        <p:nvSpPr>
          <p:cNvPr id="4" name="Slide Number Placeholder 3">
            <a:extLst>
              <a:ext uri="{FF2B5EF4-FFF2-40B4-BE49-F238E27FC236}">
                <a16:creationId xmlns:a16="http://schemas.microsoft.com/office/drawing/2014/main" id="{662E2718-968B-9261-F66F-CEBDC3356F9B}"/>
              </a:ext>
            </a:extLst>
          </p:cNvPr>
          <p:cNvSpPr>
            <a:spLocks noGrp="1"/>
          </p:cNvSpPr>
          <p:nvPr>
            <p:ph type="sldNum" idx="12"/>
          </p:nvPr>
        </p:nvSpPr>
        <p:spPr/>
        <p:txBody>
          <a:bodyPr/>
          <a:lstStyle/>
          <a:p>
            <a:fld id="{00000000-1234-1234-1234-123412341234}" type="slidenum">
              <a:rPr lang="en-US" smtClean="0"/>
              <a:pPr/>
              <a:t>6</a:t>
            </a:fld>
            <a:endParaRPr lang="en-US"/>
          </a:p>
        </p:txBody>
      </p:sp>
      <p:sp>
        <p:nvSpPr>
          <p:cNvPr id="7" name="Arrow: Left 6">
            <a:extLst>
              <a:ext uri="{FF2B5EF4-FFF2-40B4-BE49-F238E27FC236}">
                <a16:creationId xmlns:a16="http://schemas.microsoft.com/office/drawing/2014/main" id="{2AAF0C19-42B4-3DE1-E41F-F8D0CCACAD06}"/>
              </a:ext>
            </a:extLst>
          </p:cNvPr>
          <p:cNvSpPr/>
          <p:nvPr/>
        </p:nvSpPr>
        <p:spPr>
          <a:xfrm rot="19885617">
            <a:off x="6880505" y="3754330"/>
            <a:ext cx="1500474" cy="679441"/>
          </a:xfrm>
          <a:prstGeom prst="leftArrow">
            <a:avLst/>
          </a:prstGeom>
          <a:solidFill>
            <a:srgbClr val="00A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We are here</a:t>
            </a:r>
          </a:p>
        </p:txBody>
      </p:sp>
    </p:spTree>
    <p:extLst>
      <p:ext uri="{BB962C8B-B14F-4D97-AF65-F5344CB8AC3E}">
        <p14:creationId xmlns:p14="http://schemas.microsoft.com/office/powerpoint/2010/main" val="231427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DD96F-EE10-C0F6-953F-4B465CF22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CA5CE-91A5-3D9C-9B54-A4930706175A}"/>
              </a:ext>
            </a:extLst>
          </p:cNvPr>
          <p:cNvSpPr>
            <a:spLocks noGrp="1"/>
          </p:cNvSpPr>
          <p:nvPr>
            <p:ph type="title"/>
          </p:nvPr>
        </p:nvSpPr>
        <p:spPr>
          <a:xfrm>
            <a:off x="565009" y="374447"/>
            <a:ext cx="7293156" cy="629581"/>
          </a:xfrm>
        </p:spPr>
        <p:txBody>
          <a:bodyPr>
            <a:noAutofit/>
          </a:bodyPr>
          <a:lstStyle/>
          <a:p>
            <a:r>
              <a:rPr lang="en-CA" sz="2500">
                <a:solidFill>
                  <a:schemeClr val="tx1"/>
                </a:solidFill>
              </a:rPr>
              <a:t>Canadian Core Data for Interoperability (CACDI) Version 1 was published March 27th</a:t>
            </a:r>
            <a:endParaRPr lang="en-US" sz="2500">
              <a:solidFill>
                <a:schemeClr val="tx1"/>
              </a:solidFill>
            </a:endParaRPr>
          </a:p>
        </p:txBody>
      </p:sp>
      <p:sp>
        <p:nvSpPr>
          <p:cNvPr id="3" name="Text Placeholder 2">
            <a:extLst>
              <a:ext uri="{FF2B5EF4-FFF2-40B4-BE49-F238E27FC236}">
                <a16:creationId xmlns:a16="http://schemas.microsoft.com/office/drawing/2014/main" id="{A81BA468-F19A-652B-AFFE-E05E7BCBBB18}"/>
              </a:ext>
            </a:extLst>
          </p:cNvPr>
          <p:cNvSpPr>
            <a:spLocks noGrp="1"/>
          </p:cNvSpPr>
          <p:nvPr>
            <p:ph type="body" idx="1"/>
          </p:nvPr>
        </p:nvSpPr>
        <p:spPr>
          <a:xfrm>
            <a:off x="565009" y="1548467"/>
            <a:ext cx="7877659" cy="3797300"/>
          </a:xfrm>
        </p:spPr>
        <p:txBody>
          <a:bodyPr>
            <a:noAutofit/>
          </a:bodyPr>
          <a:lstStyle/>
          <a:p>
            <a:pPr marL="514350" indent="-285750">
              <a:buChar char="•"/>
            </a:pPr>
            <a:r>
              <a:rPr lang="en-CA" sz="1600">
                <a:solidFill>
                  <a:schemeClr val="tx1"/>
                </a:solidFill>
                <a:latin typeface="Calibri"/>
                <a:ea typeface="Calibri"/>
                <a:cs typeface="Calibri"/>
              </a:rPr>
              <a:t>Foundation for seamless exchange of high-quality health data across the country, ensuring a more connected and efficient healthcare system for all Canadians</a:t>
            </a:r>
            <a:endParaRPr lang="en-CA" sz="1600">
              <a:solidFill>
                <a:schemeClr val="tx1"/>
              </a:solidFill>
              <a:effectLst/>
              <a:latin typeface="Calibri"/>
              <a:ea typeface="Calibri"/>
              <a:cs typeface="Calibri"/>
            </a:endParaRPr>
          </a:p>
          <a:p>
            <a:pPr marL="514350" indent="-285750">
              <a:buChar char="•"/>
            </a:pPr>
            <a:r>
              <a:rPr lang="en-CA" sz="1600">
                <a:solidFill>
                  <a:schemeClr val="tx1"/>
                </a:solidFill>
                <a:latin typeface="Calibri"/>
                <a:ea typeface="Calibri"/>
                <a:cs typeface="Calibri"/>
              </a:rPr>
              <a:t>Ready for implementation</a:t>
            </a:r>
          </a:p>
          <a:p>
            <a:pPr marL="514350" indent="-285750">
              <a:buChar char="•"/>
            </a:pPr>
            <a:r>
              <a:rPr lang="en-CA" sz="1600">
                <a:solidFill>
                  <a:schemeClr val="tx1"/>
                </a:solidFill>
                <a:latin typeface="Calibri"/>
                <a:ea typeface="Calibri"/>
                <a:cs typeface="Calibri"/>
              </a:rPr>
              <a:t>Scope</a:t>
            </a:r>
          </a:p>
          <a:p>
            <a:pPr marL="971550" lvl="1">
              <a:buSzPts val="1800"/>
              <a:buFont typeface="Courier New"/>
              <a:buChar char="o"/>
            </a:pPr>
            <a:r>
              <a:rPr lang="en-CA">
                <a:solidFill>
                  <a:schemeClr val="tx1"/>
                </a:solidFill>
                <a:latin typeface="Calibri"/>
                <a:ea typeface="Calibri"/>
                <a:cs typeface="Calibri"/>
              </a:rPr>
              <a:t>23 patient-centric data elements (e.g., patient information, allergies, immunizations, medications, health concerns, and SDOH)</a:t>
            </a:r>
          </a:p>
          <a:p>
            <a:pPr marL="742950" lvl="1" indent="0">
              <a:buSzPts val="1800"/>
            </a:pPr>
            <a:endParaRPr lang="en-CA">
              <a:solidFill>
                <a:schemeClr val="tx1"/>
              </a:solidFill>
              <a:latin typeface="Calibri"/>
              <a:ea typeface="Calibri"/>
              <a:cs typeface="Calibri"/>
            </a:endParaRPr>
          </a:p>
          <a:p>
            <a:pPr marL="514350" indent="-285750">
              <a:spcBef>
                <a:spcPts val="0"/>
              </a:spcBef>
              <a:buFont typeface="Arial" panose="020B0604020202020204" pitchFamily="34" charset="0"/>
              <a:buChar char="•"/>
            </a:pPr>
            <a:r>
              <a:rPr lang="en-CA" sz="1600" b="1" u="sng">
                <a:solidFill>
                  <a:schemeClr val="tx1"/>
                </a:solidFill>
                <a:effectLst/>
                <a:latin typeface="Calibri"/>
                <a:ea typeface="Calibri"/>
                <a:cs typeface="Calibri"/>
                <a:hlinkClick r:id="rId2">
                  <a:extLst>
                    <a:ext uri="{A12FA001-AC4F-418D-AE19-62706E023703}">
                      <ahyp:hlinkClr xmlns:ahyp="http://schemas.microsoft.com/office/drawing/2018/hyperlinkcolor" val="tx"/>
                    </a:ext>
                  </a:extLst>
                </a:hlinkClick>
              </a:rPr>
              <a:t>Download CACDI Version 1 (PDF)</a:t>
            </a:r>
            <a:r>
              <a:rPr lang="en-CA" sz="1600" b="1">
                <a:solidFill>
                  <a:schemeClr val="tx1"/>
                </a:solidFill>
                <a:effectLst/>
                <a:latin typeface="Calibri"/>
                <a:ea typeface="Calibri"/>
                <a:cs typeface="Calibri"/>
              </a:rPr>
              <a:t> </a:t>
            </a:r>
            <a:endParaRPr lang="en-CA" sz="1600" b="1">
              <a:solidFill>
                <a:schemeClr val="tx1"/>
              </a:solidFill>
              <a:latin typeface="Calibri"/>
              <a:ea typeface="Calibri"/>
              <a:cs typeface="Calibri"/>
            </a:endParaRPr>
          </a:p>
          <a:p>
            <a:pPr marL="514350" indent="-285750">
              <a:spcBef>
                <a:spcPts val="0"/>
              </a:spcBef>
              <a:buFont typeface="Arial" panose="020B0604020202020204" pitchFamily="34" charset="0"/>
              <a:buChar char="•"/>
            </a:pPr>
            <a:r>
              <a:rPr lang="en-CA" sz="1600" b="1" u="sng">
                <a:solidFill>
                  <a:schemeClr val="tx1"/>
                </a:solidFill>
                <a:effectLst/>
                <a:latin typeface="Calibri"/>
                <a:ea typeface="Calibri"/>
                <a:cs typeface="Calibri"/>
                <a:hlinkClick r:id="rId3">
                  <a:extLst>
                    <a:ext uri="{A12FA001-AC4F-418D-AE19-62706E023703}">
                      <ahyp:hlinkClr xmlns:ahyp="http://schemas.microsoft.com/office/drawing/2018/hyperlinkcolor" val="tx"/>
                    </a:ext>
                  </a:extLst>
                </a:hlinkClick>
              </a:rPr>
              <a:t>Download the CACDI Logical Data Model (PDF)</a:t>
            </a:r>
            <a:r>
              <a:rPr lang="en-CA" sz="1600" b="1">
                <a:solidFill>
                  <a:schemeClr val="tx1"/>
                </a:solidFill>
                <a:effectLst/>
                <a:latin typeface="Calibri"/>
                <a:ea typeface="Calibri"/>
                <a:cs typeface="Calibri"/>
              </a:rPr>
              <a:t> </a:t>
            </a:r>
            <a:endParaRPr lang="en-CA" sz="1600" b="1">
              <a:solidFill>
                <a:schemeClr val="tx1"/>
              </a:solidFill>
              <a:latin typeface="Calibri"/>
              <a:ea typeface="Calibri"/>
              <a:cs typeface="Calibri"/>
            </a:endParaRPr>
          </a:p>
          <a:p>
            <a:pPr marL="514350" indent="-285750">
              <a:spcBef>
                <a:spcPts val="0"/>
              </a:spcBef>
              <a:buFont typeface="Arial" panose="020B0604020202020204" pitchFamily="34" charset="0"/>
              <a:buChar char="•"/>
            </a:pPr>
            <a:r>
              <a:rPr lang="en-CA" sz="1600" b="1" u="sng">
                <a:solidFill>
                  <a:schemeClr val="tx1"/>
                </a:solidFill>
                <a:effectLst/>
                <a:latin typeface="Calibri"/>
                <a:ea typeface="Calibri"/>
                <a:cs typeface="Calibri"/>
                <a:hlinkClick r:id="rId4">
                  <a:extLst>
                    <a:ext uri="{A12FA001-AC4F-418D-AE19-62706E023703}">
                      <ahyp:hlinkClr xmlns:ahyp="http://schemas.microsoft.com/office/drawing/2018/hyperlinkcolor" val="tx"/>
                    </a:ext>
                  </a:extLst>
                </a:hlinkClick>
              </a:rPr>
              <a:t>HTML version of the CACDI Logical Data Model</a:t>
            </a:r>
            <a:r>
              <a:rPr lang="en-CA" sz="1600" b="1">
                <a:solidFill>
                  <a:schemeClr val="tx1"/>
                </a:solidFill>
                <a:effectLst/>
                <a:latin typeface="Calibri"/>
                <a:ea typeface="Calibri"/>
                <a:cs typeface="Calibri"/>
              </a:rPr>
              <a:t> </a:t>
            </a:r>
          </a:p>
          <a:p>
            <a:pPr marL="514350" indent="-285750">
              <a:spcBef>
                <a:spcPts val="0"/>
              </a:spcBef>
              <a:buFont typeface="Arial" panose="020B0604020202020204" pitchFamily="34" charset="0"/>
              <a:buChar char="•"/>
            </a:pPr>
            <a:r>
              <a:rPr lang="en-CA" sz="1600" b="1" u="sng">
                <a:solidFill>
                  <a:schemeClr val="tx1"/>
                </a:solidFill>
                <a:latin typeface="Calibri"/>
                <a:ea typeface="Calibri"/>
                <a:cs typeface="Calibri"/>
                <a:hlinkClick r:id="rId5">
                  <a:extLst>
                    <a:ext uri="{A12FA001-AC4F-418D-AE19-62706E023703}">
                      <ahyp:hlinkClr xmlns:ahyp="http://schemas.microsoft.com/office/drawing/2018/hyperlinkcolor" val="tx"/>
                    </a:ext>
                  </a:extLst>
                </a:hlinkClick>
              </a:rPr>
              <a:t>Products of the Pan-Canadian Health Data Content Framework</a:t>
            </a:r>
            <a:r>
              <a:rPr lang="en-CA" sz="1600" b="1" u="sng">
                <a:solidFill>
                  <a:schemeClr val="tx1"/>
                </a:solidFill>
                <a:latin typeface="Calibri"/>
                <a:ea typeface="Calibri"/>
                <a:cs typeface="Calibri"/>
              </a:rPr>
              <a:t> </a:t>
            </a:r>
          </a:p>
        </p:txBody>
      </p:sp>
      <p:sp>
        <p:nvSpPr>
          <p:cNvPr id="4" name="Slide Number Placeholder 3">
            <a:extLst>
              <a:ext uri="{FF2B5EF4-FFF2-40B4-BE49-F238E27FC236}">
                <a16:creationId xmlns:a16="http://schemas.microsoft.com/office/drawing/2014/main" id="{ABB3DE78-28B6-D591-7F76-607B99AEFFD8}"/>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148048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63C2-8E9D-FB29-70AC-D3E4C6C5141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8C35E7-A71D-E47E-DC7F-B6E59DA37FA7}"/>
              </a:ext>
            </a:extLst>
          </p:cNvPr>
          <p:cNvSpPr>
            <a:spLocks noGrp="1"/>
          </p:cNvSpPr>
          <p:nvPr>
            <p:ph type="body" sz="quarter" idx="14"/>
          </p:nvPr>
        </p:nvSpPr>
        <p:spPr>
          <a:xfrm>
            <a:off x="0" y="389292"/>
            <a:ext cx="2304607" cy="5154258"/>
          </a:xfrm>
        </p:spPr>
        <p:txBody>
          <a:bodyPr vert="horz" wrap="square" lIns="0" tIns="0" rIns="0" bIns="0" rtlCol="0" anchor="ctr" anchorCtr="0">
            <a:noAutofit/>
          </a:bodyPr>
          <a:lstStyle/>
          <a:p>
            <a:pPr marL="0" indent="0" algn="ctr">
              <a:buNone/>
            </a:pPr>
            <a:r>
              <a:rPr lang="en-CA" sz="2400" b="1"/>
              <a:t>ON MHA </a:t>
            </a:r>
          </a:p>
          <a:p>
            <a:pPr marL="0" indent="0" algn="ctr">
              <a:buNone/>
            </a:pPr>
            <a:r>
              <a:rPr lang="en-CA" sz="2400" b="1"/>
              <a:t>PDS 2.0</a:t>
            </a:r>
            <a:endParaRPr lang="en-CA" sz="2100" b="1"/>
          </a:p>
        </p:txBody>
      </p:sp>
      <p:sp>
        <p:nvSpPr>
          <p:cNvPr id="9" name="TextBox 8">
            <a:extLst>
              <a:ext uri="{FF2B5EF4-FFF2-40B4-BE49-F238E27FC236}">
                <a16:creationId xmlns:a16="http://schemas.microsoft.com/office/drawing/2014/main" id="{5BC910AF-800A-8BAD-F018-073E3FCD029F}"/>
              </a:ext>
            </a:extLst>
          </p:cNvPr>
          <p:cNvSpPr txBox="1"/>
          <p:nvPr/>
        </p:nvSpPr>
        <p:spPr>
          <a:xfrm>
            <a:off x="2452368" y="954342"/>
            <a:ext cx="6164226" cy="1938992"/>
          </a:xfrm>
          <a:prstGeom prst="rect">
            <a:avLst/>
          </a:prstGeom>
          <a:noFill/>
        </p:spPr>
        <p:txBody>
          <a:bodyPr wrap="square" rtlCol="0">
            <a:spAutoFit/>
          </a:bodyPr>
          <a:lstStyle/>
          <a:p>
            <a:pPr marL="285750" indent="-285750" defTabSz="685800">
              <a:buClrTx/>
              <a:buFont typeface="Arial" panose="020B0604020202020204" pitchFamily="34" charset="0"/>
              <a:buChar char="•"/>
            </a:pPr>
            <a:endParaRPr lang="en-CA" sz="2400" kern="1200">
              <a:latin typeface="Calibri"/>
              <a:ea typeface="+mn-ea"/>
              <a:cs typeface="+mn-cs"/>
            </a:endParaRPr>
          </a:p>
          <a:p>
            <a:pPr marL="285750" indent="-285750" defTabSz="685800">
              <a:buClrTx/>
              <a:buFont typeface="Arial" panose="020B0604020202020204" pitchFamily="34" charset="0"/>
              <a:buChar char="•"/>
            </a:pPr>
            <a:r>
              <a:rPr lang="en-CA" sz="2400" kern="1200">
                <a:latin typeface="Calibri"/>
                <a:ea typeface="+mn-ea"/>
                <a:cs typeface="+mn-cs"/>
              </a:rPr>
              <a:t>Broad overview of the standard</a:t>
            </a:r>
          </a:p>
          <a:p>
            <a:pPr marL="285750" indent="-285750" defTabSz="685800">
              <a:buClrTx/>
              <a:buFont typeface="Arial" panose="020B0604020202020204" pitchFamily="34" charset="0"/>
              <a:buChar char="•"/>
            </a:pPr>
            <a:r>
              <a:rPr lang="en-CA" sz="2400" kern="1200">
                <a:latin typeface="Calibri"/>
                <a:ea typeface="+mn-ea"/>
                <a:cs typeface="+mn-cs"/>
              </a:rPr>
              <a:t>Comparisons on Data Elements with the PCHDCF</a:t>
            </a:r>
          </a:p>
          <a:p>
            <a:pPr marL="285750" indent="-285750" defTabSz="685800">
              <a:buClrTx/>
              <a:buFont typeface="Arial" panose="020B0604020202020204" pitchFamily="34" charset="0"/>
              <a:buChar char="•"/>
            </a:pPr>
            <a:r>
              <a:rPr lang="en-CA" sz="2400" kern="1200">
                <a:latin typeface="Calibri"/>
                <a:ea typeface="+mn-ea"/>
                <a:cs typeface="+mn-cs"/>
              </a:rPr>
              <a:t>Comparisons on value sets with PCHDCF</a:t>
            </a:r>
          </a:p>
        </p:txBody>
      </p:sp>
    </p:spTree>
    <p:extLst>
      <p:ext uri="{BB962C8B-B14F-4D97-AF65-F5344CB8AC3E}">
        <p14:creationId xmlns:p14="http://schemas.microsoft.com/office/powerpoint/2010/main" val="227057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E4C7-4DFA-5801-D86F-E1B21DCA6258}"/>
              </a:ext>
            </a:extLst>
          </p:cNvPr>
          <p:cNvSpPr>
            <a:spLocks noGrp="1"/>
          </p:cNvSpPr>
          <p:nvPr>
            <p:ph type="title"/>
          </p:nvPr>
        </p:nvSpPr>
        <p:spPr/>
        <p:txBody>
          <a:bodyPr/>
          <a:lstStyle/>
          <a:p>
            <a:r>
              <a:rPr lang="en-CA"/>
              <a:t>ON MHA PDS Draft v 2.0.0</a:t>
            </a:r>
          </a:p>
        </p:txBody>
      </p:sp>
      <p:sp>
        <p:nvSpPr>
          <p:cNvPr id="4" name="Slide Number Placeholder 3">
            <a:extLst>
              <a:ext uri="{FF2B5EF4-FFF2-40B4-BE49-F238E27FC236}">
                <a16:creationId xmlns:a16="http://schemas.microsoft.com/office/drawing/2014/main" id="{892E5F73-6F1E-F0CB-4E48-0B27B873A8A0}"/>
              </a:ext>
            </a:extLst>
          </p:cNvPr>
          <p:cNvSpPr>
            <a:spLocks noGrp="1"/>
          </p:cNvSpPr>
          <p:nvPr>
            <p:ph type="sldNum" idx="12"/>
          </p:nvPr>
        </p:nvSpPr>
        <p:spPr/>
        <p:txBody>
          <a:bodyPr/>
          <a:lstStyle/>
          <a:p>
            <a:fld id="{00000000-1234-1234-1234-123412341234}" type="slidenum">
              <a:rPr lang="en-US" smtClean="0"/>
              <a:pPr/>
              <a:t>9</a:t>
            </a:fld>
            <a:endParaRPr lang="en-US"/>
          </a:p>
        </p:txBody>
      </p:sp>
      <p:pic>
        <p:nvPicPr>
          <p:cNvPr id="6" name="Picture 5" descr="A screenshot of a web page&#10;&#10;AI-generated content may be incorrect.">
            <a:extLst>
              <a:ext uri="{FF2B5EF4-FFF2-40B4-BE49-F238E27FC236}">
                <a16:creationId xmlns:a16="http://schemas.microsoft.com/office/drawing/2014/main" id="{645B156F-5B68-4E91-B8B9-4A8A287E3A48}"/>
              </a:ext>
            </a:extLst>
          </p:cNvPr>
          <p:cNvPicPr>
            <a:picLocks noChangeAspect="1"/>
          </p:cNvPicPr>
          <p:nvPr/>
        </p:nvPicPr>
        <p:blipFill>
          <a:blip r:embed="rId2"/>
          <a:stretch>
            <a:fillRect/>
          </a:stretch>
        </p:blipFill>
        <p:spPr>
          <a:xfrm>
            <a:off x="0" y="1290744"/>
            <a:ext cx="9144762" cy="4214027"/>
          </a:xfrm>
          <a:prstGeom prst="rect">
            <a:avLst/>
          </a:prstGeom>
        </p:spPr>
      </p:pic>
      <p:sp>
        <p:nvSpPr>
          <p:cNvPr id="7" name="TextBox 6">
            <a:extLst>
              <a:ext uri="{FF2B5EF4-FFF2-40B4-BE49-F238E27FC236}">
                <a16:creationId xmlns:a16="http://schemas.microsoft.com/office/drawing/2014/main" id="{FCE6CCBB-280A-45E6-37C4-87F43414C36D}"/>
              </a:ext>
            </a:extLst>
          </p:cNvPr>
          <p:cNvSpPr txBox="1"/>
          <p:nvPr/>
        </p:nvSpPr>
        <p:spPr>
          <a:xfrm>
            <a:off x="142155" y="5499811"/>
            <a:ext cx="8859690" cy="276999"/>
          </a:xfrm>
          <a:prstGeom prst="rect">
            <a:avLst/>
          </a:prstGeom>
          <a:noFill/>
        </p:spPr>
        <p:txBody>
          <a:bodyPr wrap="square" rtlCol="0">
            <a:spAutoFit/>
          </a:bodyPr>
          <a:lstStyle/>
          <a:p>
            <a:r>
              <a:rPr lang="en-CA" sz="1200" b="1">
                <a:solidFill>
                  <a:schemeClr val="tx1"/>
                </a:solidFill>
                <a:hlinkClick r:id="rId3">
                  <a:extLst>
                    <a:ext uri="{A12FA001-AC4F-418D-AE19-62706E023703}">
                      <ahyp:hlinkClr xmlns:ahyp="http://schemas.microsoft.com/office/drawing/2018/hyperlinkcolor" val="tx"/>
                    </a:ext>
                  </a:extLst>
                </a:hlinkClick>
              </a:rPr>
              <a:t>Link: </a:t>
            </a:r>
            <a:r>
              <a:rPr lang="en-CA" sz="1200">
                <a:solidFill>
                  <a:srgbClr val="E02E3B"/>
                </a:solidFill>
                <a:hlinkClick r:id="rId3">
                  <a:extLst>
                    <a:ext uri="{A12FA001-AC4F-418D-AE19-62706E023703}">
                      <ahyp:hlinkClr xmlns:ahyp="http://schemas.microsoft.com/office/drawing/2018/hyperlinkcolor" val="tx"/>
                    </a:ext>
                  </a:extLst>
                </a:hlinkClick>
              </a:rPr>
              <a:t>Ontario Mental Health and Addictions Provincial Data Set HL7® FHIR® Implementation Guide – DRAFT v2.0.0</a:t>
            </a:r>
            <a:endParaRPr lang="en-CA" sz="1200"/>
          </a:p>
        </p:txBody>
      </p:sp>
    </p:spTree>
    <p:extLst>
      <p:ext uri="{BB962C8B-B14F-4D97-AF65-F5344CB8AC3E}">
        <p14:creationId xmlns:p14="http://schemas.microsoft.com/office/powerpoint/2010/main" val="3851619131"/>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523AB-2DD7-42AB-ABD8-CF941E873847}">
  <ds:schemaRefs>
    <ds:schemaRef ds:uri="http://schemas.microsoft.com/office/2006/documentManagement/types"/>
    <ds:schemaRef ds:uri="http://purl.org/dc/elements/1.1/"/>
    <ds:schemaRef ds:uri="http://purl.org/dc/dcmitype/"/>
    <ds:schemaRef ds:uri="fd536205-73bb-4c47-a2d2-20f2a6fe7dd1"/>
    <ds:schemaRef ds:uri="http://schemas.openxmlformats.org/package/2006/metadata/core-properties"/>
    <ds:schemaRef ds:uri="http://schemas.microsoft.com/office/2006/metadata/properties"/>
    <ds:schemaRef ds:uri="http://purl.org/dc/terms/"/>
    <ds:schemaRef ds:uri="http://schemas.microsoft.com/office/infopath/2007/PartnerControls"/>
    <ds:schemaRef ds:uri="728f58cb-dbec-484a-aa13-330e222547ee"/>
    <ds:schemaRef ds:uri="http://www.w3.org/XML/1998/namespace"/>
  </ds:schemaRefs>
</ds:datastoreItem>
</file>

<file path=customXml/itemProps2.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3.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Custom</PresentationFormat>
  <Paragraphs>142</Paragraphs>
  <Slides>15</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Calibri</vt:lpstr>
      <vt:lpstr>Segoe UI</vt:lpstr>
      <vt:lpstr>Segoe UI Historic</vt:lpstr>
      <vt:lpstr>Courier New</vt:lpstr>
      <vt:lpstr>inherit</vt:lpstr>
      <vt:lpstr>Calibri Light</vt:lpstr>
      <vt:lpstr>Arial</vt:lpstr>
      <vt:lpstr>Helvetica Neue Light</vt:lpstr>
      <vt:lpstr>Canada Health Infoway</vt:lpstr>
      <vt:lpstr>1_Canada Health Infoway</vt:lpstr>
      <vt:lpstr>2_Office Theme</vt:lpstr>
      <vt:lpstr>PowerPoint Presentation</vt:lpstr>
      <vt:lpstr>Land Acknowledgement</vt:lpstr>
      <vt:lpstr>Recording is starting</vt:lpstr>
      <vt:lpstr>Agenda</vt:lpstr>
      <vt:lpstr>Social Determinants of Health Assessment</vt:lpstr>
      <vt:lpstr>Methods</vt:lpstr>
      <vt:lpstr>Canadian Core Data for Interoperability (CACDI) Version 1 was published March 27th</vt:lpstr>
      <vt:lpstr>PowerPoint Presentation</vt:lpstr>
      <vt:lpstr>ON MHA PDS Draft v 2.0.0</vt:lpstr>
      <vt:lpstr>ON MHA PDS v 2.0</vt:lpstr>
      <vt:lpstr>ON MHA PDS v 2.0</vt:lpstr>
      <vt:lpstr>ON MHA PDS v 2.0 : PCHDCF Data Content Standard Racialized Group</vt:lpstr>
      <vt:lpstr>ON MHA PDS draft v 2.0.0 : PCHDCF Data Content Housing Status</vt:lpstr>
      <vt:lpstr>ON MHA PDS draft v 2.0.0 : PCHDCF Data Content Standard Employment Status</vt:lpstr>
      <vt:lpstr>SDOH and Standards Relevant Reads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2</cp:revision>
  <dcterms:created xsi:type="dcterms:W3CDTF">2020-07-08T17:27:57Z</dcterms:created>
  <dcterms:modified xsi:type="dcterms:W3CDTF">2025-05-15T14:01:15Z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