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85" r:id="rId3"/>
    <p:sldId id="291" r:id="rId4"/>
    <p:sldId id="292" r:id="rId5"/>
    <p:sldId id="293" r:id="rId6"/>
    <p:sldId id="29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91"/>
            <p14:sldId id="292"/>
            <p14:sldId id="293"/>
            <p14:sldId id="29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F60F73-09DC-4075-9AE7-84F4A89E38B5}" v="9" dt="2023-07-07T18:35:20.2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7" autoAdjust="0"/>
    <p:restoredTop sz="94660"/>
  </p:normalViewPr>
  <p:slideViewPr>
    <p:cSldViewPr snapToGrid="0">
      <p:cViewPr>
        <p:scale>
          <a:sx n="70" d="100"/>
          <a:sy n="70" d="100"/>
        </p:scale>
        <p:origin x="48" y="8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59F60F73-09DC-4075-9AE7-84F4A89E38B5}"/>
    <pc:docChg chg="undo custSel addSld delSld modSld">
      <pc:chgData name="Cook, Sheridan" userId="281e4631-2ba3-493a-978c-63fee9769b29" providerId="ADAL" clId="{59F60F73-09DC-4075-9AE7-84F4A89E38B5}" dt="2023-07-07T19:04:51.691" v="4437" actId="113"/>
      <pc:docMkLst>
        <pc:docMk/>
      </pc:docMkLst>
      <pc:sldChg chg="modSp mod">
        <pc:chgData name="Cook, Sheridan" userId="281e4631-2ba3-493a-978c-63fee9769b29" providerId="ADAL" clId="{59F60F73-09DC-4075-9AE7-84F4A89E38B5}" dt="2023-07-07T17:44:59.791" v="3" actId="20577"/>
        <pc:sldMkLst>
          <pc:docMk/>
          <pc:sldMk cId="1518255639" sldId="257"/>
        </pc:sldMkLst>
        <pc:spChg chg="mod">
          <ac:chgData name="Cook, Sheridan" userId="281e4631-2ba3-493a-978c-63fee9769b29" providerId="ADAL" clId="{59F60F73-09DC-4075-9AE7-84F4A89E38B5}" dt="2023-07-07T17:44:59.791" v="3" actId="20577"/>
          <ac:spMkLst>
            <pc:docMk/>
            <pc:sldMk cId="1518255639" sldId="257"/>
            <ac:spMk id="2" creationId="{DF16B341-BB90-854F-9621-9514F2422D22}"/>
          </ac:spMkLst>
        </pc:spChg>
      </pc:sldChg>
      <pc:sldChg chg="modSp mod">
        <pc:chgData name="Cook, Sheridan" userId="281e4631-2ba3-493a-978c-63fee9769b29" providerId="ADAL" clId="{59F60F73-09DC-4075-9AE7-84F4A89E38B5}" dt="2023-07-07T17:48:08.110" v="169" actId="20577"/>
        <pc:sldMkLst>
          <pc:docMk/>
          <pc:sldMk cId="2619770611" sldId="285"/>
        </pc:sldMkLst>
        <pc:spChg chg="mod">
          <ac:chgData name="Cook, Sheridan" userId="281e4631-2ba3-493a-978c-63fee9769b29" providerId="ADAL" clId="{59F60F73-09DC-4075-9AE7-84F4A89E38B5}" dt="2023-07-07T17:48:08.110" v="169" actId="20577"/>
          <ac:spMkLst>
            <pc:docMk/>
            <pc:sldMk cId="2619770611" sldId="285"/>
            <ac:spMk id="3" creationId="{3E4FBE9C-3113-48B8-AD7B-C730FC4A799F}"/>
          </ac:spMkLst>
        </pc:spChg>
      </pc:sldChg>
      <pc:sldChg chg="modSp mod">
        <pc:chgData name="Cook, Sheridan" userId="281e4631-2ba3-493a-978c-63fee9769b29" providerId="ADAL" clId="{59F60F73-09DC-4075-9AE7-84F4A89E38B5}" dt="2023-07-07T17:58:19.878" v="754" actId="5793"/>
        <pc:sldMkLst>
          <pc:docMk/>
          <pc:sldMk cId="708599316" sldId="291"/>
        </pc:sldMkLst>
        <pc:spChg chg="mod">
          <ac:chgData name="Cook, Sheridan" userId="281e4631-2ba3-493a-978c-63fee9769b29" providerId="ADAL" clId="{59F60F73-09DC-4075-9AE7-84F4A89E38B5}" dt="2023-07-07T17:51:22.465" v="314" actId="20577"/>
          <ac:spMkLst>
            <pc:docMk/>
            <pc:sldMk cId="708599316" sldId="291"/>
            <ac:spMk id="2" creationId="{6E855753-120B-851B-A038-E0B4A0066736}"/>
          </ac:spMkLst>
        </pc:spChg>
        <pc:spChg chg="mod">
          <ac:chgData name="Cook, Sheridan" userId="281e4631-2ba3-493a-978c-63fee9769b29" providerId="ADAL" clId="{59F60F73-09DC-4075-9AE7-84F4A89E38B5}" dt="2023-07-07T17:58:19.878" v="754" actId="5793"/>
          <ac:spMkLst>
            <pc:docMk/>
            <pc:sldMk cId="708599316" sldId="291"/>
            <ac:spMk id="3" creationId="{10DE9109-1167-30FB-A655-76B33DF6836D}"/>
          </ac:spMkLst>
        </pc:spChg>
      </pc:sldChg>
      <pc:sldChg chg="modSp add mod">
        <pc:chgData name="Cook, Sheridan" userId="281e4631-2ba3-493a-978c-63fee9769b29" providerId="ADAL" clId="{59F60F73-09DC-4075-9AE7-84F4A89E38B5}" dt="2023-07-07T19:04:51.691" v="4437" actId="113"/>
        <pc:sldMkLst>
          <pc:docMk/>
          <pc:sldMk cId="2401098894" sldId="292"/>
        </pc:sldMkLst>
        <pc:spChg chg="mod">
          <ac:chgData name="Cook, Sheridan" userId="281e4631-2ba3-493a-978c-63fee9769b29" providerId="ADAL" clId="{59F60F73-09DC-4075-9AE7-84F4A89E38B5}" dt="2023-07-07T19:04:51.691" v="4437" actId="113"/>
          <ac:spMkLst>
            <pc:docMk/>
            <pc:sldMk cId="2401098894" sldId="292"/>
            <ac:spMk id="3" creationId="{10DE9109-1167-30FB-A655-76B33DF6836D}"/>
          </ac:spMkLst>
        </pc:spChg>
      </pc:sldChg>
      <pc:sldChg chg="modSp add mod">
        <pc:chgData name="Cook, Sheridan" userId="281e4631-2ba3-493a-978c-63fee9769b29" providerId="ADAL" clId="{59F60F73-09DC-4075-9AE7-84F4A89E38B5}" dt="2023-07-07T18:35:18.935" v="1811"/>
        <pc:sldMkLst>
          <pc:docMk/>
          <pc:sldMk cId="1889114144" sldId="293"/>
        </pc:sldMkLst>
        <pc:spChg chg="mod">
          <ac:chgData name="Cook, Sheridan" userId="281e4631-2ba3-493a-978c-63fee9769b29" providerId="ADAL" clId="{59F60F73-09DC-4075-9AE7-84F4A89E38B5}" dt="2023-07-07T17:59:57.514" v="870" actId="20577"/>
          <ac:spMkLst>
            <pc:docMk/>
            <pc:sldMk cId="1889114144" sldId="293"/>
            <ac:spMk id="2" creationId="{6E855753-120B-851B-A038-E0B4A0066736}"/>
          </ac:spMkLst>
        </pc:spChg>
        <pc:spChg chg="mod">
          <ac:chgData name="Cook, Sheridan" userId="281e4631-2ba3-493a-978c-63fee9769b29" providerId="ADAL" clId="{59F60F73-09DC-4075-9AE7-84F4A89E38B5}" dt="2023-07-07T18:35:18.935" v="1811"/>
          <ac:spMkLst>
            <pc:docMk/>
            <pc:sldMk cId="1889114144" sldId="293"/>
            <ac:spMk id="3" creationId="{10DE9109-1167-30FB-A655-76B33DF6836D}"/>
          </ac:spMkLst>
        </pc:spChg>
      </pc:sldChg>
      <pc:sldChg chg="add del">
        <pc:chgData name="Cook, Sheridan" userId="281e4631-2ba3-493a-978c-63fee9769b29" providerId="ADAL" clId="{59F60F73-09DC-4075-9AE7-84F4A89E38B5}" dt="2023-07-07T17:59:34.340" v="812"/>
        <pc:sldMkLst>
          <pc:docMk/>
          <pc:sldMk cId="3078040425" sldId="293"/>
        </pc:sldMkLst>
      </pc:sldChg>
      <pc:sldChg chg="modSp add mod">
        <pc:chgData name="Cook, Sheridan" userId="281e4631-2ba3-493a-978c-63fee9769b29" providerId="ADAL" clId="{59F60F73-09DC-4075-9AE7-84F4A89E38B5}" dt="2023-07-07T19:02:43.854" v="4307" actId="20577"/>
        <pc:sldMkLst>
          <pc:docMk/>
          <pc:sldMk cId="2152072620" sldId="294"/>
        </pc:sldMkLst>
        <pc:spChg chg="mod">
          <ac:chgData name="Cook, Sheridan" userId="281e4631-2ba3-493a-978c-63fee9769b29" providerId="ADAL" clId="{59F60F73-09DC-4075-9AE7-84F4A89E38B5}" dt="2023-07-07T19:02:43.854" v="4307" actId="20577"/>
          <ac:spMkLst>
            <pc:docMk/>
            <pc:sldMk cId="2152072620" sldId="294"/>
            <ac:spMk id="3" creationId="{10DE9109-1167-30FB-A655-76B33DF683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7/7/2023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7/7/2023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7/7/2023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torage.infoway-inforoute.ca/index.php/s/r2fgjIKoaNMXpVT" TargetMode="External"/><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 Id="rId4" Type="http://schemas.openxmlformats.org/officeDocument/2006/relationships/hyperlink" Target="https://infocentral.infoway-inforoute.ca/en/resources/docs/hl7/hl7-community-presentations/4088-2023-04-18-pan-canadian-interoperability-governance"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infocentral.infoway-inforoute.ca/en/forum/221-hl7-canada/4940-2023-04-18-interoperability-roadmap-ca-core-presentation-recording#846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hl7.org/documentcenter/public/procedures/HL7_Essential_Requirements.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July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a:spcBef>
                <a:spcPts val="0"/>
              </a:spcBef>
            </a:pPr>
            <a:r>
              <a:rPr lang="en-US" sz="2400" dirty="0">
                <a:latin typeface="Calibri" panose="020F0502020204030204" pitchFamily="34" charset="0"/>
              </a:rPr>
              <a:t>Housekeeping: </a:t>
            </a:r>
          </a:p>
          <a:p>
            <a:pPr lvl="1">
              <a:spcBef>
                <a:spcPts val="0"/>
              </a:spcBef>
            </a:pPr>
            <a:r>
              <a:rPr lang="en-US" sz="2000" dirty="0">
                <a:latin typeface="Calibri" panose="020F0502020204030204" pitchFamily="34" charset="0"/>
              </a:rPr>
              <a:t>About Us Page of Infocentral FHIR Implementers Now has Channel: </a:t>
            </a:r>
            <a:r>
              <a:rPr lang="en-US" sz="1600" b="0" i="0" u="sng" dirty="0">
                <a:solidFill>
                  <a:srgbClr val="000000"/>
                </a:solidFill>
                <a:effectLst/>
                <a:latin typeface="Helvetica" panose="020B0604020202020204" pitchFamily="34" charset="0"/>
                <a:hlinkClick r:id="rId2"/>
              </a:rPr>
              <a:t>https://www.youtube.com/playlist?list=PLm8ff1Z6HoFTzBvcjJg9iRHTrvucbqEEQ</a:t>
            </a:r>
            <a:r>
              <a:rPr lang="en-US" sz="1600" b="0" i="0" u="sng" dirty="0">
                <a:solidFill>
                  <a:srgbClr val="000000"/>
                </a:solidFill>
                <a:effectLst/>
                <a:latin typeface="Helvetica" panose="020B0604020202020204" pitchFamily="34" charset="0"/>
              </a:rPr>
              <a:t> </a:t>
            </a:r>
            <a:endParaRPr lang="en-US" sz="2000" dirty="0">
              <a:latin typeface="Calibri" panose="020F0502020204030204" pitchFamily="34" charset="0"/>
            </a:endParaRPr>
          </a:p>
          <a:p>
            <a:pPr lvl="1">
              <a:spcBef>
                <a:spcPts val="0"/>
              </a:spcBef>
            </a:pPr>
            <a:r>
              <a:rPr lang="en-US" sz="2000" dirty="0">
                <a:latin typeface="Calibri" panose="020F0502020204030204" pitchFamily="34" charset="0"/>
              </a:rPr>
              <a:t>Prior </a:t>
            </a:r>
            <a:r>
              <a:rPr lang="en-US" sz="2000" dirty="0" err="1">
                <a:latin typeface="Calibri" panose="020F0502020204030204" pitchFamily="34" charset="0"/>
              </a:rPr>
              <a:t>Powerpoints</a:t>
            </a:r>
            <a:r>
              <a:rPr lang="en-US" sz="2000" dirty="0">
                <a:latin typeface="Calibri" panose="020F0502020204030204" pitchFamily="34" charset="0"/>
              </a:rPr>
              <a:t> and Recordings still on OwnCloud: </a:t>
            </a:r>
            <a:r>
              <a:rPr lang="en-US" sz="2000" dirty="0">
                <a:latin typeface="Calibri" panose="020F0502020204030204" pitchFamily="34" charset="0"/>
                <a:hlinkClick r:id="rId3"/>
              </a:rPr>
              <a:t>https://storage.infoway-inforoute.ca/index.php/s/r2fgjIKoaNMXpVT</a:t>
            </a:r>
            <a:r>
              <a:rPr lang="en-US" sz="2000" dirty="0">
                <a:latin typeface="Calibri" panose="020F0502020204030204" pitchFamily="34" charset="0"/>
              </a:rPr>
              <a:t> </a:t>
            </a:r>
            <a:endParaRPr lang="en-US" sz="1600" dirty="0">
              <a:latin typeface="Calibri" panose="020F0502020204030204" pitchFamily="34" charset="0"/>
            </a:endParaRPr>
          </a:p>
          <a:p>
            <a:pPr>
              <a:spcBef>
                <a:spcPts val="0"/>
              </a:spcBef>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Review Interoperability Roadmap Governance Chart together – discuss any feedback/questions from the CA FHIR Baseline Perspective</a:t>
            </a:r>
          </a:p>
          <a:p>
            <a:pPr lvl="1">
              <a:spcBef>
                <a:spcPts val="0"/>
              </a:spcBef>
            </a:pPr>
            <a:r>
              <a:rPr lang="en-US" sz="2000" dirty="0">
                <a:latin typeface="Calibri" panose="020F0502020204030204" pitchFamily="34" charset="0"/>
                <a:hlinkClick r:id="rId4"/>
              </a:rPr>
              <a:t>https://infocentral.infoway-inforoute.ca/en/resources/docs/hl7/hl7-community-presentations/4088-2023-04-18-pan-canadian-interoperability-governance</a:t>
            </a:r>
            <a:r>
              <a:rPr lang="en-US" sz="2000" dirty="0">
                <a:latin typeface="Calibri" panose="020F0502020204030204" pitchFamily="34" charset="0"/>
              </a:rPr>
              <a:t> </a:t>
            </a:r>
          </a:p>
          <a:p>
            <a:pPr lvl="1">
              <a:spcBef>
                <a:spcPts val="0"/>
              </a:spcBef>
            </a:pPr>
            <a:endParaRPr lang="en-US" sz="2000" dirty="0">
              <a:latin typeface="Calibri" panose="020F0502020204030204" pitchFamily="34" charset="0"/>
            </a:endParaRPr>
          </a:p>
          <a:p>
            <a:pPr>
              <a:spcBef>
                <a:spcPts val="0"/>
              </a:spcBef>
            </a:pPr>
            <a:r>
              <a:rPr lang="en-US" sz="2400" dirty="0">
                <a:latin typeface="Calibri" panose="020F0502020204030204" pitchFamily="34" charset="0"/>
              </a:rPr>
              <a:t>Discussion of maturity threshold for SDO processes like balloting - particularly for grassroots bases/baselines - following special presentation from Ron last month on SDO principles and processes</a:t>
            </a:r>
          </a:p>
          <a:p>
            <a:pPr lvl="1">
              <a:spcBef>
                <a:spcPts val="0"/>
              </a:spcBef>
            </a:pPr>
            <a:endParaRPr lang="en-US" sz="2000" dirty="0">
              <a:latin typeface="Calibri" panose="020F0502020204030204" pitchFamily="34" charset="0"/>
            </a:endParaRP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Review any CA Core+ Related Materials from CA Baseline Perspective</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fontScale="92500" lnSpcReduction="10000"/>
          </a:bodyPr>
          <a:lstStyle/>
          <a:p>
            <a:pPr marL="0" indent="0">
              <a:spcBef>
                <a:spcPts val="0"/>
              </a:spcBef>
              <a:buNone/>
            </a:pPr>
            <a:r>
              <a:rPr lang="en-US" dirty="0"/>
              <a:t>From April/May 2023 Governance Calls: </a:t>
            </a:r>
          </a:p>
          <a:p>
            <a:pPr lvl="1">
              <a:spcBef>
                <a:spcPts val="0"/>
              </a:spcBef>
            </a:pPr>
            <a:r>
              <a:rPr lang="en-US" sz="2000" i="1" dirty="0">
                <a:latin typeface="Calibri" panose="020F0502020204030204" pitchFamily="34" charset="0"/>
              </a:rPr>
              <a:t>Keep improving, refining (use case agnosticism), gathering details about our implementations in the meantime to make it more leverageable </a:t>
            </a:r>
          </a:p>
          <a:p>
            <a:pPr lvl="2">
              <a:spcBef>
                <a:spcPts val="0"/>
              </a:spcBef>
            </a:pPr>
            <a:r>
              <a:rPr lang="en-US" sz="1600" i="1" dirty="0">
                <a:latin typeface="Calibri" panose="020F0502020204030204" pitchFamily="34" charset="0"/>
              </a:rPr>
              <a:t>Acknowledging that we will re-evaluate/stay-tuned on further steps re: relationship with CA Core+ when there is an initial draft/engagement started on CA Core+</a:t>
            </a:r>
          </a:p>
          <a:p>
            <a:pPr lvl="1">
              <a:spcBef>
                <a:spcPts val="0"/>
              </a:spcBef>
            </a:pPr>
            <a:r>
              <a:rPr lang="en-US" sz="2100" i="1" dirty="0">
                <a:latin typeface="Calibri" panose="020F0502020204030204" pitchFamily="34" charset="0"/>
              </a:rPr>
              <a:t>Discuss what processes we can incorporate to bring about more use case agnosticism</a:t>
            </a:r>
          </a:p>
          <a:p>
            <a:pPr lvl="1">
              <a:spcBef>
                <a:spcPts val="0"/>
              </a:spcBef>
            </a:pPr>
            <a:r>
              <a:rPr lang="en-US" sz="2000" i="1" dirty="0">
                <a:latin typeface="Calibri" panose="020F0502020204030204" pitchFamily="34" charset="0"/>
              </a:rPr>
              <a:t>Review any CA Core+ materials that are released in our community  - provide questions/asks for clarity</a:t>
            </a:r>
          </a:p>
          <a:p>
            <a:pPr lvl="2">
              <a:spcBef>
                <a:spcPts val="0"/>
              </a:spcBef>
            </a:pPr>
            <a:r>
              <a:rPr lang="en-US" sz="1600" i="1" dirty="0">
                <a:latin typeface="Calibri" panose="020F0502020204030204" pitchFamily="34" charset="0"/>
              </a:rPr>
              <a:t>Presentation in April of Interoperability Roadmap / CA Core+ that was recorded – shortly after the </a:t>
            </a:r>
            <a:r>
              <a:rPr lang="en-US" sz="1600" i="1" u="sng" dirty="0">
                <a:latin typeface="Calibri" panose="020F0502020204030204" pitchFamily="34" charset="0"/>
              </a:rPr>
              <a:t>Interoperability Roadmap Governance artefact </a:t>
            </a:r>
            <a:r>
              <a:rPr lang="en-US" sz="1600" i="1" dirty="0">
                <a:latin typeface="Calibri" panose="020F0502020204030204" pitchFamily="34" charset="0"/>
              </a:rPr>
              <a:t>also made available</a:t>
            </a:r>
          </a:p>
          <a:p>
            <a:pPr marL="914400" lvl="2" indent="0">
              <a:spcBef>
                <a:spcPts val="0"/>
              </a:spcBef>
              <a:buNone/>
            </a:pPr>
            <a:endParaRPr lang="en-US" sz="1600" i="1" dirty="0">
              <a:latin typeface="Calibri" panose="020F0502020204030204" pitchFamily="34" charset="0"/>
            </a:endParaRPr>
          </a:p>
          <a:p>
            <a:pPr lvl="1">
              <a:spcBef>
                <a:spcPts val="0"/>
              </a:spcBef>
            </a:pPr>
            <a:endParaRPr lang="en-US" sz="2000" i="1" dirty="0">
              <a:latin typeface="Calibri" panose="020F0502020204030204" pitchFamily="34" charset="0"/>
            </a:endParaRPr>
          </a:p>
          <a:p>
            <a:pPr>
              <a:spcBef>
                <a:spcPts val="0"/>
              </a:spcBef>
            </a:pPr>
            <a:r>
              <a:rPr lang="en-US" sz="2400" i="1" dirty="0">
                <a:latin typeface="Calibri" panose="020F0502020204030204" pitchFamily="34" charset="0"/>
              </a:rPr>
              <a:t>Comments or questions can be sent to the</a:t>
            </a:r>
            <a:r>
              <a:rPr lang="en-US" sz="2400" i="1" dirty="0">
                <a:latin typeface="Calibri" panose="020F0502020204030204" pitchFamily="34" charset="0"/>
                <a:hlinkClick r:id="rId2">
                  <a:extLst>
                    <a:ext uri="{A12FA001-AC4F-418D-AE19-62706E023703}">
                      <ahyp:hlinkClr xmlns:ahyp="http://schemas.microsoft.com/office/drawing/2018/hyperlinkcolor" val="tx"/>
                    </a:ext>
                  </a:extLst>
                </a:hlinkClick>
              </a:rPr>
              <a:t> thread </a:t>
            </a:r>
            <a:r>
              <a:rPr lang="en-US" sz="2400" i="1" dirty="0">
                <a:latin typeface="Calibri" panose="020F0502020204030204" pitchFamily="34" charset="0"/>
              </a:rPr>
              <a:t>or through the Contact Us -&gt; Standards (General)</a:t>
            </a:r>
          </a:p>
          <a:p>
            <a:pPr marL="0" indent="0">
              <a:spcBef>
                <a:spcPts val="0"/>
              </a:spcBef>
              <a:buNone/>
            </a:pPr>
            <a:endParaRPr lang="en-US" sz="2400" i="1" dirty="0">
              <a:latin typeface="Calibri" panose="020F0502020204030204" pitchFamily="34" charset="0"/>
            </a:endParaRPr>
          </a:p>
          <a:p>
            <a:pPr>
              <a:spcBef>
                <a:spcPts val="0"/>
              </a:spcBef>
            </a:pPr>
            <a:r>
              <a:rPr lang="en-US" sz="2400" dirty="0">
                <a:latin typeface="Calibri" panose="020F0502020204030204" pitchFamily="34" charset="0"/>
              </a:rPr>
              <a:t>Any review / feedback from the CA FHIR Baseline group must be framed from CA FHIR Baseline perspective</a:t>
            </a:r>
          </a:p>
        </p:txBody>
      </p:sp>
    </p:spTree>
    <p:extLst>
      <p:ext uri="{BB962C8B-B14F-4D97-AF65-F5344CB8AC3E}">
        <p14:creationId xmlns:p14="http://schemas.microsoft.com/office/powerpoint/2010/main" val="70859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Review any CA Core+ Related Materials from CA Baseline Perspective</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a:bodyPr>
          <a:lstStyle/>
          <a:p>
            <a:pPr>
              <a:spcBef>
                <a:spcPts val="0"/>
              </a:spcBef>
              <a:buFontTx/>
              <a:buChar char="-"/>
            </a:pPr>
            <a:r>
              <a:rPr lang="en-US" sz="2400" b="1" dirty="0">
                <a:latin typeface="Calibri" panose="020F0502020204030204" pitchFamily="34" charset="0"/>
              </a:rPr>
              <a:t>7/7/23: </a:t>
            </a:r>
            <a:r>
              <a:rPr lang="en-US" sz="2400" dirty="0">
                <a:latin typeface="Calibri" panose="020F0502020204030204" pitchFamily="34" charset="0"/>
              </a:rPr>
              <a:t>Decision to return to this topic in a future week when Lorraine is back</a:t>
            </a:r>
          </a:p>
          <a:p>
            <a:pPr>
              <a:spcBef>
                <a:spcPts val="0"/>
              </a:spcBef>
              <a:buFontTx/>
              <a:buChar char="-"/>
            </a:pPr>
            <a:endParaRPr lang="en-US" sz="2400" dirty="0">
              <a:latin typeface="Calibri" panose="020F0502020204030204" pitchFamily="34" charset="0"/>
            </a:endParaRPr>
          </a:p>
          <a:p>
            <a:pPr>
              <a:spcBef>
                <a:spcPts val="0"/>
              </a:spcBef>
              <a:buFontTx/>
              <a:buChar char="-"/>
            </a:pPr>
            <a:r>
              <a:rPr lang="en-US" sz="2400" dirty="0">
                <a:latin typeface="Calibri" panose="020F0502020204030204" pitchFamily="34" charset="0"/>
              </a:rPr>
              <a:t>Any review / feedback from the CA FHIR Baseline group must be framed from CA FHIR Baseline perspective</a:t>
            </a:r>
          </a:p>
          <a:p>
            <a:pPr>
              <a:spcBef>
                <a:spcPts val="0"/>
              </a:spcBef>
              <a:buFontTx/>
              <a:buChar char="-"/>
            </a:pPr>
            <a:endParaRPr lang="en-US" sz="2400" dirty="0">
              <a:latin typeface="Calibri" panose="020F0502020204030204" pitchFamily="34" charset="0"/>
            </a:endParaRPr>
          </a:p>
          <a:p>
            <a:pPr>
              <a:spcBef>
                <a:spcPts val="0"/>
              </a:spcBef>
              <a:buFontTx/>
              <a:buChar char="-"/>
            </a:pPr>
            <a:r>
              <a:rPr lang="en-US" sz="2400" dirty="0">
                <a:latin typeface="Calibri" panose="020F0502020204030204" pitchFamily="34" charset="0"/>
              </a:rPr>
              <a:t>Questions: </a:t>
            </a:r>
          </a:p>
          <a:p>
            <a:pPr>
              <a:spcBef>
                <a:spcPts val="0"/>
              </a:spcBef>
              <a:buFontTx/>
              <a:buChar char="-"/>
            </a:pPr>
            <a:endParaRPr lang="en-US" sz="2400" dirty="0">
              <a:latin typeface="Calibri" panose="020F0502020204030204" pitchFamily="34" charset="0"/>
            </a:endParaRPr>
          </a:p>
          <a:p>
            <a:pPr>
              <a:spcBef>
                <a:spcPts val="0"/>
              </a:spcBef>
              <a:buFontTx/>
              <a:buChar char="-"/>
            </a:pPr>
            <a:r>
              <a:rPr lang="en-US" sz="2400" dirty="0">
                <a:latin typeface="Calibri" panose="020F0502020204030204" pitchFamily="34" charset="0"/>
              </a:rPr>
              <a:t>Feedback:</a:t>
            </a:r>
          </a:p>
          <a:p>
            <a:pPr>
              <a:spcBef>
                <a:spcPts val="0"/>
              </a:spcBef>
              <a:buFontTx/>
              <a:buChar char="-"/>
            </a:pPr>
            <a:endParaRPr lang="en-US" sz="2400" dirty="0">
              <a:latin typeface="Calibri" panose="020F0502020204030204" pitchFamily="34" charset="0"/>
            </a:endParaRPr>
          </a:p>
          <a:p>
            <a:pPr>
              <a:spcBef>
                <a:spcPts val="0"/>
              </a:spcBef>
              <a:buFontTx/>
              <a:buChar char="-"/>
            </a:pPr>
            <a:r>
              <a:rPr lang="en-US" sz="2400" dirty="0">
                <a:latin typeface="Calibri" panose="020F0502020204030204" pitchFamily="34" charset="0"/>
              </a:rPr>
              <a:t>Asks for Clarity</a:t>
            </a:r>
          </a:p>
        </p:txBody>
      </p:sp>
    </p:spTree>
    <p:extLst>
      <p:ext uri="{BB962C8B-B14F-4D97-AF65-F5344CB8AC3E}">
        <p14:creationId xmlns:p14="http://schemas.microsoft.com/office/powerpoint/2010/main" val="2401098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F/Up Discussion – Maturity Threshold for ANSI Practices</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lnSpcReduction="10000"/>
          </a:bodyPr>
          <a:lstStyle/>
          <a:p>
            <a:pPr>
              <a:spcBef>
                <a:spcPts val="0"/>
              </a:spcBef>
            </a:pPr>
            <a:r>
              <a:rPr lang="en-US" sz="2400" dirty="0">
                <a:latin typeface="Calibri" panose="020F0502020204030204" pitchFamily="34" charset="0"/>
              </a:rPr>
              <a:t>Discussion of maturity threshold for SDO processes like balloting - particularly for grassroots bases/baselines - following special presentation from Ron last month on SDO principles and processes</a:t>
            </a:r>
          </a:p>
          <a:p>
            <a:pPr>
              <a:spcBef>
                <a:spcPts val="0"/>
              </a:spcBef>
            </a:pPr>
            <a:r>
              <a:rPr lang="en-US" sz="2400" dirty="0">
                <a:latin typeface="Calibri" panose="020F0502020204030204" pitchFamily="34" charset="0"/>
                <a:hlinkClick r:id="rId2"/>
              </a:rPr>
              <a:t>http://www.hl7.org/documentcenter/public/procedures/HL7_Essential_Requirements.pdf</a:t>
            </a:r>
            <a:endParaRPr lang="en-US" sz="2400" dirty="0">
              <a:latin typeface="Calibri" panose="020F0502020204030204" pitchFamily="34" charset="0"/>
            </a:endParaRPr>
          </a:p>
          <a:p>
            <a:pPr>
              <a:spcBef>
                <a:spcPts val="0"/>
              </a:spcBef>
            </a:pPr>
            <a:r>
              <a:rPr lang="en-US" sz="1900" dirty="0">
                <a:latin typeface="Calibri" panose="020F0502020204030204" pitchFamily="34" charset="0"/>
              </a:rPr>
              <a:t>Section 1  - speaks to representation of views and objections and processes that are typically in TOR – might be a light version we can surface that we are following in the CA Baseline</a:t>
            </a:r>
          </a:p>
          <a:p>
            <a:pPr>
              <a:spcBef>
                <a:spcPts val="0"/>
              </a:spcBef>
            </a:pPr>
            <a:r>
              <a:rPr lang="en-US" sz="1900" dirty="0">
                <a:latin typeface="Calibri" panose="020F0502020204030204" pitchFamily="34" charset="0"/>
              </a:rPr>
              <a:t>Section 2 – Ballot Processes</a:t>
            </a:r>
          </a:p>
          <a:p>
            <a:pPr lvl="1">
              <a:spcBef>
                <a:spcPts val="0"/>
              </a:spcBef>
            </a:pPr>
            <a:r>
              <a:rPr lang="en-US" sz="1700" dirty="0">
                <a:latin typeface="Calibri" panose="020F0502020204030204" pitchFamily="34" charset="0"/>
              </a:rPr>
              <a:t>When do we ballot and what aspects make sense for us to incorporate based on our status as a grassroots </a:t>
            </a:r>
          </a:p>
          <a:p>
            <a:pPr>
              <a:spcBef>
                <a:spcPts val="0"/>
              </a:spcBef>
            </a:pPr>
            <a:r>
              <a:rPr lang="en-US" sz="2400" dirty="0">
                <a:latin typeface="Calibri" panose="020F0502020204030204" pitchFamily="34" charset="0"/>
              </a:rPr>
              <a:t>We’ve been operating as a Community of Interest – where do we fall now?</a:t>
            </a:r>
          </a:p>
          <a:p>
            <a:pPr>
              <a:spcBef>
                <a:spcPts val="0"/>
              </a:spcBef>
            </a:pPr>
            <a:r>
              <a:rPr lang="en-US" sz="2400" dirty="0">
                <a:latin typeface="Calibri" panose="020F0502020204030204" pitchFamily="34" charset="0"/>
              </a:rPr>
              <a:t>Balloting can provide a greater visibility (maturity model isn’t inherently tied to only progressing maturity)</a:t>
            </a:r>
          </a:p>
          <a:p>
            <a:pPr lvl="1">
              <a:spcBef>
                <a:spcPts val="0"/>
              </a:spcBef>
            </a:pPr>
            <a:r>
              <a:rPr lang="en-US" sz="1600" dirty="0">
                <a:latin typeface="Calibri" panose="020F0502020204030204" pitchFamily="34" charset="0"/>
              </a:rPr>
              <a:t>Would have to decide the intent of the ballot – is it draft, is it informative? How important is it to signal / provide transparency to HL7 international</a:t>
            </a:r>
          </a:p>
          <a:p>
            <a:pPr lvl="1">
              <a:spcBef>
                <a:spcPts val="0"/>
              </a:spcBef>
            </a:pPr>
            <a:r>
              <a:rPr lang="en-US" sz="1600" dirty="0">
                <a:latin typeface="Calibri" panose="020F0502020204030204" pitchFamily="34" charset="0"/>
              </a:rPr>
              <a:t>Goal is to build authority and confidence in our communities that it is a well administered process</a:t>
            </a:r>
          </a:p>
          <a:p>
            <a:pPr lvl="1">
              <a:spcBef>
                <a:spcPts val="0"/>
              </a:spcBef>
            </a:pPr>
            <a:r>
              <a:rPr lang="en-US" sz="1600" dirty="0">
                <a:latin typeface="Calibri" panose="020F0502020204030204" pitchFamily="34" charset="0"/>
              </a:rPr>
              <a:t>Intent as socialization/getting more eyes on it –</a:t>
            </a:r>
          </a:p>
          <a:p>
            <a:pPr lvl="1">
              <a:spcBef>
                <a:spcPts val="0"/>
              </a:spcBef>
            </a:pPr>
            <a:r>
              <a:rPr lang="en-US" sz="1600" dirty="0">
                <a:latin typeface="Calibri" panose="020F0502020204030204" pitchFamily="34" charset="0"/>
              </a:rPr>
              <a:t>How would </a:t>
            </a:r>
          </a:p>
          <a:p>
            <a:pPr lvl="1">
              <a:spcBef>
                <a:spcPts val="0"/>
              </a:spcBef>
            </a:pPr>
            <a:endParaRPr lang="en-US" sz="2000" dirty="0">
              <a:latin typeface="Calibri" panose="020F0502020204030204" pitchFamily="34" charset="0"/>
            </a:endParaRPr>
          </a:p>
        </p:txBody>
      </p:sp>
    </p:spTree>
    <p:extLst>
      <p:ext uri="{BB962C8B-B14F-4D97-AF65-F5344CB8AC3E}">
        <p14:creationId xmlns:p14="http://schemas.microsoft.com/office/powerpoint/2010/main" val="1889114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F/Up Discussion – Maturity Threshold for ANSI Practices</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fontScale="77500" lnSpcReduction="20000"/>
          </a:bodyPr>
          <a:lstStyle/>
          <a:p>
            <a:pPr>
              <a:spcBef>
                <a:spcPts val="0"/>
              </a:spcBef>
            </a:pPr>
            <a:r>
              <a:rPr lang="en-US" sz="2400" dirty="0">
                <a:latin typeface="Calibri" panose="020F0502020204030204" pitchFamily="34" charset="0"/>
              </a:rPr>
              <a:t>We’ve been operating as a Community of Interest – where do we fall now?</a:t>
            </a:r>
          </a:p>
          <a:p>
            <a:pPr>
              <a:spcBef>
                <a:spcPts val="0"/>
              </a:spcBef>
            </a:pPr>
            <a:r>
              <a:rPr lang="en-US" sz="2400" dirty="0">
                <a:latin typeface="Calibri" panose="020F0502020204030204" pitchFamily="34" charset="0"/>
              </a:rPr>
              <a:t>Balloting can provide a greater visibility (maturity model isn’t inherently tied to only progressing maturity)</a:t>
            </a:r>
          </a:p>
          <a:p>
            <a:pPr lvl="1">
              <a:spcBef>
                <a:spcPts val="0"/>
              </a:spcBef>
            </a:pPr>
            <a:r>
              <a:rPr lang="en-US" sz="1600" dirty="0">
                <a:latin typeface="Calibri" panose="020F0502020204030204" pitchFamily="34" charset="0"/>
              </a:rPr>
              <a:t>Would have to decide the intent of the ballot – is it draft, is it informative? How important is it to signal / provide transparency to HL7 international</a:t>
            </a:r>
          </a:p>
          <a:p>
            <a:pPr lvl="1">
              <a:spcBef>
                <a:spcPts val="0"/>
              </a:spcBef>
            </a:pPr>
            <a:r>
              <a:rPr lang="en-US" sz="1600" dirty="0">
                <a:latin typeface="Calibri" panose="020F0502020204030204" pitchFamily="34" charset="0"/>
              </a:rPr>
              <a:t>Goal is to build authority and confidence in our communities that it is a well administered process – so that it can be leveraged by the CA Core+ guides and other implementation guides in Canada</a:t>
            </a:r>
          </a:p>
          <a:p>
            <a:pPr lvl="1">
              <a:spcBef>
                <a:spcPts val="0"/>
              </a:spcBef>
            </a:pPr>
            <a:r>
              <a:rPr lang="en-US" sz="1600" dirty="0">
                <a:latin typeface="Calibri" panose="020F0502020204030204" pitchFamily="34" charset="0"/>
              </a:rPr>
              <a:t>Intent as socialization/getting more eyes on it –</a:t>
            </a:r>
          </a:p>
          <a:p>
            <a:pPr lvl="2">
              <a:spcBef>
                <a:spcPts val="0"/>
              </a:spcBef>
            </a:pPr>
            <a:r>
              <a:rPr lang="en-US" sz="1200" dirty="0">
                <a:latin typeface="Calibri" panose="020F0502020204030204" pitchFamily="34" charset="0"/>
              </a:rPr>
              <a:t>Some promotional process would likely be needed to convey importance of engaging and to protect against the risk of no/negative engagement</a:t>
            </a:r>
          </a:p>
          <a:p>
            <a:pPr lvl="1">
              <a:spcBef>
                <a:spcPts val="0"/>
              </a:spcBef>
            </a:pPr>
            <a:r>
              <a:rPr lang="en-US" sz="1600" dirty="0">
                <a:latin typeface="Calibri" panose="020F0502020204030204" pitchFamily="34" charset="0"/>
              </a:rPr>
              <a:t>How would doing an informative ballot lead to different outcomes / desired outcomes , compared to our current community issue process? And how does it compare against the risks?</a:t>
            </a:r>
          </a:p>
          <a:p>
            <a:pPr lvl="2">
              <a:spcBef>
                <a:spcPts val="0"/>
              </a:spcBef>
            </a:pPr>
            <a:r>
              <a:rPr lang="en-US" sz="1400" dirty="0">
                <a:latin typeface="Calibri" panose="020F0502020204030204" pitchFamily="34" charset="0"/>
              </a:rPr>
              <a:t>Risk: Nebulous nature of how the CA Baseline will be used by CA Core+ could mean effort spent may not be meaningful</a:t>
            </a:r>
          </a:p>
          <a:p>
            <a:pPr lvl="2">
              <a:spcBef>
                <a:spcPts val="0"/>
              </a:spcBef>
            </a:pPr>
            <a:r>
              <a:rPr lang="en-US" sz="1400" dirty="0">
                <a:latin typeface="Calibri" panose="020F0502020204030204" pitchFamily="34" charset="0"/>
              </a:rPr>
              <a:t>Gain: Provides us some ability to build trust and authority in the content – may not be binding but would increase likelihood that effort is meaningful because artefacts are trusted</a:t>
            </a:r>
          </a:p>
          <a:p>
            <a:pPr lvl="2">
              <a:spcBef>
                <a:spcPts val="0"/>
              </a:spcBef>
            </a:pPr>
            <a:r>
              <a:rPr lang="en-US" sz="1400" dirty="0">
                <a:latin typeface="Calibri" panose="020F0502020204030204" pitchFamily="34" charset="0"/>
              </a:rPr>
              <a:t>Risk: If no-one engages with the ballot, or if engagement is primarily negative then it may create a negative perception on relevance of the artefacts</a:t>
            </a:r>
          </a:p>
          <a:p>
            <a:pPr lvl="2">
              <a:spcBef>
                <a:spcPts val="0"/>
              </a:spcBef>
            </a:pPr>
            <a:endParaRPr lang="en-US" sz="1200" dirty="0">
              <a:latin typeface="Calibri" panose="020F0502020204030204" pitchFamily="34" charset="0"/>
            </a:endParaRPr>
          </a:p>
          <a:p>
            <a:pPr lvl="1">
              <a:spcBef>
                <a:spcPts val="0"/>
              </a:spcBef>
            </a:pPr>
            <a:r>
              <a:rPr lang="en-US" sz="2000" dirty="0">
                <a:latin typeface="Calibri" panose="020F0502020204030204" pitchFamily="34" charset="0"/>
              </a:rPr>
              <a:t>What do we need to address before we would go to informative ballot?</a:t>
            </a:r>
          </a:p>
          <a:p>
            <a:pPr lvl="2">
              <a:spcBef>
                <a:spcPts val="0"/>
              </a:spcBef>
            </a:pPr>
            <a:r>
              <a:rPr lang="en-US" sz="1600" dirty="0">
                <a:latin typeface="Calibri" panose="020F0502020204030204" pitchFamily="34" charset="0"/>
              </a:rPr>
              <a:t>Clean up (both for use-case agnosticism and in general)</a:t>
            </a:r>
          </a:p>
          <a:p>
            <a:pPr lvl="2">
              <a:spcBef>
                <a:spcPts val="0"/>
              </a:spcBef>
            </a:pPr>
            <a:r>
              <a:rPr lang="en-US" sz="1600" dirty="0">
                <a:latin typeface="Calibri" panose="020F0502020204030204" pitchFamily="34" charset="0"/>
              </a:rPr>
              <a:t>Development of narrative (guidelines, principles, positioning, intent of the guide, used at this level, discussions on use case agnosticism and use, updates to development process and governance, how will changes happen to the baseline and who is involved in making the decisions) so that if review by external participants has the right context</a:t>
            </a:r>
          </a:p>
          <a:p>
            <a:pPr lvl="2">
              <a:spcBef>
                <a:spcPts val="0"/>
              </a:spcBef>
            </a:pPr>
            <a:r>
              <a:rPr lang="en-US" sz="1600" dirty="0">
                <a:latin typeface="Calibri" panose="020F0502020204030204" pitchFamily="34" charset="0"/>
              </a:rPr>
              <a:t>Terminology use/decisioning related narrative – e.g., why was </a:t>
            </a:r>
            <a:r>
              <a:rPr lang="en-US" sz="1600" dirty="0" err="1">
                <a:latin typeface="Calibri" panose="020F0502020204030204" pitchFamily="34" charset="0"/>
              </a:rPr>
              <a:t>CanImmunize</a:t>
            </a:r>
            <a:r>
              <a:rPr lang="en-US" sz="1600" dirty="0">
                <a:latin typeface="Calibri" panose="020F0502020204030204" pitchFamily="34" charset="0"/>
              </a:rPr>
              <a:t> used over WHO or custom, why was </a:t>
            </a:r>
            <a:r>
              <a:rPr lang="en-US" sz="1600" dirty="0" err="1">
                <a:latin typeface="Calibri" panose="020F0502020204030204" pitchFamily="34" charset="0"/>
              </a:rPr>
              <a:t>ProblemList</a:t>
            </a:r>
            <a:r>
              <a:rPr lang="en-US" sz="1600" dirty="0">
                <a:latin typeface="Calibri" panose="020F0502020204030204" pitchFamily="34" charset="0"/>
              </a:rPr>
              <a:t> used as opposed to a more specific value set, why we chose our binding strengths – how our recommendations for vocabulary use work with local vocabulary (“what it means”)</a:t>
            </a:r>
          </a:p>
          <a:p>
            <a:pPr lvl="3">
              <a:spcBef>
                <a:spcPts val="0"/>
              </a:spcBef>
            </a:pPr>
            <a:r>
              <a:rPr lang="en-US" sz="1400" dirty="0">
                <a:latin typeface="Calibri" panose="020F0502020204030204" pitchFamily="34" charset="0"/>
              </a:rPr>
              <a:t>Would need to decide if we would have to pre-emptively address or preface in the guide indicating desire for feedback via ballot</a:t>
            </a:r>
          </a:p>
          <a:p>
            <a:pPr lvl="2">
              <a:spcBef>
                <a:spcPts val="0"/>
              </a:spcBef>
            </a:pPr>
            <a:r>
              <a:rPr lang="en-US" sz="1600" dirty="0">
                <a:latin typeface="Calibri" panose="020F0502020204030204" pitchFamily="34" charset="0"/>
              </a:rPr>
              <a:t>Determine our intent and process for balloting that meets our intent so that we have a bar set for how far the refinement efforts in clean-up and narrative (in parallel) looking at prior processes </a:t>
            </a:r>
          </a:p>
          <a:p>
            <a:pPr lvl="3">
              <a:spcBef>
                <a:spcPts val="0"/>
              </a:spcBef>
            </a:pPr>
            <a:endParaRPr lang="en-US" sz="1400" dirty="0">
              <a:latin typeface="Calibri" panose="020F0502020204030204" pitchFamily="34" charset="0"/>
            </a:endParaRPr>
          </a:p>
          <a:p>
            <a:pPr lvl="1">
              <a:spcBef>
                <a:spcPts val="0"/>
              </a:spcBef>
            </a:pPr>
            <a:r>
              <a:rPr lang="en-US" sz="2000" dirty="0">
                <a:latin typeface="Calibri" panose="020F0502020204030204" pitchFamily="34" charset="0"/>
              </a:rPr>
              <a:t>How do we practically begin this work</a:t>
            </a:r>
          </a:p>
          <a:p>
            <a:pPr lvl="2">
              <a:spcBef>
                <a:spcPts val="0"/>
              </a:spcBef>
            </a:pPr>
            <a:r>
              <a:rPr lang="en-US" sz="1600" dirty="0">
                <a:latin typeface="Calibri" panose="020F0502020204030204" pitchFamily="34" charset="0"/>
              </a:rPr>
              <a:t>Break out template of what the content should look like and assign it for effort/refinement </a:t>
            </a:r>
          </a:p>
        </p:txBody>
      </p:sp>
    </p:spTree>
    <p:extLst>
      <p:ext uri="{BB962C8B-B14F-4D97-AF65-F5344CB8AC3E}">
        <p14:creationId xmlns:p14="http://schemas.microsoft.com/office/powerpoint/2010/main" val="2152072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3076</TotalTime>
  <Words>1027</Words>
  <Application>Microsoft Office PowerPoint</Application>
  <PresentationFormat>Widescreen</PresentationFormat>
  <Paragraphs>66</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Helvetica</vt:lpstr>
      <vt:lpstr>Office Theme</vt:lpstr>
      <vt:lpstr>CA-Baseline July 2023 Governance Call</vt:lpstr>
      <vt:lpstr>Agenda</vt:lpstr>
      <vt:lpstr>Review any CA Core+ Related Materials from CA Baseline Perspective</vt:lpstr>
      <vt:lpstr>Review any CA Core+ Related Materials from CA Baseline Perspective</vt:lpstr>
      <vt:lpstr>F/Up Discussion – Maturity Threshold for ANSI Practices</vt:lpstr>
      <vt:lpstr>F/Up Discussion – Maturity Threshold for ANSI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16</cp:revision>
  <dcterms:created xsi:type="dcterms:W3CDTF">2022-10-14T17:58:45Z</dcterms:created>
  <dcterms:modified xsi:type="dcterms:W3CDTF">2023-07-07T19:04:51Z</dcterms:modified>
</cp:coreProperties>
</file>