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11"/>
  </p:notesMasterIdLst>
  <p:sldIdLst>
    <p:sldId id="256" r:id="rId2"/>
    <p:sldId id="282" r:id="rId3"/>
    <p:sldId id="318" r:id="rId4"/>
    <p:sldId id="320" r:id="rId5"/>
    <p:sldId id="313" r:id="rId6"/>
    <p:sldId id="322" r:id="rId7"/>
    <p:sldId id="321" r:id="rId8"/>
    <p:sldId id="298" r:id="rId9"/>
    <p:sldId id="276" r:id="rId10"/>
  </p:sldIdLst>
  <p:sldSz cx="12192000" cy="6858000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857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1714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2571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3429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4286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5143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6000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6858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2D3B"/>
    <a:srgbClr val="181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B31A0B-170C-41BB-AE88-0B8C43C69768}" v="2" dt="2023-02-07T16:43:09.2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3" autoAdjust="0"/>
    <p:restoredTop sz="94660"/>
  </p:normalViewPr>
  <p:slideViewPr>
    <p:cSldViewPr snapToGrid="0">
      <p:cViewPr varScale="1">
        <p:scale>
          <a:sx n="82" d="100"/>
          <a:sy n="82" d="100"/>
        </p:scale>
        <p:origin x="91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 Parker" userId="f95b376b-db39-42c9-b7c2-68a48307e17e" providerId="ADAL" clId="{BDB31A0B-170C-41BB-AE88-0B8C43C69768}"/>
    <pc:docChg chg="undo redo custSel addSld delSld modSld">
      <pc:chgData name="Ron Parker" userId="f95b376b-db39-42c9-b7c2-68a48307e17e" providerId="ADAL" clId="{BDB31A0B-170C-41BB-AE88-0B8C43C69768}" dt="2023-02-07T17:53:38.569" v="2057" actId="20577"/>
      <pc:docMkLst>
        <pc:docMk/>
      </pc:docMkLst>
      <pc:sldChg chg="modSp mod">
        <pc:chgData name="Ron Parker" userId="f95b376b-db39-42c9-b7c2-68a48307e17e" providerId="ADAL" clId="{BDB31A0B-170C-41BB-AE88-0B8C43C69768}" dt="2023-02-07T15:31:59.128" v="8" actId="6549"/>
        <pc:sldMkLst>
          <pc:docMk/>
          <pc:sldMk cId="1883652671" sldId="256"/>
        </pc:sldMkLst>
        <pc:spChg chg="mod">
          <ac:chgData name="Ron Parker" userId="f95b376b-db39-42c9-b7c2-68a48307e17e" providerId="ADAL" clId="{BDB31A0B-170C-41BB-AE88-0B8C43C69768}" dt="2023-02-07T15:31:59.128" v="8" actId="6549"/>
          <ac:spMkLst>
            <pc:docMk/>
            <pc:sldMk cId="1883652671" sldId="256"/>
            <ac:spMk id="4" creationId="{445D52C2-7BEF-4B83-A347-A5FE8B75496E}"/>
          </ac:spMkLst>
        </pc:spChg>
      </pc:sldChg>
      <pc:sldChg chg="modSp mod">
        <pc:chgData name="Ron Parker" userId="f95b376b-db39-42c9-b7c2-68a48307e17e" providerId="ADAL" clId="{BDB31A0B-170C-41BB-AE88-0B8C43C69768}" dt="2023-02-07T17:04:53.939" v="2007" actId="20577"/>
        <pc:sldMkLst>
          <pc:docMk/>
          <pc:sldMk cId="314897310" sldId="282"/>
        </pc:sldMkLst>
        <pc:spChg chg="mod">
          <ac:chgData name="Ron Parker" userId="f95b376b-db39-42c9-b7c2-68a48307e17e" providerId="ADAL" clId="{BDB31A0B-170C-41BB-AE88-0B8C43C69768}" dt="2023-02-07T17:04:53.939" v="2007" actId="20577"/>
          <ac:spMkLst>
            <pc:docMk/>
            <pc:sldMk cId="314897310" sldId="282"/>
            <ac:spMk id="3" creationId="{DF35F742-3752-4ECD-84DD-DDF15B612781}"/>
          </ac:spMkLst>
        </pc:spChg>
      </pc:sldChg>
      <pc:sldChg chg="modSp mod">
        <pc:chgData name="Ron Parker" userId="f95b376b-db39-42c9-b7c2-68a48307e17e" providerId="ADAL" clId="{BDB31A0B-170C-41BB-AE88-0B8C43C69768}" dt="2023-02-07T16:34:07.724" v="1043" actId="20577"/>
        <pc:sldMkLst>
          <pc:docMk/>
          <pc:sldMk cId="1776105730" sldId="298"/>
        </pc:sldMkLst>
        <pc:spChg chg="mod">
          <ac:chgData name="Ron Parker" userId="f95b376b-db39-42c9-b7c2-68a48307e17e" providerId="ADAL" clId="{BDB31A0B-170C-41BB-AE88-0B8C43C69768}" dt="2023-02-07T16:34:07.724" v="1043" actId="20577"/>
          <ac:spMkLst>
            <pc:docMk/>
            <pc:sldMk cId="1776105730" sldId="298"/>
            <ac:spMk id="3" creationId="{D27E0441-E3A9-464F-8C5E-175BF8E333D8}"/>
          </ac:spMkLst>
        </pc:spChg>
      </pc:sldChg>
      <pc:sldChg chg="modSp mod">
        <pc:chgData name="Ron Parker" userId="f95b376b-db39-42c9-b7c2-68a48307e17e" providerId="ADAL" clId="{BDB31A0B-170C-41BB-AE88-0B8C43C69768}" dt="2023-02-07T16:52:54.851" v="1927" actId="20577"/>
        <pc:sldMkLst>
          <pc:docMk/>
          <pc:sldMk cId="2545553943" sldId="313"/>
        </pc:sldMkLst>
        <pc:spChg chg="mod">
          <ac:chgData name="Ron Parker" userId="f95b376b-db39-42c9-b7c2-68a48307e17e" providerId="ADAL" clId="{BDB31A0B-170C-41BB-AE88-0B8C43C69768}" dt="2023-02-07T15:55:28.940" v="351" actId="20577"/>
          <ac:spMkLst>
            <pc:docMk/>
            <pc:sldMk cId="2545553943" sldId="313"/>
            <ac:spMk id="2" creationId="{9D71B43B-BFDB-4D1A-A18E-5FF62FEF7AD4}"/>
          </ac:spMkLst>
        </pc:spChg>
        <pc:spChg chg="mod">
          <ac:chgData name="Ron Parker" userId="f95b376b-db39-42c9-b7c2-68a48307e17e" providerId="ADAL" clId="{BDB31A0B-170C-41BB-AE88-0B8C43C69768}" dt="2023-02-07T16:52:54.851" v="1927" actId="20577"/>
          <ac:spMkLst>
            <pc:docMk/>
            <pc:sldMk cId="2545553943" sldId="313"/>
            <ac:spMk id="3" creationId="{5367B2D0-4ADE-42C3-BF5C-C79F25D278DC}"/>
          </ac:spMkLst>
        </pc:spChg>
      </pc:sldChg>
      <pc:sldChg chg="modSp mod">
        <pc:chgData name="Ron Parker" userId="f95b376b-db39-42c9-b7c2-68a48307e17e" providerId="ADAL" clId="{BDB31A0B-170C-41BB-AE88-0B8C43C69768}" dt="2023-02-07T15:55:07.759" v="320" actId="27636"/>
        <pc:sldMkLst>
          <pc:docMk/>
          <pc:sldMk cId="794229591" sldId="320"/>
        </pc:sldMkLst>
        <pc:spChg chg="mod">
          <ac:chgData name="Ron Parker" userId="f95b376b-db39-42c9-b7c2-68a48307e17e" providerId="ADAL" clId="{BDB31A0B-170C-41BB-AE88-0B8C43C69768}" dt="2023-02-07T15:51:28.433" v="10" actId="27636"/>
          <ac:spMkLst>
            <pc:docMk/>
            <pc:sldMk cId="794229591" sldId="320"/>
            <ac:spMk id="2" creationId="{AF810A99-8873-E6D4-CF47-8127EB00DE7A}"/>
          </ac:spMkLst>
        </pc:spChg>
        <pc:spChg chg="mod">
          <ac:chgData name="Ron Parker" userId="f95b376b-db39-42c9-b7c2-68a48307e17e" providerId="ADAL" clId="{BDB31A0B-170C-41BB-AE88-0B8C43C69768}" dt="2023-02-07T15:55:07.759" v="320" actId="27636"/>
          <ac:spMkLst>
            <pc:docMk/>
            <pc:sldMk cId="794229591" sldId="320"/>
            <ac:spMk id="3" creationId="{DECC1A18-A680-F560-A304-73A4B823A3A0}"/>
          </ac:spMkLst>
        </pc:spChg>
      </pc:sldChg>
      <pc:sldChg chg="modSp new mod">
        <pc:chgData name="Ron Parker" userId="f95b376b-db39-42c9-b7c2-68a48307e17e" providerId="ADAL" clId="{BDB31A0B-170C-41BB-AE88-0B8C43C69768}" dt="2023-02-07T16:53:30.403" v="1938" actId="6549"/>
        <pc:sldMkLst>
          <pc:docMk/>
          <pc:sldMk cId="283688004" sldId="321"/>
        </pc:sldMkLst>
        <pc:spChg chg="mod">
          <ac:chgData name="Ron Parker" userId="f95b376b-db39-42c9-b7c2-68a48307e17e" providerId="ADAL" clId="{BDB31A0B-170C-41BB-AE88-0B8C43C69768}" dt="2023-02-07T16:53:30.403" v="1938" actId="6549"/>
          <ac:spMkLst>
            <pc:docMk/>
            <pc:sldMk cId="283688004" sldId="321"/>
            <ac:spMk id="2" creationId="{1EDFB6B6-4E82-75C5-3094-32CBA89C1882}"/>
          </ac:spMkLst>
        </pc:spChg>
      </pc:sldChg>
      <pc:sldChg chg="modSp new mod">
        <pc:chgData name="Ron Parker" userId="f95b376b-db39-42c9-b7c2-68a48307e17e" providerId="ADAL" clId="{BDB31A0B-170C-41BB-AE88-0B8C43C69768}" dt="2023-02-07T17:53:38.569" v="2057" actId="20577"/>
        <pc:sldMkLst>
          <pc:docMk/>
          <pc:sldMk cId="404853749" sldId="322"/>
        </pc:sldMkLst>
        <pc:spChg chg="mod">
          <ac:chgData name="Ron Parker" userId="f95b376b-db39-42c9-b7c2-68a48307e17e" providerId="ADAL" clId="{BDB31A0B-170C-41BB-AE88-0B8C43C69768}" dt="2023-02-07T16:37:57.517" v="1152" actId="20577"/>
          <ac:spMkLst>
            <pc:docMk/>
            <pc:sldMk cId="404853749" sldId="322"/>
            <ac:spMk id="2" creationId="{DC47981E-A574-30D5-D48F-F3A507842DC7}"/>
          </ac:spMkLst>
        </pc:spChg>
        <pc:spChg chg="mod">
          <ac:chgData name="Ron Parker" userId="f95b376b-db39-42c9-b7c2-68a48307e17e" providerId="ADAL" clId="{BDB31A0B-170C-41BB-AE88-0B8C43C69768}" dt="2023-02-07T17:53:38.569" v="2057" actId="20577"/>
          <ac:spMkLst>
            <pc:docMk/>
            <pc:sldMk cId="404853749" sldId="322"/>
            <ac:spMk id="3" creationId="{D506AF5F-522F-DD87-A4A5-1695A59F841D}"/>
          </ac:spMkLst>
        </pc:spChg>
      </pc:sldChg>
      <pc:sldChg chg="new del">
        <pc:chgData name="Ron Parker" userId="f95b376b-db39-42c9-b7c2-68a48307e17e" providerId="ADAL" clId="{BDB31A0B-170C-41BB-AE88-0B8C43C69768}" dt="2023-02-07T16:52:58.738" v="1928" actId="47"/>
        <pc:sldMkLst>
          <pc:docMk/>
          <pc:sldMk cId="549240174" sldId="32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45F0F-FDE8-48B2-9906-EF60D1FA60F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F3D8B-F330-4A9D-929B-7C222D072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45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793872" y="1722920"/>
            <a:ext cx="6934200" cy="155448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defRPr sz="3733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3877087"/>
            <a:ext cx="6934200" cy="20998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2133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79EAFE0-671A-4AB5-9421-FBBCE1866F0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762000" y="3277400"/>
            <a:ext cx="6934200" cy="5996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830F321-87BB-1449-98EA-0DDE4B9DB9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830" b="42185"/>
          <a:stretch/>
        </p:blipFill>
        <p:spPr>
          <a:xfrm>
            <a:off x="491779" y="653982"/>
            <a:ext cx="3952239" cy="63374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10612B3-9683-4460-BF28-79AA7E49BE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64" y="1333168"/>
            <a:ext cx="969443" cy="50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01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ROPP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4A08D6-0C0B-48E2-B98D-F8B8BA612A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16323" y="0"/>
            <a:ext cx="5075676" cy="68580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100864CA-6E58-439E-8194-65F1560D42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112" y="2330285"/>
            <a:ext cx="6558088" cy="72723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800" b="1">
                <a:solidFill>
                  <a:srgbClr val="181F2D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13188AC0-C894-4729-AEF7-89DF69E54A4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30112" y="3243257"/>
            <a:ext cx="6558088" cy="163654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89726E0-7DC6-1846-AE6D-FAE9C79DDE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830" b="42185"/>
          <a:stretch/>
        </p:blipFill>
        <p:spPr>
          <a:xfrm>
            <a:off x="491779" y="653982"/>
            <a:ext cx="3952239" cy="633749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10A2D4D-1131-4AD6-A81F-B1E2ADB60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306469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630112" y="2330285"/>
            <a:ext cx="6558088" cy="72723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800" b="1">
                <a:solidFill>
                  <a:srgbClr val="181F2D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0112" y="3243257"/>
            <a:ext cx="6558088" cy="163654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171A38-97DD-4F7E-B0FC-095A26BDF8CD}"/>
              </a:ext>
            </a:extLst>
          </p:cNvPr>
          <p:cNvSpPr/>
          <p:nvPr/>
        </p:nvSpPr>
        <p:spPr>
          <a:xfrm>
            <a:off x="3672058" y="5196441"/>
            <a:ext cx="3820887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1333" b="1" dirty="0">
                <a:solidFill>
                  <a:srgbClr val="181F2D"/>
                </a:solidFill>
              </a:rPr>
              <a:t>Let’s Connect on LinkedIn</a:t>
            </a:r>
          </a:p>
          <a:p>
            <a:pPr algn="l"/>
            <a:r>
              <a:rPr lang="en-CA" sz="1333" b="0" cap="none" dirty="0">
                <a:solidFill>
                  <a:srgbClr val="181F2D"/>
                </a:solidFill>
              </a:rPr>
              <a:t>linkedin.com/company/canada-health-infoway/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38D203-AF26-46CF-A577-C5AB104B2482}"/>
              </a:ext>
            </a:extLst>
          </p:cNvPr>
          <p:cNvSpPr/>
          <p:nvPr/>
        </p:nvSpPr>
        <p:spPr>
          <a:xfrm>
            <a:off x="3672057" y="5997493"/>
            <a:ext cx="2982664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1333" b="1" dirty="0">
                <a:solidFill>
                  <a:srgbClr val="181F2D"/>
                </a:solidFill>
              </a:rPr>
              <a:t>Let’s Connect on Twitter</a:t>
            </a:r>
          </a:p>
          <a:p>
            <a:pPr algn="l"/>
            <a:r>
              <a:rPr kumimoji="0" lang="en-CA" sz="1333" b="0" i="0" u="none" strike="noStrike" cap="none" spc="0" normalizeH="0" baseline="0" dirty="0">
                <a:ln>
                  <a:noFill/>
                </a:ln>
                <a:solidFill>
                  <a:srgbClr val="181F2D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@infoway</a:t>
            </a:r>
            <a:endParaRPr lang="en-CA" sz="1333" b="0" cap="none" dirty="0">
              <a:solidFill>
                <a:srgbClr val="181F2D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4F3E43-1555-4380-8581-55C414910EFF}"/>
              </a:ext>
            </a:extLst>
          </p:cNvPr>
          <p:cNvSpPr/>
          <p:nvPr/>
        </p:nvSpPr>
        <p:spPr>
          <a:xfrm>
            <a:off x="1138533" y="5191188"/>
            <a:ext cx="2059328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333" b="1" dirty="0">
                <a:solidFill>
                  <a:srgbClr val="181F2D"/>
                </a:solidFill>
              </a:rPr>
              <a:t>Visit OUR WEBSITE</a:t>
            </a:r>
          </a:p>
          <a:p>
            <a:pPr algn="r"/>
            <a:r>
              <a:rPr lang="en-CA" sz="1333" b="0" cap="none" dirty="0">
                <a:solidFill>
                  <a:srgbClr val="181F2D"/>
                </a:solidFill>
              </a:rPr>
              <a:t>infoway-inforoute.ca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D811F-C4B6-4F8C-B415-49F6EDD14031}"/>
              </a:ext>
            </a:extLst>
          </p:cNvPr>
          <p:cNvSpPr/>
          <p:nvPr/>
        </p:nvSpPr>
        <p:spPr>
          <a:xfrm>
            <a:off x="630113" y="6009242"/>
            <a:ext cx="2655961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333" b="1" dirty="0">
                <a:solidFill>
                  <a:srgbClr val="181F2D"/>
                </a:solidFill>
              </a:rPr>
              <a:t>VISIT OUR SURVEY WEBSITE</a:t>
            </a:r>
          </a:p>
          <a:p>
            <a:pPr algn="r"/>
            <a:r>
              <a:rPr lang="en-CA" sz="1333" b="0" cap="none" dirty="0">
                <a:solidFill>
                  <a:srgbClr val="181F2D"/>
                </a:solidFill>
              </a:rPr>
              <a:t>insights.infoway-inforoute.ca/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B0A8F1-F1B1-4F13-A717-B7BBB3241E4A}"/>
              </a:ext>
            </a:extLst>
          </p:cNvPr>
          <p:cNvCxnSpPr>
            <a:cxnSpLocks/>
          </p:cNvCxnSpPr>
          <p:nvPr/>
        </p:nvCxnSpPr>
        <p:spPr>
          <a:xfrm>
            <a:off x="3434959" y="5108684"/>
            <a:ext cx="0" cy="1558005"/>
          </a:xfrm>
          <a:prstGeom prst="line">
            <a:avLst/>
          </a:prstGeom>
          <a:noFill/>
          <a:ln w="19050" cap="flat">
            <a:solidFill>
              <a:srgbClr val="181F2D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Picture 11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AF5554A-CFEA-9347-870C-38F3A545EB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830" b="42185"/>
          <a:stretch/>
        </p:blipFill>
        <p:spPr>
          <a:xfrm>
            <a:off x="491779" y="653982"/>
            <a:ext cx="3952239" cy="63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95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rp log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2407C80-0394-1B45-B6CA-84CC785D82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830" b="42185"/>
          <a:stretch/>
        </p:blipFill>
        <p:spPr>
          <a:xfrm>
            <a:off x="358592" y="1292485"/>
            <a:ext cx="6822665" cy="109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27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HL7 Can - Cov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762000" y="2022764"/>
            <a:ext cx="4318000" cy="155448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733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4247129"/>
            <a:ext cx="4318000" cy="20998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2133" b="0" i="0">
                <a:solidFill>
                  <a:schemeClr val="bg1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79EAFE0-671A-4AB5-9421-FBBCE1866F0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762000" y="3722031"/>
            <a:ext cx="4318000" cy="5996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bg1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23993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326F0D-4633-44B6-A39B-9B846E9C336D}" type="datetimeFigureOut">
              <a:rPr lang="en-CA" smtClean="0"/>
              <a:t>2023-02-07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8967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L7 Can - Thank you With 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D52D56-48F0-469B-9E80-F128E40663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92624" y="1888323"/>
            <a:ext cx="5025768" cy="905933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317492" indent="0">
              <a:buNone/>
              <a:defRPr/>
            </a:lvl2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9ADFD2E0-1988-4932-A29A-AB888B12065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409226" y="6008847"/>
            <a:ext cx="492783" cy="341376"/>
          </a:xfrm>
          <a:prstGeom prst="rect">
            <a:avLst/>
          </a:prstGeom>
        </p:spPr>
        <p:txBody>
          <a:bodyPr anchor="ctr"/>
          <a:lstStyle>
            <a:lvl1pPr>
              <a:defRPr sz="1333" b="0" i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  <a:sym typeface="Helvetica Neue"/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655E878-3A9C-49A4-8469-E27C7C081E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92624" y="2799130"/>
            <a:ext cx="5025768" cy="1426763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4053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793873" y="2578955"/>
            <a:ext cx="5907404" cy="155448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defRPr sz="48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35FFFF2-DA42-4055-91E3-82A3B2D235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64" y="1333168"/>
            <a:ext cx="969443" cy="50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61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762000" y="2022764"/>
            <a:ext cx="4318000" cy="155448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733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4247129"/>
            <a:ext cx="4318000" cy="20998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2133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79EAFE0-671A-4AB5-9421-FBBCE1866F0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762000" y="3722031"/>
            <a:ext cx="4318000" cy="5996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477F427-F351-1C4E-96C4-5296762E2B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830" b="42185"/>
          <a:stretch/>
        </p:blipFill>
        <p:spPr>
          <a:xfrm>
            <a:off x="491779" y="653982"/>
            <a:ext cx="3952239" cy="633749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097670E-86BF-4026-9C84-CB1CDFEC7C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64" y="1333168"/>
            <a:ext cx="969443" cy="50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95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Text"/>
          <p:cNvSpPr txBox="1">
            <a:spLocks noGrp="1"/>
          </p:cNvSpPr>
          <p:nvPr>
            <p:ph type="title"/>
          </p:nvPr>
        </p:nvSpPr>
        <p:spPr>
          <a:xfrm>
            <a:off x="977900" y="512064"/>
            <a:ext cx="10191545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21B22-0792-4CA5-806B-00E245A923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77899" y="1780032"/>
            <a:ext cx="10191547" cy="42672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172D3A-AAC6-43D9-A879-6CD7A562FA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E139231-21E5-4C87-A2A5-D87BF2CF6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64351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77900" y="512064"/>
            <a:ext cx="10191545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5812C-D12C-4B79-B7B0-47A61E42D3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7899" y="1780032"/>
            <a:ext cx="10191547" cy="426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181F2D"/>
                </a:solidFill>
              </a:defRPr>
            </a:lvl1pPr>
            <a:lvl2pPr marL="317492" indent="0">
              <a:buNone/>
              <a:defRPr sz="2133">
                <a:solidFill>
                  <a:srgbClr val="181F2D"/>
                </a:solidFill>
              </a:defRPr>
            </a:lvl2pPr>
            <a:lvl3pPr marL="634984" indent="0">
              <a:buNone/>
              <a:defRPr sz="1867">
                <a:solidFill>
                  <a:srgbClr val="181F2D"/>
                </a:solidFill>
              </a:defRPr>
            </a:lvl3pPr>
            <a:lvl4pPr marL="952476" indent="0">
              <a:buNone/>
              <a:defRPr sz="1867">
                <a:solidFill>
                  <a:srgbClr val="181F2D"/>
                </a:solidFill>
              </a:defRPr>
            </a:lvl4pPr>
            <a:lvl5pPr marL="1269968" indent="0">
              <a:buNone/>
              <a:defRPr sz="1867"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6F3C5C-961C-4423-B1FF-E32FC83E4A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787B2C-3F77-4AA3-BFAA-5A7FEC0B1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30003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977899" y="512064"/>
            <a:ext cx="10191544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9" name="Body Level One…"/>
          <p:cNvSpPr txBox="1">
            <a:spLocks noGrp="1"/>
          </p:cNvSpPr>
          <p:nvPr>
            <p:ph type="body" idx="1"/>
          </p:nvPr>
        </p:nvSpPr>
        <p:spPr>
          <a:xfrm>
            <a:off x="977900" y="2324635"/>
            <a:ext cx="10191545" cy="3796764"/>
          </a:xfrm>
          <a:prstGeom prst="rect">
            <a:avLst/>
          </a:prstGeom>
        </p:spPr>
        <p:txBody>
          <a:bodyPr anchor="t">
            <a:noAutofit/>
          </a:bodyPr>
          <a:lstStyle>
            <a:lvl1pPr marL="613818" indent="-613818">
              <a:lnSpc>
                <a:spcPct val="130000"/>
              </a:lnSpc>
              <a:spcBef>
                <a:spcPts val="0"/>
              </a:spcBef>
              <a:buClr>
                <a:srgbClr val="E02D3A"/>
              </a:buClr>
              <a:buSzTx/>
              <a:buFont typeface="+mj-lt"/>
              <a:buAutoNum type="arabicPeriod"/>
              <a:defRPr sz="2400">
                <a:solidFill>
                  <a:srgbClr val="181F2D"/>
                </a:solidFill>
                <a:latin typeface="+mn-lt"/>
              </a:defRPr>
            </a:lvl1pPr>
            <a:lvl2pPr marL="912261" indent="-298443">
              <a:lnSpc>
                <a:spcPct val="13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2133">
                <a:solidFill>
                  <a:srgbClr val="181F2D"/>
                </a:solidFill>
                <a:latin typeface="+mn-lt"/>
              </a:defRPr>
            </a:lvl2pPr>
            <a:lvl3pPr marL="1219170" indent="-298443" defTabSz="431789">
              <a:lnSpc>
                <a:spcPct val="13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1867">
                <a:solidFill>
                  <a:srgbClr val="181F2D"/>
                </a:solidFill>
                <a:latin typeface="+mn-lt"/>
              </a:defRPr>
            </a:lvl3pPr>
            <a:lvl4pPr marL="609585" indent="342891">
              <a:lnSpc>
                <a:spcPct val="130000"/>
              </a:lnSpc>
              <a:spcBef>
                <a:spcPts val="0"/>
              </a:spcBef>
              <a:buSzTx/>
              <a:buNone/>
              <a:defRPr sz="1867">
                <a:solidFill>
                  <a:srgbClr val="000000"/>
                </a:solidFill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1867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BAA267D-646B-42C6-A9CD-6BAFDA8822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7898" y="1780032"/>
            <a:ext cx="10191545" cy="5446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181F2D"/>
                </a:solidFill>
              </a:defRPr>
            </a:lvl1pPr>
            <a:lvl2pPr marL="317492" indent="0">
              <a:buNone/>
              <a:defRPr/>
            </a:lvl2pPr>
            <a:lvl3pPr marL="634984" indent="0">
              <a:buNone/>
              <a:defRPr/>
            </a:lvl3pPr>
            <a:lvl4pPr marL="952476" indent="0">
              <a:buNone/>
              <a:defRPr/>
            </a:lvl4pPr>
            <a:lvl5pPr marL="126996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9C97EF-7BD4-4119-94E4-6C783B4D3E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1F18213-A54D-4EF3-A8FC-1FAEF493C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17729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Text"/>
          <p:cNvSpPr txBox="1">
            <a:spLocks noGrp="1"/>
          </p:cNvSpPr>
          <p:nvPr>
            <p:ph type="title"/>
          </p:nvPr>
        </p:nvSpPr>
        <p:spPr>
          <a:xfrm>
            <a:off x="977899" y="512064"/>
            <a:ext cx="10191547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43F9C-2B95-4EB4-B43D-897CDCBE0D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77901" y="1778001"/>
            <a:ext cx="4769892" cy="42672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9109F0-8496-4318-80EF-A444125651B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73672" y="1778000"/>
            <a:ext cx="4911187" cy="42672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A4EBAB-DE80-4B25-951E-84CBE8F63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675C07B-B530-4F93-B78F-5A9DB54D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00062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975360" y="512064"/>
            <a:ext cx="10194085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DC0-38A2-4FAD-9AA9-93905B18E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270947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FRAM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4A08D6-0C0B-48E2-B98D-F8B8BA612A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C88F7-522B-4AA1-857F-9E0B2F75F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90057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75360" y="512064"/>
            <a:ext cx="10194085" cy="633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C05E6A-587B-465C-94D9-65A931B8C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5360" y="1780032"/>
            <a:ext cx="10194085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©2018 Canada Health Infoway">
            <a:extLst>
              <a:ext uri="{FF2B5EF4-FFF2-40B4-BE49-F238E27FC236}">
                <a16:creationId xmlns:a16="http://schemas.microsoft.com/office/drawing/2014/main" id="{DC8229DB-C643-4C6E-A4BB-33D5C2A79B9B}"/>
              </a:ext>
            </a:extLst>
          </p:cNvPr>
          <p:cNvSpPr txBox="1"/>
          <p:nvPr/>
        </p:nvSpPr>
        <p:spPr>
          <a:xfrm>
            <a:off x="328108" y="6360918"/>
            <a:ext cx="1946216" cy="194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r" defTabSz="457200">
              <a:defRPr sz="2100" b="0" cap="none">
                <a:solidFill>
                  <a:srgbClr val="000000"/>
                </a:solidFill>
              </a:defRPr>
            </a:lvl1pPr>
          </a:lstStyle>
          <a:p>
            <a:endParaRPr sz="933" b="0" i="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C3A846-9A3E-4E78-A290-30942D291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8109" y="5996742"/>
            <a:ext cx="52434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135846-E460-4558-B9C1-CB8EEC242490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t="41558" b="41558"/>
          <a:stretch/>
        </p:blipFill>
        <p:spPr>
          <a:xfrm>
            <a:off x="9279852" y="6180635"/>
            <a:ext cx="2560213" cy="433607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EC2F4C-06CF-4E4B-8A90-67DF793AB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08" y="6413712"/>
            <a:ext cx="2438400" cy="195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3F027C9-3896-4EBC-AECD-44EED64B9856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449" y="6241545"/>
            <a:ext cx="833860" cy="43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marR="0" indent="0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 dirty="0">
          <a:ln>
            <a:noFill/>
          </a:ln>
          <a:solidFill>
            <a:srgbClr val="181F2D"/>
          </a:solidFill>
          <a:uFillTx/>
          <a:latin typeface="+mj-lt"/>
          <a:ea typeface="+mn-ea"/>
          <a:cs typeface="+mn-cs"/>
          <a:sym typeface="Helvetica Neue"/>
        </a:defRPr>
      </a:lvl1pPr>
      <a:lvl2pPr marL="0" marR="0" indent="114297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228594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342891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457189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571486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685783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800080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914377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56026" marR="0" indent="-253994" algn="l" defTabSz="412740" eaLnBrk="1" latinLnBrk="0" hangingPunct="1">
        <a:lnSpc>
          <a:spcPct val="130000"/>
        </a:lnSpc>
        <a:spcBef>
          <a:spcPts val="400"/>
        </a:spcBef>
        <a:spcAft>
          <a:spcPts val="400"/>
        </a:spcAft>
        <a:buClrTx/>
        <a:buSzPct val="100000"/>
        <a:buFontTx/>
        <a:buChar char="•"/>
        <a:tabLst/>
        <a:defRPr lang="en-US" sz="24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1pPr>
      <a:lvl2pPr marL="573010" marR="0" indent="-253994" algn="l" defTabSz="412740" eaLnBrk="1" latinLnBrk="0" hangingPunct="1">
        <a:lnSpc>
          <a:spcPct val="130000"/>
        </a:lnSpc>
        <a:spcBef>
          <a:spcPts val="400"/>
        </a:spcBef>
        <a:spcAft>
          <a:spcPts val="400"/>
        </a:spcAft>
        <a:buClrTx/>
        <a:buSzPct val="100000"/>
        <a:buFontTx/>
        <a:buChar char="•"/>
        <a:tabLst/>
        <a:defRPr lang="en-US" sz="2133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2pPr>
      <a:lvl3pPr marL="889994" marR="0" indent="-253994" algn="l" defTabSz="412740" eaLnBrk="1" latinLnBrk="0" hangingPunct="1">
        <a:lnSpc>
          <a:spcPct val="130000"/>
        </a:lnSpc>
        <a:spcBef>
          <a:spcPts val="400"/>
        </a:spcBef>
        <a:spcAft>
          <a:spcPts val="400"/>
        </a:spcAft>
        <a:buClrTx/>
        <a:buSzPct val="100000"/>
        <a:buFontTx/>
        <a:buChar char="•"/>
        <a:tabLst/>
        <a:defRPr lang="en-US" sz="1867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3pPr>
      <a:lvl4pPr marL="1206978" marR="0" indent="-253994" algn="l" defTabSz="412740" eaLnBrk="1" latinLnBrk="0" hangingPunct="1">
        <a:lnSpc>
          <a:spcPct val="130000"/>
        </a:lnSpc>
        <a:spcBef>
          <a:spcPts val="400"/>
        </a:spcBef>
        <a:spcAft>
          <a:spcPts val="400"/>
        </a:spcAft>
        <a:buClrTx/>
        <a:buSzPct val="100000"/>
        <a:buFontTx/>
        <a:buChar char="•"/>
        <a:tabLst/>
        <a:defRPr lang="en-US" sz="1867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4pPr>
      <a:lvl5pPr marL="1523962" marR="0" indent="-253994" algn="l" defTabSz="412740" eaLnBrk="1" latinLnBrk="0" hangingPunct="1">
        <a:lnSpc>
          <a:spcPct val="130000"/>
        </a:lnSpc>
        <a:spcBef>
          <a:spcPts val="400"/>
        </a:spcBef>
        <a:spcAft>
          <a:spcPts val="400"/>
        </a:spcAft>
        <a:buClrTx/>
        <a:buSzPct val="100000"/>
        <a:buFontTx/>
        <a:buChar char="•"/>
        <a:tabLst/>
        <a:defRPr lang="en-CA" sz="1867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5pPr>
      <a:lvl6pPr marL="1746207" marR="0" indent="-158747" algn="l" defTabSz="412740" eaLnBrk="1" latinLnBrk="0" hangingPunct="1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6pPr>
      <a:lvl7pPr marL="2063699" marR="0" indent="-158747" algn="l" defTabSz="412740" eaLnBrk="1" latinLnBrk="0" hangingPunct="1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7pPr>
      <a:lvl8pPr marL="2381191" marR="0" indent="-158747" algn="l" defTabSz="412740" eaLnBrk="1" latinLnBrk="0" hangingPunct="1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8pPr>
      <a:lvl9pPr marL="2698683" marR="0" indent="-158747" algn="l" defTabSz="412740" eaLnBrk="1" latinLnBrk="0" hangingPunct="1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297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594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891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189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486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783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080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377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onfluence.hl7.org/display/IC/2023+January+WGM+-+Las+Vegas+Minutes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D90EC-0D29-4D0F-AF17-B0014C9E7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HL7 Canada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D52C2-7BEF-4B83-A347-A5FE8B75496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CA" dirty="0"/>
              <a:t>Feb 07th, 2023 12:00 PM EDT</a:t>
            </a:r>
          </a:p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BDB8C-C8B3-4E70-BE07-13C49DCAE6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Community Meeting</a:t>
            </a:r>
          </a:p>
        </p:txBody>
      </p:sp>
    </p:spTree>
    <p:extLst>
      <p:ext uri="{BB962C8B-B14F-4D97-AF65-F5344CB8AC3E}">
        <p14:creationId xmlns:p14="http://schemas.microsoft.com/office/powerpoint/2010/main" val="188365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DA0DA-0130-448C-B676-FF26B30B3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5F742-3752-4ECD-84DD-DDF15B612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59" y="1780032"/>
            <a:ext cx="9091353" cy="4267200"/>
          </a:xfrm>
        </p:spPr>
        <p:txBody>
          <a:bodyPr>
            <a:normAutofit/>
          </a:bodyPr>
          <a:lstStyle/>
          <a:p>
            <a:pPr marL="459232" indent="-457200">
              <a:buFont typeface="+mj-lt"/>
              <a:buAutoNum type="arabicPeriod"/>
            </a:pPr>
            <a:r>
              <a:rPr lang="en-CA" dirty="0"/>
              <a:t>Welcome</a:t>
            </a:r>
          </a:p>
          <a:p>
            <a:pPr marL="459232" indent="-457200">
              <a:buFont typeface="+mj-lt"/>
              <a:buAutoNum type="arabicPeriod"/>
            </a:pPr>
            <a:r>
              <a:rPr lang="en-US" dirty="0"/>
              <a:t>HL7 Canada FHIR Baseline Update</a:t>
            </a:r>
          </a:p>
          <a:p>
            <a:pPr marL="459232" indent="-457200">
              <a:buFont typeface="+mj-lt"/>
              <a:buAutoNum type="arabicPeriod"/>
            </a:pPr>
            <a:r>
              <a:rPr lang="en-US" dirty="0"/>
              <a:t>Canada Council Election</a:t>
            </a:r>
          </a:p>
          <a:p>
            <a:pPr marL="459232" indent="-457200">
              <a:buFont typeface="+mj-lt"/>
              <a:buAutoNum type="arabicPeriod"/>
            </a:pPr>
            <a:r>
              <a:rPr lang="en-US" dirty="0"/>
              <a:t>WGM Reports</a:t>
            </a:r>
          </a:p>
          <a:p>
            <a:pPr marL="459232" indent="-457200">
              <a:buFont typeface="+mj-lt"/>
              <a:buAutoNum type="arabicPeriod"/>
            </a:pPr>
            <a:r>
              <a:rPr lang="en-US" dirty="0"/>
              <a:t>International Council Report</a:t>
            </a:r>
          </a:p>
          <a:p>
            <a:pPr marL="459232" indent="-457200">
              <a:buFont typeface="+mj-lt"/>
              <a:buAutoNum type="arabicPeriod"/>
            </a:pPr>
            <a:r>
              <a:rPr lang="en-US" dirty="0"/>
              <a:t>Other business?</a:t>
            </a:r>
          </a:p>
          <a:p>
            <a:pPr marL="459232" indent="-457200">
              <a:buFont typeface="+mj-lt"/>
              <a:buAutoNum type="arabicPeriod"/>
            </a:pPr>
            <a:r>
              <a:rPr lang="en-US" dirty="0"/>
              <a:t>Next meetings</a:t>
            </a:r>
          </a:p>
          <a:p>
            <a:pPr marL="459232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97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46984-99DE-5213-BA10-D5E1075F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HL7 Canada FHIR Baseline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D1CA6-8195-562C-0490-EE4229E42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Standing agenda item with Sheridan Cook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569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10A99-8873-E6D4-CF47-8127EB00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HL7 Canada Council Election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C1A18-A680-F560-A304-73A4B823A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The nomination period ended Jan 20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th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The only two nominees for the two positions were Sheridan Cook and Shannon O’Conn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o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r and they are acclaimed as representatives to the HL7 Canada Council for a 2 year term.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4229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1B43B-BFDB-4D1A-A18E-5FF62FEF7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HL7 January WGM Updates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7B2D0-4ADE-42C3-BF5C-C79F25D27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very good turnout of Canadians at the WGM</a:t>
            </a:r>
          </a:p>
          <a:p>
            <a:r>
              <a:rPr lang="en-US" dirty="0"/>
              <a:t>Approximately 15 persons attending</a:t>
            </a:r>
          </a:p>
          <a:p>
            <a:r>
              <a:rPr lang="en-US" dirty="0"/>
              <a:t>A “new” Canadian participant at HL7 is Danielle Leighton, of Loblaws.  She is now an appointed member of the HL7 Board of Directors</a:t>
            </a:r>
          </a:p>
          <a:p>
            <a:r>
              <a:rPr lang="en-US" dirty="0"/>
              <a:t>Two very relevant topics for Canadians at the WGM were: </a:t>
            </a:r>
          </a:p>
          <a:p>
            <a:pPr lvl="1"/>
            <a:r>
              <a:rPr lang="en-CA" dirty="0"/>
              <a:t>Impromptu, very well attended meet-ups initiated by Sheridan Cook for International Affiliates to discuss how they were developing national FHIR Baselines / Core specifications  (Sheridan and Ron)</a:t>
            </a:r>
          </a:p>
          <a:p>
            <a:pPr lvl="1"/>
            <a:r>
              <a:rPr lang="en-US" dirty="0"/>
              <a:t>Sex Parameter for Clinical Use (SPCU) (Joanie)</a:t>
            </a:r>
          </a:p>
        </p:txBody>
      </p:sp>
    </p:spTree>
    <p:extLst>
      <p:ext uri="{BB962C8B-B14F-4D97-AF65-F5344CB8AC3E}">
        <p14:creationId xmlns:p14="http://schemas.microsoft.com/office/powerpoint/2010/main" val="2545553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7981E-A574-30D5-D48F-F3A507842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HL7 Jan WGM International Council Report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6AF5F-522F-DD87-A4A5-1695A59F8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Co-Chairs:  </a:t>
            </a:r>
          </a:p>
          <a:p>
            <a:pPr lvl="1"/>
            <a:r>
              <a:rPr lang="en-US" dirty="0"/>
              <a:t>Line </a:t>
            </a:r>
            <a:r>
              <a:rPr lang="en-US" dirty="0" err="1"/>
              <a:t>Saele</a:t>
            </a:r>
            <a:r>
              <a:rPr lang="en-US" dirty="0"/>
              <a:t>, Norway; Fernando Campos, Argentina; Ron Parker, Canada</a:t>
            </a:r>
          </a:p>
          <a:p>
            <a:r>
              <a:rPr lang="en-US" dirty="0"/>
              <a:t>Presentations by: </a:t>
            </a:r>
          </a:p>
          <a:p>
            <a:pPr lvl="1"/>
            <a:r>
              <a:rPr lang="en-US" dirty="0"/>
              <a:t>HL7 CEO, Deputy Standards Implementation Officer, and the HL7 Executive Director, and the Chair of </a:t>
            </a:r>
            <a:r>
              <a:rPr lang="en-US" dirty="0" err="1"/>
              <a:t>Helina</a:t>
            </a:r>
            <a:r>
              <a:rPr lang="en-US" dirty="0"/>
              <a:t> (Health Interoperability in Africa)</a:t>
            </a:r>
          </a:p>
          <a:p>
            <a:pPr lvl="1"/>
            <a:r>
              <a:rPr lang="en-US" dirty="0"/>
              <a:t>Regional Updates from Europe, Latin America, Asia, Middle East, and North America</a:t>
            </a:r>
          </a:p>
          <a:p>
            <a:pPr lvl="1"/>
            <a:r>
              <a:rPr lang="en-US" dirty="0"/>
              <a:t>Country updates from Australia, Switzerland, Norway, and </a:t>
            </a:r>
            <a:r>
              <a:rPr lang="en-US" dirty="0" err="1"/>
              <a:t>Brasil</a:t>
            </a:r>
            <a:endParaRPr lang="en-US" dirty="0"/>
          </a:p>
          <a:p>
            <a:r>
              <a:rPr lang="en-US" dirty="0"/>
              <a:t>Discussions on IC discretionary funds, and Baseline Vs Core</a:t>
            </a:r>
          </a:p>
          <a:p>
            <a:r>
              <a:rPr lang="en-US" dirty="0"/>
              <a:t>Minutes to the IC meetings are </a:t>
            </a:r>
            <a:r>
              <a:rPr lang="en-US" dirty="0">
                <a:hlinkClick r:id="rId2"/>
              </a:rPr>
              <a:t>here</a:t>
            </a:r>
            <a:endParaRPr lang="en-US" dirty="0"/>
          </a:p>
          <a:p>
            <a:r>
              <a:rPr lang="en-CA" dirty="0"/>
              <a:t>Peru has </a:t>
            </a:r>
            <a:r>
              <a:rPr lang="en-CA"/>
              <a:t>applied to be 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4853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FB6B6-4E82-75C5-3094-32CBA89C1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HL7 Jan WGM Updates – Other Attendee Comments?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AA7F6-F484-73E0-F5B0-CCC04BB8A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688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56585-AB08-42FA-9F7F-DAB85FFBF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Meetings / Events - Adjournment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E0441-E3A9-464F-8C5E-175BF8E33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Feb 21</a:t>
            </a:r>
            <a:r>
              <a:rPr lang="en-US" baseline="30000" dirty="0"/>
              <a:t>st </a:t>
            </a:r>
            <a:r>
              <a:rPr lang="en-US" dirty="0"/>
              <a:t>– HL7 Canada Council Monthly Meeting</a:t>
            </a:r>
          </a:p>
          <a:p>
            <a:pPr lvl="1"/>
            <a:r>
              <a:rPr lang="en-US" dirty="0"/>
              <a:t>Mar 7</a:t>
            </a:r>
            <a:r>
              <a:rPr lang="en-US" baseline="30000" dirty="0"/>
              <a:t>th</a:t>
            </a:r>
            <a:r>
              <a:rPr lang="en-US" dirty="0"/>
              <a:t> – HL7 Canada Community Meeting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05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F6E7A-4DCE-422B-B092-1468218E4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873" y="2578955"/>
            <a:ext cx="5907404" cy="2234114"/>
          </a:xfrm>
        </p:spPr>
        <p:txBody>
          <a:bodyPr/>
          <a:lstStyle/>
          <a:p>
            <a:r>
              <a:rPr lang="en-CA" dirty="0"/>
              <a:t>Thank You</a:t>
            </a:r>
            <a:br>
              <a:rPr lang="en-CA" dirty="0"/>
            </a:br>
            <a:r>
              <a:rPr lang="en-CA" sz="2800" b="0" dirty="0"/>
              <a:t>Ron G. Parker</a:t>
            </a:r>
            <a:br>
              <a:rPr lang="en-CA" sz="2800" b="0" dirty="0"/>
            </a:br>
            <a:r>
              <a:rPr lang="en-CA" sz="2800" b="0" dirty="0"/>
              <a:t>HL7 Canada Affiliate Chair</a:t>
            </a:r>
            <a:br>
              <a:rPr lang="en-CA" sz="2800" b="0" dirty="0"/>
            </a:br>
            <a:r>
              <a:rPr lang="en-CA" sz="2800" b="0" dirty="0"/>
              <a:t>ron@parkerdhc.com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926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anada Health Infoway">
  <a:themeElements>
    <a:clrScheme name="INFOWAY UPDATED 2021">
      <a:dk1>
        <a:srgbClr val="000000"/>
      </a:dk1>
      <a:lt1>
        <a:srgbClr val="FFFFFF"/>
      </a:lt1>
      <a:dk2>
        <a:srgbClr val="E02E3B"/>
      </a:dk2>
      <a:lt2>
        <a:srgbClr val="D8D8D8"/>
      </a:lt2>
      <a:accent1>
        <a:srgbClr val="E02E3B"/>
      </a:accent1>
      <a:accent2>
        <a:srgbClr val="1CA600"/>
      </a:accent2>
      <a:accent3>
        <a:srgbClr val="0094B7"/>
      </a:accent3>
      <a:accent4>
        <a:srgbClr val="4B1D56"/>
      </a:accent4>
      <a:accent5>
        <a:srgbClr val="A4DB99"/>
      </a:accent5>
      <a:accent6>
        <a:srgbClr val="66BFD4"/>
      </a:accent6>
      <a:hlink>
        <a:srgbClr val="E02E3B"/>
      </a:hlink>
      <a:folHlink>
        <a:srgbClr val="E02E3B"/>
      </a:folHlink>
    </a:clrScheme>
    <a:fontScheme name="Canada Health Infoway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825500">
          <a:defRPr sz="1600" b="0" cap="none" dirty="0">
            <a:solidFill>
              <a:srgbClr val="FFFFFF"/>
            </a:solidFill>
            <a:ea typeface="Helvetica Neue Light"/>
            <a:cs typeface="Helvetica Neue Light"/>
            <a:sym typeface="Helvetica Neue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825500">
          <a:defRPr sz="1600" b="0" cap="none" dirty="0" smtClean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2021-10-05 Infoway Presentation Template</Template>
  <TotalTime>9241</TotalTime>
  <Words>327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Helvetica</vt:lpstr>
      <vt:lpstr>Helvetica Neue Light</vt:lpstr>
      <vt:lpstr>Canada Health Infoway</vt:lpstr>
      <vt:lpstr>HL7 Canada</vt:lpstr>
      <vt:lpstr>Agenda</vt:lpstr>
      <vt:lpstr>HL7 Canada FHIR Baseline Update</vt:lpstr>
      <vt:lpstr>HL7 Canada Council Election</vt:lpstr>
      <vt:lpstr>HL7 January WGM Updates</vt:lpstr>
      <vt:lpstr>HL7 Jan WGM International Council Report</vt:lpstr>
      <vt:lpstr>HL7 Jan WGM Updates – Other Attendee Comments?</vt:lpstr>
      <vt:lpstr>Next Meetings / Events - Adjournment</vt:lpstr>
      <vt:lpstr>Thank You Ron G. Parker HL7 Canada Affiliate Chair ron@parkerdhc.com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HL7 Canada Community</dc:title>
  <dc:creator>Ron Parker</dc:creator>
  <cp:lastModifiedBy>Ronald Parker</cp:lastModifiedBy>
  <cp:revision>246</cp:revision>
  <dcterms:created xsi:type="dcterms:W3CDTF">2018-08-07T12:31:32Z</dcterms:created>
  <dcterms:modified xsi:type="dcterms:W3CDTF">2023-02-07T17:53:47Z</dcterms:modified>
</cp:coreProperties>
</file>