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5.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6.xml" ContentType="application/vnd.openxmlformats-officedocument.presentationml.comments+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7"/>
  </p:notesMasterIdLst>
  <p:sldIdLst>
    <p:sldId id="257" r:id="rId3"/>
    <p:sldId id="283" r:id="rId4"/>
    <p:sldId id="287" r:id="rId5"/>
    <p:sldId id="288" r:id="rId6"/>
    <p:sldId id="289" r:id="rId7"/>
    <p:sldId id="291" r:id="rId8"/>
    <p:sldId id="293" r:id="rId9"/>
    <p:sldId id="290" r:id="rId10"/>
    <p:sldId id="292" r:id="rId11"/>
    <p:sldId id="284" r:id="rId12"/>
    <p:sldId id="285" r:id="rId13"/>
    <p:sldId id="278" r:id="rId14"/>
    <p:sldId id="256" r:id="rId15"/>
    <p:sldId id="267" r:id="rId16"/>
    <p:sldId id="279" r:id="rId17"/>
    <p:sldId id="275" r:id="rId18"/>
    <p:sldId id="272" r:id="rId19"/>
    <p:sldId id="273" r:id="rId20"/>
    <p:sldId id="268" r:id="rId21"/>
    <p:sldId id="276" r:id="rId22"/>
    <p:sldId id="269" r:id="rId23"/>
    <p:sldId id="270" r:id="rId24"/>
    <p:sldId id="271" r:id="rId25"/>
    <p:sldId id="28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3"/>
            <p14:sldId id="290"/>
            <p14:sldId id="292"/>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4"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2EA073-000B-49A4-A9AC-5AF1C3B1E7F4}" v="24" dt="2021-07-09T18:23:32.959"/>
  </p1510:revLst>
</p1510:revInfo>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6224" autoAdjust="0"/>
  </p:normalViewPr>
  <p:slideViewPr>
    <p:cSldViewPr snapToGrid="0">
      <p:cViewPr varScale="1">
        <p:scale>
          <a:sx n="114" d="100"/>
          <a:sy n="114" d="100"/>
        </p:scale>
        <p:origin x="354"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vage, Michael" userId="a3bb1c66-df38-47ec-981d-e6eb5e896fe7" providerId="ADAL" clId="{112EA073-000B-49A4-A9AC-5AF1C3B1E7F4}"/>
    <pc:docChg chg="custSel modSld">
      <pc:chgData name="Savage, Michael" userId="a3bb1c66-df38-47ec-981d-e6eb5e896fe7" providerId="ADAL" clId="{112EA073-000B-49A4-A9AC-5AF1C3B1E7F4}" dt="2021-07-09T19:01:05.337" v="1487" actId="20577"/>
      <pc:docMkLst>
        <pc:docMk/>
      </pc:docMkLst>
      <pc:sldChg chg="modSp mod modCm">
        <pc:chgData name="Savage, Michael" userId="a3bb1c66-df38-47ec-981d-e6eb5e896fe7" providerId="ADAL" clId="{112EA073-000B-49A4-A9AC-5AF1C3B1E7F4}" dt="2021-07-09T18:10:35.790" v="44" actId="5900"/>
        <pc:sldMkLst>
          <pc:docMk/>
          <pc:sldMk cId="144241676" sldId="291"/>
        </pc:sldMkLst>
        <pc:graphicFrameChg chg="mod modGraphic">
          <ac:chgData name="Savage, Michael" userId="a3bb1c66-df38-47ec-981d-e6eb5e896fe7" providerId="ADAL" clId="{112EA073-000B-49A4-A9AC-5AF1C3B1E7F4}" dt="2021-07-09T16:26:01.473" v="21" actId="14100"/>
          <ac:graphicFrameMkLst>
            <pc:docMk/>
            <pc:sldMk cId="144241676" sldId="291"/>
            <ac:graphicFrameMk id="4" creationId="{B40E0CFF-E618-47C7-972F-C15609B36950}"/>
          </ac:graphicFrameMkLst>
        </pc:graphicFrameChg>
      </pc:sldChg>
      <pc:sldChg chg="modSp mod modCm">
        <pc:chgData name="Savage, Michael" userId="a3bb1c66-df38-47ec-981d-e6eb5e896fe7" providerId="ADAL" clId="{112EA073-000B-49A4-A9AC-5AF1C3B1E7F4}" dt="2021-07-09T19:01:05.337" v="1487" actId="20577"/>
        <pc:sldMkLst>
          <pc:docMk/>
          <pc:sldMk cId="2519977460" sldId="293"/>
        </pc:sldMkLst>
        <pc:graphicFrameChg chg="mod modGraphic">
          <ac:chgData name="Savage, Michael" userId="a3bb1c66-df38-47ec-981d-e6eb5e896fe7" providerId="ADAL" clId="{112EA073-000B-49A4-A9AC-5AF1C3B1E7F4}" dt="2021-07-09T19:01:05.337" v="1487" actId="20577"/>
          <ac:graphicFrameMkLst>
            <pc:docMk/>
            <pc:sldMk cId="2519977460" sldId="293"/>
            <ac:graphicFrameMk id="4" creationId="{B40E0CFF-E618-47C7-972F-C15609B36950}"/>
          </ac:graphicFrameMkLst>
        </pc:graphicFrame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7099" y="923"/>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7150"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7150"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7001" y="1627"/>
    <p:text>ready for XYZ use....Contention around whether to say trial use or experimental use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6-11T15:56:50.410" idx="24">
    <p:pos x="7219" y="1393"/>
    <p:text>Definition may get tweaked for profile artifact vs implementation</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5-28T15:14:48.732" idx="18">
    <p:pos x="7260" y="285"/>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17:28.392" idx="19">
    <p:pos x="7260" y="421"/>
    <p:text>It's understood that artifacts at this level are still in revision</p:text>
    <p:extLst>
      <p:ext uri="{C676402C-5697-4E1C-873F-D02D1690AC5C}">
        <p15:threadingInfo xmlns:p15="http://schemas.microsoft.com/office/powerpoint/2012/main" timeZoneBias="180">
          <p15:parentCm authorId="1" idx="18"/>
        </p15:threadingInfo>
      </p:ext>
    </p:extLst>
  </p:cm>
  <p:cm authorId="1" dt="2021-05-28T15:26:07.443" idx="20">
    <p:pos x="7260" y="557"/>
    <p:text>For our particular purposes - ready for use means ready for canadian implementation profiles to derive from the baseline</p:text>
    <p:extLst>
      <p:ext uri="{C676402C-5697-4E1C-873F-D02D1690AC5C}">
        <p15:threadingInfo xmlns:p15="http://schemas.microsoft.com/office/powerpoint/2012/main" timeZoneBias="180">
          <p15:parentCm authorId="1" idx="18"/>
        </p15:threadingInfo>
      </p:ext>
    </p:extLst>
  </p:cm>
  <p:cm authorId="1" dt="2021-06-11T15:56:50.410" idx="24">
    <p:pos x="7410" y="1640"/>
    <p:text>Definition may get tweaked for profile artifact vs implementation</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2021-07-09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14</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15</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16</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17</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18</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19</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0137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8</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10</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12</a:t>
            </a:fld>
            <a:endParaRPr lang="en-CA"/>
          </a:p>
        </p:txBody>
      </p:sp>
    </p:spTree>
    <p:extLst>
      <p:ext uri="{BB962C8B-B14F-4D97-AF65-F5344CB8AC3E}">
        <p14:creationId xmlns:p14="http://schemas.microsoft.com/office/powerpoint/2010/main" val="325831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13</a:t>
            </a:fld>
            <a:endParaRPr lang="en-US"/>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2021-07-09</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7/9/2021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7/9/2021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2021-07-09</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comments" Target="../comments/comment6.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hl7.nl/component/zoo/item/hl7-nederland-valideert-en-publiceert-nationale-hl7-fhir-nl-profielen.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3178768576"/>
              </p:ext>
            </p:extLst>
          </p:nvPr>
        </p:nvGraphicFramePr>
        <p:xfrm>
          <a:off x="2161068" y="1301842"/>
          <a:ext cx="7215174" cy="5047775"/>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(Tobacco </a:t>
                      </a:r>
                      <a:r>
                        <a:rPr lang="en-CA" sz="1050" b="0" i="0" u="none" strike="noStrike" dirty="0" err="1">
                          <a:solidFill>
                            <a:srgbClr val="000000"/>
                          </a:solidFill>
                          <a:effectLst/>
                          <a:latin typeface="Calibri" panose="020F0502020204030204" pitchFamily="34" charset="0"/>
                        </a:rPr>
                        <a:t>SmokingStatus</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839055471"/>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dirty="0">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679577461"/>
              </p:ext>
            </p:extLst>
          </p:nvPr>
        </p:nvGraphicFramePr>
        <p:xfrm>
          <a:off x="371669" y="1051184"/>
          <a:ext cx="10876434" cy="5285740"/>
        </p:xfrm>
        <a:graphic>
          <a:graphicData uri="http://schemas.openxmlformats.org/drawingml/2006/table">
            <a:tbl>
              <a:tblPr firstRow="1" bandRow="1">
                <a:tableStyleId>{5C22544A-7EE6-4342-B048-85BDC9FD1C3A}</a:tableStyleId>
              </a:tblPr>
              <a:tblGrid>
                <a:gridCol w="677164">
                  <a:extLst>
                    <a:ext uri="{9D8B030D-6E8A-4147-A177-3AD203B41FA5}">
                      <a16:colId xmlns:a16="http://schemas.microsoft.com/office/drawing/2014/main" val="1140487521"/>
                    </a:ext>
                  </a:extLst>
                </a:gridCol>
                <a:gridCol w="6726599">
                  <a:extLst>
                    <a:ext uri="{9D8B030D-6E8A-4147-A177-3AD203B41FA5}">
                      <a16:colId xmlns:a16="http://schemas.microsoft.com/office/drawing/2014/main" val="286067276"/>
                    </a:ext>
                  </a:extLst>
                </a:gridCol>
                <a:gridCol w="3472671">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448235">
                <a:tc>
                  <a:txBody>
                    <a:bodyPr/>
                    <a:lstStyle/>
                    <a:p>
                      <a:r>
                        <a:rPr lang="en-CA" sz="1200" dirty="0"/>
                        <a:t>0 </a:t>
                      </a:r>
                    </a:p>
                    <a:p>
                      <a:r>
                        <a:rPr lang="en-CA" sz="700" dirty="0"/>
                        <a:t>(draft)</a:t>
                      </a:r>
                      <a:endParaRPr lang="en-CA" sz="1200" dirty="0"/>
                    </a:p>
                  </a:txBody>
                  <a:tcPr/>
                </a:tc>
                <a:tc>
                  <a:txBody>
                    <a:bodyPr/>
                    <a:lstStyle/>
                    <a:p>
                      <a:r>
                        <a:rPr lang="en-US" sz="1050" b="1" i="0" kern="1200" dirty="0">
                          <a:solidFill>
                            <a:schemeClr val="dk1"/>
                          </a:solidFill>
                          <a:effectLst/>
                          <a:latin typeface="+mn-lt"/>
                          <a:ea typeface="+mn-ea"/>
                          <a:cs typeface="+mn-cs"/>
                        </a:rPr>
                        <a:t>FHIR Base Definition: </a:t>
                      </a:r>
                      <a:r>
                        <a:rPr lang="en-US" sz="1050" b="0" i="0" kern="1200" dirty="0">
                          <a:solidFill>
                            <a:schemeClr val="dk1"/>
                          </a:solidFill>
                          <a:effectLst/>
                          <a:latin typeface="+mn-lt"/>
                          <a:ea typeface="+mn-ea"/>
                          <a:cs typeface="+mn-cs"/>
                        </a:rPr>
                        <a:t>the artifact has been published on the current build. This level is synonymous with Draft.</a:t>
                      </a:r>
                      <a:endParaRPr lang="en-CA" sz="1050" dirty="0"/>
                    </a:p>
                    <a:p>
                      <a:r>
                        <a:rPr lang="en-CA" sz="1050" b="1" dirty="0"/>
                        <a:t>UK Core: </a:t>
                      </a:r>
                      <a:r>
                        <a:rPr lang="en-US" sz="1050" dirty="0"/>
                        <a:t>The Profile has been published on the current build. This Profile has had no formal review and therefore may have quality issues. It is published only to allow the review process to start</a:t>
                      </a:r>
                    </a:p>
                    <a:p>
                      <a:r>
                        <a:rPr lang="en-US" sz="1050" b="1" dirty="0"/>
                        <a:t>AU Core: </a:t>
                      </a:r>
                      <a:r>
                        <a:rPr lang="en-US" sz="1050" dirty="0"/>
                        <a:t>Same as FHIR Base Definition</a:t>
                      </a:r>
                      <a:endParaRPr lang="en-CA"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The artifact has been published on the current build. This level is synonymous with Draft.</a:t>
                      </a:r>
                    </a:p>
                    <a:p>
                      <a:endParaRPr lang="en-CA"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subject to community review and refinement. </a:t>
                      </a:r>
                      <a:endParaRPr lang="en-CA" sz="1050" dirty="0"/>
                    </a:p>
                  </a:txBody>
                  <a:tcPr/>
                </a:tc>
                <a:extLst>
                  <a:ext uri="{0D108BD9-81ED-4DB2-BD59-A6C34878D82A}">
                    <a16:rowId xmlns:a16="http://schemas.microsoft.com/office/drawing/2014/main" val="358551037"/>
                  </a:ext>
                </a:extLst>
              </a:tr>
              <a:tr h="370840">
                <a:tc>
                  <a:txBody>
                    <a:bodyPr/>
                    <a:lstStyle/>
                    <a:p>
                      <a:r>
                        <a:rPr lang="en-CA" sz="1200" dirty="0"/>
                        <a:t>1</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FMM0 + the artifact produces </a:t>
                      </a:r>
                      <a:r>
                        <a:rPr lang="en-US" sz="1050" u="sng" dirty="0"/>
                        <a:t>no warnings during the build process </a:t>
                      </a:r>
                      <a:r>
                        <a:rPr lang="en-US" sz="1050" dirty="0"/>
                        <a:t>and the </a:t>
                      </a:r>
                      <a:r>
                        <a:rPr lang="en-US" sz="1050" u="sng" dirty="0"/>
                        <a:t>responsible WG </a:t>
                      </a:r>
                      <a:r>
                        <a:rPr lang="en-US" sz="1050" dirty="0"/>
                        <a:t>has indicated that they consider the artifact substantially complete and ready for implementation. </a:t>
                      </a:r>
                      <a:r>
                        <a:rPr lang="en-US" sz="1050" dirty="0">
                          <a:highlight>
                            <a:srgbClr val="FFFF00"/>
                          </a:highlight>
                        </a:rPr>
                        <a:t>For resources, profiles and implementation guides, the FHIR Management Group has approved the underlying resource/profile/IG proposal.</a:t>
                      </a:r>
                    </a:p>
                    <a:p>
                      <a:r>
                        <a:rPr lang="en-US" sz="1050" b="1" dirty="0"/>
                        <a:t>UK Core: </a:t>
                      </a:r>
                      <a:r>
                        <a:rPr lang="en-US" sz="1050" dirty="0"/>
                        <a:t>The Profile produces no warnings during the build process and has had a formal internal review by the UK Core development team</a:t>
                      </a:r>
                    </a:p>
                    <a:p>
                      <a:r>
                        <a:rPr lang="en-US" sz="1050" b="1" dirty="0"/>
                        <a:t>AU Core:  </a:t>
                      </a:r>
                      <a:r>
                        <a:rPr lang="en-US" sz="1050" dirty="0"/>
                        <a:t>Same as FHIR Base Definition</a:t>
                      </a:r>
                      <a:endParaRPr lang="en-US" sz="1050" b="0" dirty="0"/>
                    </a:p>
                  </a:txBody>
                  <a:tcPr/>
                </a:tc>
                <a:tc>
                  <a:txBody>
                    <a:bodyPr/>
                    <a:lstStyle/>
                    <a:p>
                      <a:r>
                        <a:rPr lang="en-CA" sz="1050" dirty="0"/>
                        <a:t>The artifact produces no warnings during the build process and has had a formal internal review by the CA Baseline Working Stream. </a:t>
                      </a:r>
                      <a:r>
                        <a:rPr lang="en-US" sz="1050" dirty="0"/>
                        <a:t>The artifact is considered substantially complete and ready for </a:t>
                      </a:r>
                      <a:r>
                        <a:rPr lang="en-US" sz="1050" dirty="0">
                          <a:highlight>
                            <a:srgbClr val="FFFF00"/>
                          </a:highlight>
                        </a:rPr>
                        <a:t>trial </a:t>
                      </a:r>
                      <a:r>
                        <a:rPr lang="en-US" sz="1050" dirty="0"/>
                        <a:t>use. </a:t>
                      </a:r>
                    </a:p>
                    <a:p>
                      <a:endParaRPr lang="en-US" sz="1050" dirty="0"/>
                    </a:p>
                    <a:p>
                      <a:r>
                        <a:rPr lang="en-US" sz="1050" dirty="0"/>
                        <a:t>Profiles at this level are available for the community to experiment with, in developing their own profiles, in order to solicit implementor feedback.</a:t>
                      </a:r>
                    </a:p>
                    <a:p>
                      <a:endParaRPr lang="en-US" sz="1050" dirty="0"/>
                    </a:p>
                    <a:p>
                      <a:r>
                        <a:rPr lang="en-US" sz="1050" dirty="0"/>
                        <a:t>Implementors should be aware that artifacts at this maturity level are still subject to community review and refinement. </a:t>
                      </a:r>
                      <a:endParaRPr lang="en-CA" sz="1050" dirty="0"/>
                    </a:p>
                  </a:txBody>
                  <a:tcPr/>
                </a:tc>
                <a:extLst>
                  <a:ext uri="{0D108BD9-81ED-4DB2-BD59-A6C34878D82A}">
                    <a16:rowId xmlns:a16="http://schemas.microsoft.com/office/drawing/2014/main" val="2404307051"/>
                  </a:ext>
                </a:extLst>
              </a:tr>
              <a:tr h="370840">
                <a:tc>
                  <a:txBody>
                    <a:bodyPr/>
                    <a:lstStyle/>
                    <a:p>
                      <a:r>
                        <a:rPr lang="en-CA" sz="1200" dirty="0"/>
                        <a:t>2</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FMM1 + the artifact has been tested and successfully </a:t>
                      </a:r>
                      <a:r>
                        <a:rPr lang="en-US" sz="1050" u="sng" dirty="0"/>
                        <a:t>supports interoperability </a:t>
                      </a:r>
                      <a:r>
                        <a:rPr lang="en-US" sz="1050" dirty="0"/>
                        <a:t>among at least three independently developed systems leveraging most of the scope (e.g. at least 80% of the core data elements) using semi-realistic data and scenarios based on at least one of the declared scopes of the artifact </a:t>
                      </a:r>
                      <a:r>
                        <a:rPr lang="en-US" sz="1050" dirty="0">
                          <a:highlight>
                            <a:srgbClr val="FFFF00"/>
                          </a:highlight>
                        </a:rPr>
                        <a:t>(e.g. at a </a:t>
                      </a:r>
                      <a:r>
                        <a:rPr lang="en-US" sz="1050" dirty="0" err="1">
                          <a:highlight>
                            <a:srgbClr val="FFFF00"/>
                          </a:highlight>
                        </a:rPr>
                        <a:t>connectathon</a:t>
                      </a:r>
                      <a:r>
                        <a:rPr lang="en-US" sz="1050" dirty="0">
                          <a:highlight>
                            <a:srgbClr val="FFFF00"/>
                          </a:highlight>
                        </a:rPr>
                        <a:t>)</a:t>
                      </a:r>
                      <a:r>
                        <a:rPr lang="en-US" sz="1050" dirty="0"/>
                        <a:t>. </a:t>
                      </a:r>
                      <a:r>
                        <a:rPr lang="en-US" sz="1050" dirty="0">
                          <a:highlight>
                            <a:srgbClr val="FFFF00"/>
                          </a:highlight>
                        </a:rPr>
                        <a:t>These interoperability results must have been reported to and accepted by the FMG</a:t>
                      </a:r>
                    </a:p>
                    <a:p>
                      <a:r>
                        <a:rPr lang="en-US" sz="1050" b="1" dirty="0"/>
                        <a:t>UK Core: </a:t>
                      </a:r>
                      <a:r>
                        <a:rPr lang="en-US" sz="1050" dirty="0"/>
                        <a:t>The Profile has been released for review to the UK FHIR community, any feedback received has been addressed as far as possible</a:t>
                      </a:r>
                    </a:p>
                    <a:p>
                      <a:r>
                        <a:rPr lang="en-US" sz="1050" b="1" dirty="0"/>
                        <a:t>AU Core: </a:t>
                      </a:r>
                      <a:r>
                        <a:rPr lang="en-US" sz="1050" dirty="0"/>
                        <a:t>Same as FHIR Base Definition</a:t>
                      </a:r>
                    </a:p>
                  </a:txBody>
                  <a:tcPr/>
                </a:tc>
                <a:tc>
                  <a:txBody>
                    <a:bodyPr/>
                    <a:lstStyle/>
                    <a:p>
                      <a:r>
                        <a:rPr lang="en-US" sz="1050" dirty="0"/>
                        <a:t>The artifact has been released for review to the CA FHIR community, and is being </a:t>
                      </a:r>
                      <a:r>
                        <a:rPr lang="en-US" sz="1050" dirty="0">
                          <a:highlight>
                            <a:srgbClr val="FFFF00"/>
                          </a:highlight>
                        </a:rPr>
                        <a:t>used and/or demonstrated</a:t>
                      </a:r>
                      <a:r>
                        <a:rPr lang="en-US" sz="1050" dirty="0"/>
                        <a:t> by at least three implementations (e.g., pan-Canadian, jurisdictional, vendor, etc.) from at least two different jurisdictions.</a:t>
                      </a:r>
                    </a:p>
                    <a:p>
                      <a:endParaRPr lang="en-US" sz="1050" dirty="0"/>
                    </a:p>
                    <a:p>
                      <a:r>
                        <a:rPr lang="en-US" sz="1050" dirty="0"/>
                        <a:t>Implementor feedback has been addressed as far as possible.</a:t>
                      </a:r>
                    </a:p>
                    <a:p>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still subject to community review and refinement. </a:t>
                      </a:r>
                    </a:p>
                    <a:p>
                      <a:endParaRPr lang="en-US" sz="1050" dirty="0"/>
                    </a:p>
                    <a:p>
                      <a:endParaRPr lang="en-CA" sz="105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211896" y="6336924"/>
            <a:ext cx="11905860" cy="1477328"/>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r>
              <a:rPr lang="en-US" sz="1000" dirty="0"/>
              <a:t>*used=direct implementation (using CA Baseline for exchanging data) </a:t>
            </a:r>
          </a:p>
          <a:p>
            <a:r>
              <a:rPr lang="en-US" sz="1000" dirty="0">
                <a:solidFill>
                  <a:srgbClr val="C00000"/>
                </a:solidFill>
              </a:rPr>
              <a:t>*demonstrated could mean 1) profiles formally derive from the baseline using the </a:t>
            </a:r>
            <a:r>
              <a:rPr lang="en-US" sz="1000" dirty="0" err="1">
                <a:solidFill>
                  <a:srgbClr val="C00000"/>
                </a:solidFill>
              </a:rPr>
              <a:t>basedOn.element</a:t>
            </a:r>
            <a:r>
              <a:rPr lang="en-US" sz="1000" dirty="0">
                <a:solidFill>
                  <a:srgbClr val="C00000"/>
                </a:solidFill>
              </a:rPr>
              <a:t> and show no conformance errors , OR 2) conformant data to can be pointed to </a:t>
            </a:r>
            <a:r>
              <a:rPr lang="en-US" sz="1000" dirty="0" err="1">
                <a:solidFill>
                  <a:srgbClr val="C00000"/>
                </a:solidFill>
              </a:rPr>
              <a:t>meta.profile</a:t>
            </a:r>
            <a:r>
              <a:rPr lang="en-US" sz="1000" dirty="0">
                <a:solidFill>
                  <a:srgbClr val="C00000"/>
                </a:solidFill>
              </a:rPr>
              <a:t>: {</a:t>
            </a:r>
            <a:r>
              <a:rPr lang="en-US" sz="1000" dirty="0" err="1">
                <a:solidFill>
                  <a:srgbClr val="C00000"/>
                </a:solidFill>
              </a:rPr>
              <a:t>BaslineProfileURL</a:t>
            </a:r>
            <a:r>
              <a:rPr lang="en-US" sz="1000" dirty="0">
                <a:solidFill>
                  <a:srgbClr val="C00000"/>
                </a:solidFill>
              </a:rPr>
              <a:t>] and is conformance (produces no errors)</a:t>
            </a:r>
            <a:r>
              <a:rPr lang="en-US" sz="1000" dirty="0" err="1">
                <a:solidFill>
                  <a:srgbClr val="C00000"/>
                </a:solidFill>
              </a:rPr>
              <a:t>nd</a:t>
            </a:r>
            <a:r>
              <a:rPr lang="en-US" sz="1000" dirty="0">
                <a:solidFill>
                  <a:srgbClr val="C00000"/>
                </a:solidFill>
              </a:rPr>
              <a:t>/or conformant profile derivation can be demonstrated </a:t>
            </a:r>
          </a:p>
          <a:p>
            <a:endParaRPr lang="en-US" sz="1000" dirty="0"/>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2967904811"/>
              </p:ext>
            </p:extLst>
          </p:nvPr>
        </p:nvGraphicFramePr>
        <p:xfrm>
          <a:off x="371670" y="1051184"/>
          <a:ext cx="10834594" cy="4241800"/>
        </p:xfrm>
        <a:graphic>
          <a:graphicData uri="http://schemas.openxmlformats.org/drawingml/2006/table">
            <a:tbl>
              <a:tblPr firstRow="1" bandRow="1">
                <a:tableStyleId>{5C22544A-7EE6-4342-B048-85BDC9FD1C3A}</a:tableStyleId>
              </a:tblPr>
              <a:tblGrid>
                <a:gridCol w="674558">
                  <a:extLst>
                    <a:ext uri="{9D8B030D-6E8A-4147-A177-3AD203B41FA5}">
                      <a16:colId xmlns:a16="http://schemas.microsoft.com/office/drawing/2014/main" val="1140487521"/>
                    </a:ext>
                  </a:extLst>
                </a:gridCol>
                <a:gridCol w="6700723">
                  <a:extLst>
                    <a:ext uri="{9D8B030D-6E8A-4147-A177-3AD203B41FA5}">
                      <a16:colId xmlns:a16="http://schemas.microsoft.com/office/drawing/2014/main" val="286067276"/>
                    </a:ext>
                  </a:extLst>
                </a:gridCol>
                <a:gridCol w="3459313">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r>
                        <a:rPr lang="en-US" sz="1100" b="1" dirty="0"/>
                        <a:t>UK Core: </a:t>
                      </a:r>
                      <a:r>
                        <a:rPr lang="en-US" sz="1100" b="0" dirty="0"/>
                        <a:t>The Profile has been </a:t>
                      </a:r>
                      <a:r>
                        <a:rPr lang="en-US" sz="1100" b="0" dirty="0">
                          <a:highlight>
                            <a:srgbClr val="FFFF00"/>
                          </a:highlight>
                        </a:rPr>
                        <a:t>presented for inclusion in the Technical and Clinical Assurance process</a:t>
                      </a:r>
                    </a:p>
                    <a:p>
                      <a:r>
                        <a:rPr lang="en-US" sz="1100" b="1" u="none" dirty="0"/>
                        <a:t>AU Core: </a:t>
                      </a:r>
                      <a:r>
                        <a:rPr lang="en-US" sz="1100" b="0" u="none" dirty="0"/>
                        <a:t>Same as FHIR Base Definition</a:t>
                      </a:r>
                      <a:endParaRPr lang="en-CA" sz="1100" u="non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the artifact has been verified by the work group as meeting the CA Baseline Quality Guidelines; has been subject to a round of formal balloting;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Implementation guides at this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have at least 10 distinct implementer comments submitted to [location </a:t>
                      </a:r>
                      <a:r>
                        <a:rPr lang="en-US" sz="1100" dirty="0" err="1"/>
                        <a:t>tbd</a:t>
                      </a:r>
                      <a:r>
                        <a:rPr lang="en-US" sz="1100" dirty="0"/>
                        <a:t>], provided by at least 3 organizations across three jurisdictions resulting in at least one substantive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Resources at this level of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have at least 3 distinct implementer comments submitted to [location </a:t>
                      </a:r>
                      <a:r>
                        <a:rPr lang="en-US" sz="1100" u="none" dirty="0" err="1"/>
                        <a:t>tbd</a:t>
                      </a:r>
                      <a:r>
                        <a:rPr lang="en-US" sz="1100" u="none" dirty="0"/>
                        <a:t>] across at least three jurisdictions</a:t>
                      </a:r>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r>
                        <a:rPr lang="en-US" sz="1100" b="1" dirty="0"/>
                        <a:t>UK Core: </a:t>
                      </a:r>
                      <a:r>
                        <a:rPr lang="en-US" sz="1100" b="0" dirty="0"/>
                        <a:t>The Profile has completed the </a:t>
                      </a:r>
                      <a:r>
                        <a:rPr lang="en-US" sz="1100" b="0" dirty="0">
                          <a:highlight>
                            <a:srgbClr val="FFFF00"/>
                          </a:highlight>
                        </a:rPr>
                        <a:t>Technical and Clinical Assurance process </a:t>
                      </a:r>
                      <a:r>
                        <a:rPr lang="en-US" sz="1100" b="0" dirty="0"/>
                        <a:t>and the status has been changed to active</a:t>
                      </a:r>
                    </a:p>
                    <a:p>
                      <a:r>
                        <a:rPr lang="en-US" sz="1100" b="1" dirty="0"/>
                        <a:t>AU Core: </a:t>
                      </a:r>
                      <a:r>
                        <a:rPr lang="en-US" sz="1100" b="0" dirty="0"/>
                        <a:t>Same as FHIR Base Definition</a:t>
                      </a:r>
                    </a:p>
                  </a:txBody>
                  <a:tcPr/>
                </a:tc>
                <a:tc>
                  <a:txBody>
                    <a:bodyPr/>
                    <a:lstStyle/>
                    <a:p>
                      <a:r>
                        <a:rPr lang="en-US" sz="1100" dirty="0"/>
                        <a:t>FMM3 + the artifact has been tested across its scope (see below), published in a formal publication (e.g. STU) that FHIR projects have referenced/utilized across multiple prototype projects across at least three jurisdictions</a:t>
                      </a:r>
                    </a:p>
                    <a:p>
                      <a:endParaRPr lang="en-US" sz="1100" dirty="0"/>
                    </a:p>
                    <a:p>
                      <a:r>
                        <a:rPr lang="en-US" sz="1100" dirty="0"/>
                        <a:t>As well, the FHIR Implementors work group agrees the artifact is sufficiently stable, and that any future non-backward compatible [breaking] changes will go to the Canadian FHIR community for consultation.</a:t>
                      </a:r>
                      <a:endParaRPr lang="en-CA" sz="1100" dirty="0"/>
                    </a:p>
                  </a:txBody>
                  <a:tcPr/>
                </a:tc>
                <a:extLst>
                  <a:ext uri="{0D108BD9-81ED-4DB2-BD59-A6C34878D82A}">
                    <a16:rowId xmlns:a16="http://schemas.microsoft.com/office/drawing/2014/main" val="3748725740"/>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236937748"/>
              </p:ext>
            </p:extLst>
          </p:nvPr>
        </p:nvGraphicFramePr>
        <p:xfrm>
          <a:off x="371669" y="1051184"/>
          <a:ext cx="11389070" cy="6939280"/>
        </p:xfrm>
        <a:graphic>
          <a:graphicData uri="http://schemas.openxmlformats.org/drawingml/2006/table">
            <a:tbl>
              <a:tblPr firstRow="1" bandRow="1">
                <a:tableStyleId>{5C22544A-7EE6-4342-B048-85BDC9FD1C3A}</a:tableStyleId>
              </a:tblPr>
              <a:tblGrid>
                <a:gridCol w="709080">
                  <a:extLst>
                    <a:ext uri="{9D8B030D-6E8A-4147-A177-3AD203B41FA5}">
                      <a16:colId xmlns:a16="http://schemas.microsoft.com/office/drawing/2014/main" val="1140487521"/>
                    </a:ext>
                  </a:extLst>
                </a:gridCol>
                <a:gridCol w="5873724">
                  <a:extLst>
                    <a:ext uri="{9D8B030D-6E8A-4147-A177-3AD203B41FA5}">
                      <a16:colId xmlns:a16="http://schemas.microsoft.com/office/drawing/2014/main" val="286067276"/>
                    </a:ext>
                  </a:extLst>
                </a:gridCol>
                <a:gridCol w="4806266">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r>
                        <a:rPr lang="en-US" sz="1100" b="1" dirty="0"/>
                        <a:t>UK Core: </a:t>
                      </a:r>
                      <a:r>
                        <a:rPr lang="en-US" sz="1100" b="0" dirty="0"/>
                        <a:t>The Profile has been presented for inclusion in the HL7 UK Ballot Process</a:t>
                      </a:r>
                    </a:p>
                    <a:p>
                      <a:r>
                        <a:rPr lang="en-US" sz="1100" b="1" dirty="0"/>
                        <a:t>AU Core: </a:t>
                      </a:r>
                      <a:r>
                        <a:rPr lang="en-US" sz="1100" b="0" dirty="0"/>
                        <a:t>FMM 5 PLUS the artifact has been published in two formal publication release cycles at FMM1+ (</a:t>
                      </a:r>
                      <a:r>
                        <a:rPr lang="en-US" sz="1100" b="0" dirty="0">
                          <a:highlight>
                            <a:srgbClr val="FFFF00"/>
                          </a:highlight>
                        </a:rPr>
                        <a:t>i.e. Trial Use level</a:t>
                      </a:r>
                      <a:r>
                        <a:rPr lang="en-US" sz="1100" b="0" dirty="0"/>
                        <a:t>) and has been implemented in </a:t>
                      </a:r>
                      <a:r>
                        <a:rPr lang="en-US" sz="1100" b="0" dirty="0">
                          <a:highlight>
                            <a:srgbClr val="FFFF00"/>
                          </a:highlight>
                        </a:rPr>
                        <a:t>at least 5 independent production systems.</a:t>
                      </a:r>
                    </a:p>
                  </a:txBody>
                  <a:tcPr/>
                </a:tc>
                <a:tc>
                  <a:txBody>
                    <a:bodyPr/>
                    <a:lstStyle/>
                    <a:p>
                      <a:r>
                        <a:rPr lang="en-US" sz="1100" dirty="0"/>
                        <a:t>Artifact is ready for inclusion in normative ballot in the HL7 Canada Ballot Process</a:t>
                      </a:r>
                    </a:p>
                    <a:p>
                      <a:endParaRPr lang="en-US" sz="1100" dirty="0"/>
                    </a:p>
                    <a:p>
                      <a:r>
                        <a:rPr lang="en-US" sz="1100" dirty="0"/>
                        <a:t>For Continued Discussion:</a:t>
                      </a:r>
                    </a:p>
                    <a:p>
                      <a:r>
                        <a:rPr lang="en-US" sz="1100" dirty="0">
                          <a:highlight>
                            <a:srgbClr val="FFFF00"/>
                          </a:highlight>
                        </a:rPr>
                        <a:t>-inclusion of some interoperability milestone - e.g., between at least one pairing of implementors</a:t>
                      </a:r>
                    </a:p>
                    <a:p>
                      <a:endParaRPr lang="en-US" sz="1100" dirty="0"/>
                    </a:p>
                    <a:p>
                      <a:r>
                        <a:rPr lang="en-US" sz="1100" dirty="0">
                          <a:highlight>
                            <a:srgbClr val="FFFF00"/>
                          </a:highlight>
                        </a:rPr>
                        <a:t>-do we need to define what combinations and numbers would be necessary for meeting this bar (e.g., implemented in at least 5 independent production instances deployed across at least X jurisdictions representing X implementor types (e.g., EHR vendors, jurisdictional health assets, mobile applications, etc.)?</a:t>
                      </a:r>
                    </a:p>
                    <a:p>
                      <a:endParaRPr lang="en-US" sz="1100" dirty="0">
                        <a:highlight>
                          <a:srgbClr val="FFFF00"/>
                        </a:highlight>
                      </a:endParaRPr>
                    </a:p>
                    <a:p>
                      <a:r>
                        <a:rPr lang="en-US" sz="1100" dirty="0">
                          <a:highlight>
                            <a:srgbClr val="FFFF00"/>
                          </a:highlight>
                        </a:rPr>
                        <a:t>July 9 2021 Discussion:</a:t>
                      </a:r>
                    </a:p>
                    <a:p>
                      <a:endParaRPr lang="en-US" sz="1100"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dirty="0"/>
                        <a:t>Emphasize maturation</a:t>
                      </a:r>
                    </a:p>
                    <a:p>
                      <a:pPr marL="171450" indent="-171450">
                        <a:buFont typeface="Arial" panose="020B0604020202020204" pitchFamily="34" charset="0"/>
                        <a:buChar char="•"/>
                      </a:pPr>
                      <a:r>
                        <a:rPr lang="en-CA" sz="1000" dirty="0"/>
                        <a:t>5 production instances seems good to inherit</a:t>
                      </a:r>
                    </a:p>
                    <a:p>
                      <a:pPr marL="171450" indent="-171450">
                        <a:buFont typeface="Arial" panose="020B0604020202020204" pitchFamily="34" charset="0"/>
                        <a:buChar char="•"/>
                      </a:pPr>
                      <a:r>
                        <a:rPr lang="en-CA" sz="1000" dirty="0"/>
                        <a:t>Call out the implementor types explicitly; adds to the authority of the maturation process</a:t>
                      </a:r>
                    </a:p>
                    <a:p>
                      <a:pPr marL="628650" lvl="1" indent="-171450">
                        <a:buFont typeface="Arial" panose="020B0604020202020204" pitchFamily="34" charset="0"/>
                        <a:buChar char="•"/>
                      </a:pPr>
                      <a:r>
                        <a:rPr lang="en-CA" sz="1000" dirty="0"/>
                        <a:t>EHR Vendors</a:t>
                      </a:r>
                    </a:p>
                    <a:p>
                      <a:pPr marL="628650" lvl="1" indent="-171450">
                        <a:buFont typeface="Arial" panose="020B0604020202020204" pitchFamily="34" charset="0"/>
                        <a:buChar char="•"/>
                      </a:pPr>
                      <a:r>
                        <a:rPr lang="en-CA" sz="1000" dirty="0"/>
                        <a:t>Jurisdictional Health Assets</a:t>
                      </a:r>
                    </a:p>
                    <a:p>
                      <a:pPr marL="628650" lvl="1" indent="-171450">
                        <a:buFont typeface="Arial" panose="020B0604020202020204" pitchFamily="34" charset="0"/>
                        <a:buChar char="•"/>
                      </a:pPr>
                      <a:r>
                        <a:rPr lang="en-CA" sz="1000" dirty="0"/>
                        <a:t>(to continue to fill this out)</a:t>
                      </a:r>
                    </a:p>
                    <a:p>
                      <a:pPr marL="171450" lvl="0" indent="-171450">
                        <a:buFont typeface="Arial" panose="020B0604020202020204" pitchFamily="34" charset="0"/>
                        <a:buChar char="•"/>
                      </a:pPr>
                      <a:r>
                        <a:rPr lang="en-CA" sz="1000" dirty="0"/>
                        <a:t>Given it’s a baseline profile, what does ‘implementation’ look like?</a:t>
                      </a:r>
                    </a:p>
                    <a:p>
                      <a:pPr marL="171450" lvl="0" indent="-171450">
                        <a:buFont typeface="Arial" panose="020B0604020202020204" pitchFamily="34" charset="0"/>
                        <a:buChar char="•"/>
                      </a:pPr>
                      <a:r>
                        <a:rPr lang="en-CA" sz="1000" dirty="0"/>
                        <a:t>CA Baseline Profiles are meant to be used as the starting point for Canadian </a:t>
                      </a:r>
                      <a:r>
                        <a:rPr lang="en-CA" sz="1000" dirty="0" err="1"/>
                        <a:t>fhir</a:t>
                      </a:r>
                      <a:r>
                        <a:rPr lang="en-CA" sz="1000" dirty="0"/>
                        <a:t> profiles &gt; expectation at Level 5 is that these derived profiles have been ‘implemented’ in whichever project they’re of</a:t>
                      </a:r>
                    </a:p>
                    <a:p>
                      <a:pPr marL="171450" lvl="0" indent="-171450">
                        <a:buFont typeface="Arial" panose="020B0604020202020204" pitchFamily="34" charset="0"/>
                        <a:buChar char="•"/>
                      </a:pPr>
                      <a:r>
                        <a:rPr lang="en-CA" sz="1000" dirty="0"/>
                        <a:t>Perhaps revise wording of “implementation” and focus more on CA Baseline’s role as a “starting point” for other profiles</a:t>
                      </a:r>
                    </a:p>
                    <a:p>
                      <a:pPr marL="628650" lvl="1" indent="-171450">
                        <a:buFont typeface="Arial" panose="020B0604020202020204" pitchFamily="34" charset="0"/>
                        <a:buChar char="•"/>
                      </a:pPr>
                      <a:r>
                        <a:rPr lang="en-CA" sz="1000" dirty="0"/>
                        <a:t>“</a:t>
                      </a:r>
                      <a:r>
                        <a:rPr lang="en-US" sz="1000" dirty="0"/>
                        <a:t>at least 5 independent production systems have used (derived from) the CA Baseline Profile as a starting point”</a:t>
                      </a:r>
                    </a:p>
                    <a:p>
                      <a:pPr marL="171450" lvl="0" indent="-171450">
                        <a:buFont typeface="Arial" panose="020B0604020202020204" pitchFamily="34" charset="0"/>
                        <a:buChar char="•"/>
                      </a:pPr>
                      <a:r>
                        <a:rPr lang="en-US" sz="1000" dirty="0"/>
                        <a:t>Difficult to require </a:t>
                      </a:r>
                      <a:r>
                        <a:rPr lang="en-US" sz="1000" u="sng" dirty="0"/>
                        <a:t>every</a:t>
                      </a:r>
                      <a:r>
                        <a:rPr lang="en-US" sz="1000" dirty="0"/>
                        <a:t> jurisdiction to have ‘derived’ a profile off of it</a:t>
                      </a:r>
                    </a:p>
                    <a:p>
                      <a:pPr marL="628650" lvl="1" indent="-171450">
                        <a:buFont typeface="Arial" panose="020B0604020202020204" pitchFamily="34" charset="0"/>
                        <a:buChar char="•"/>
                      </a:pPr>
                      <a:r>
                        <a:rPr lang="en-US" sz="1000" dirty="0"/>
                        <a:t>3 has been the # jurisdictions used thus far</a:t>
                      </a:r>
                    </a:p>
                    <a:p>
                      <a:pPr marL="628650" lvl="1" indent="-171450">
                        <a:buFont typeface="Arial" panose="020B0604020202020204" pitchFamily="34" charset="0"/>
                        <a:buChar char="•"/>
                      </a:pPr>
                      <a:r>
                        <a:rPr lang="en-US" sz="1000" dirty="0"/>
                        <a:t>Connecting the two metrics: 5 </a:t>
                      </a:r>
                      <a:r>
                        <a:rPr lang="en-US" sz="1000" dirty="0" err="1"/>
                        <a:t>ind</a:t>
                      </a:r>
                      <a:r>
                        <a:rPr lang="en-US" sz="1000" dirty="0"/>
                        <a:t> prod sys’s, across 3 jurisdictions</a:t>
                      </a:r>
                    </a:p>
                    <a:p>
                      <a:pPr marL="628650" lvl="1" indent="-171450">
                        <a:buFont typeface="Arial" panose="020B0604020202020204" pitchFamily="34" charset="0"/>
                        <a:buChar char="•"/>
                      </a:pPr>
                      <a:r>
                        <a:rPr lang="en-US" sz="1000" dirty="0"/>
                        <a:t>(a project which is implemented across jurisdictions [e.g. </a:t>
                      </a:r>
                      <a:r>
                        <a:rPr lang="en-US" sz="1000" dirty="0" err="1"/>
                        <a:t>RxIT</a:t>
                      </a:r>
                      <a:r>
                        <a:rPr lang="en-US" sz="1000" dirty="0"/>
                        <a:t>] would cover all 3 jurisdictions with 1 project; thus, a CA Profile derived off of by this project would qualify across those jurisdictions)</a:t>
                      </a:r>
                    </a:p>
                    <a:p>
                      <a:pPr marL="457200" lvl="1" indent="0">
                        <a:buFont typeface="Arial" panose="020B0604020202020204" pitchFamily="34" charset="0"/>
                        <a:buNone/>
                      </a:pPr>
                      <a:endParaRPr lang="en-CA" sz="1100" dirty="0"/>
                    </a:p>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r>
                        <a:rPr lang="en-US" sz="1100" b="1" dirty="0"/>
                        <a:t>UK Core: </a:t>
                      </a:r>
                      <a:r>
                        <a:rPr lang="en-US" sz="1100" b="0" dirty="0"/>
                        <a:t>The Profile has completed the HL7 UK Ballot process and is now deemed to be Normative</a:t>
                      </a:r>
                    </a:p>
                    <a:p>
                      <a:r>
                        <a:rPr lang="en-US" sz="1100" b="1" dirty="0"/>
                        <a:t>AU Core: </a:t>
                      </a:r>
                      <a:r>
                        <a:rPr lang="en-US" sz="1100" b="0" dirty="0"/>
                        <a:t>The Artifact is now considered stable</a:t>
                      </a:r>
                      <a:endParaRPr lang="en-CA" sz="1100" b="0" dirty="0"/>
                    </a:p>
                  </a:txBody>
                  <a:tcPr/>
                </a:tc>
                <a:tc>
                  <a:txBody>
                    <a:bodyPr/>
                    <a:lstStyle/>
                    <a:p>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25199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Profiling Approach</a:t>
            </a:r>
          </a:p>
        </p:txBody>
      </p:sp>
      <p:sp>
        <p:nvSpPr>
          <p:cNvPr id="9" name="TextBox 8">
            <a:extLst>
              <a:ext uri="{FF2B5EF4-FFF2-40B4-BE49-F238E27FC236}">
                <a16:creationId xmlns:a16="http://schemas.microsoft.com/office/drawing/2014/main" id="{6BD98774-7940-4856-A0A9-922130691F80}"/>
              </a:ext>
            </a:extLst>
          </p:cNvPr>
          <p:cNvSpPr txBox="1"/>
          <p:nvPr/>
        </p:nvSpPr>
        <p:spPr>
          <a:xfrm>
            <a:off x="632177" y="6123543"/>
            <a:ext cx="9103493" cy="369332"/>
          </a:xfrm>
          <a:prstGeom prst="rect">
            <a:avLst/>
          </a:prstGeom>
          <a:noFill/>
        </p:spPr>
        <p:txBody>
          <a:bodyPr wrap="square">
            <a:spAutoFit/>
          </a:bodyPr>
          <a:lstStyle/>
          <a:p>
            <a:r>
              <a:rPr lang="en-CA" dirty="0"/>
              <a:t>https://simplifier.net/guide/UKCoreDevelopmentGuidance/CTAssurance</a:t>
            </a:r>
          </a:p>
        </p:txBody>
      </p:sp>
      <p:pic>
        <p:nvPicPr>
          <p:cNvPr id="4" name="Picture 3">
            <a:extLst>
              <a:ext uri="{FF2B5EF4-FFF2-40B4-BE49-F238E27FC236}">
                <a16:creationId xmlns:a16="http://schemas.microsoft.com/office/drawing/2014/main" id="{7663CF9B-11C1-43C1-974E-F94A5C8B3498}"/>
              </a:ext>
            </a:extLst>
          </p:cNvPr>
          <p:cNvPicPr>
            <a:picLocks noChangeAspect="1"/>
          </p:cNvPicPr>
          <p:nvPr/>
        </p:nvPicPr>
        <p:blipFill>
          <a:blip r:embed="rId3"/>
          <a:stretch>
            <a:fillRect/>
          </a:stretch>
        </p:blipFill>
        <p:spPr>
          <a:xfrm>
            <a:off x="2850776" y="1513600"/>
            <a:ext cx="7336211" cy="4329987"/>
          </a:xfrm>
          <a:prstGeom prst="rect">
            <a:avLst/>
          </a:prstGeom>
        </p:spPr>
      </p:pic>
    </p:spTree>
    <p:extLst>
      <p:ext uri="{BB962C8B-B14F-4D97-AF65-F5344CB8AC3E}">
        <p14:creationId xmlns:p14="http://schemas.microsoft.com/office/powerpoint/2010/main" val="4021914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5E84-F378-48FB-9A99-B0DBF1901012}"/>
              </a:ext>
            </a:extLst>
          </p:cNvPr>
          <p:cNvSpPr>
            <a:spLocks noGrp="1"/>
          </p:cNvSpPr>
          <p:nvPr>
            <p:ph type="title"/>
          </p:nvPr>
        </p:nvSpPr>
        <p:spPr/>
        <p:txBody>
          <a:bodyPr/>
          <a:lstStyle/>
          <a:p>
            <a:r>
              <a:rPr lang="en-CA" dirty="0"/>
              <a:t>Netherlands National Profiles</a:t>
            </a:r>
          </a:p>
        </p:txBody>
      </p:sp>
      <p:sp>
        <p:nvSpPr>
          <p:cNvPr id="3" name="Content Placeholder 2">
            <a:extLst>
              <a:ext uri="{FF2B5EF4-FFF2-40B4-BE49-F238E27FC236}">
                <a16:creationId xmlns:a16="http://schemas.microsoft.com/office/drawing/2014/main" id="{241F0791-7DBF-4BCD-BB29-0DB50C313AD9}"/>
              </a:ext>
            </a:extLst>
          </p:cNvPr>
          <p:cNvSpPr>
            <a:spLocks noGrp="1"/>
          </p:cNvSpPr>
          <p:nvPr>
            <p:ph idx="1"/>
          </p:nvPr>
        </p:nvSpPr>
        <p:spPr/>
        <p:txBody>
          <a:bodyPr>
            <a:normAutofit/>
          </a:bodyPr>
          <a:lstStyle/>
          <a:p>
            <a:r>
              <a:rPr lang="en-CA" dirty="0">
                <a:hlinkClick r:id="rId2"/>
              </a:rPr>
              <a:t>https://www.hl7.nl/component/zoo/item/hl7-nederland-valideert-en-publiceert-nationale-hl7-fhir-nl-profielen.html</a:t>
            </a:r>
            <a:endParaRPr lang="en-CA" dirty="0"/>
          </a:p>
          <a:p>
            <a:r>
              <a:rPr lang="en-CA" sz="1600" dirty="0"/>
              <a:t>They have a formal governance structure and centrally validate all profiles in HL7 Netherlands as a means to avoid duplication and overlap and assure that the Health Information Building Block specifications are being met</a:t>
            </a:r>
          </a:p>
          <a:p>
            <a:r>
              <a:rPr lang="en-CA" sz="1600" dirty="0"/>
              <a:t>Have a full nomination -&gt; validation-&gt; publish process that requires their review and approval of all generic national profiles</a:t>
            </a:r>
          </a:p>
          <a:p>
            <a:r>
              <a:rPr lang="en-US" sz="1600" i="1" dirty="0"/>
              <a:t>This validation is performed by the HL7 FHIR®-NL Validation Team. This team consists of approximately 15 experienced technical and functional HL7 FHIR® experts. They jointly validate the profiles offered. The validation procedure and further preconditions are monitored by the HL7 FHIR®-NL Council, in which various important national organizations, umbrella organizations and supplier organizations are represented.</a:t>
            </a:r>
          </a:p>
          <a:p>
            <a:r>
              <a:rPr lang="en-US" sz="1600" dirty="0"/>
              <a:t>Most profiles in the </a:t>
            </a:r>
            <a:r>
              <a:rPr lang="en-US" sz="1600" dirty="0" err="1"/>
              <a:t>Nictiz</a:t>
            </a:r>
            <a:r>
              <a:rPr lang="en-US" sz="1600" dirty="0"/>
              <a:t> STU3 project point to the base definition (though some like GP Lab Result point to HCIM Lab Test Result Observation)</a:t>
            </a:r>
            <a:endParaRPr lang="en-CA" sz="1600" dirty="0"/>
          </a:p>
        </p:txBody>
      </p:sp>
    </p:spTree>
    <p:extLst>
      <p:ext uri="{BB962C8B-B14F-4D97-AF65-F5344CB8AC3E}">
        <p14:creationId xmlns:p14="http://schemas.microsoft.com/office/powerpoint/2010/main" val="237451058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846</TotalTime>
  <Words>6050</Words>
  <Application>Microsoft Office PowerPoint</Application>
  <PresentationFormat>Widescreen</PresentationFormat>
  <Paragraphs>564</Paragraphs>
  <Slides>24</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Baseline Profile Maturity Level Definitions </vt:lpstr>
      <vt:lpstr>UK Core – Profiling Approach</vt:lpstr>
      <vt:lpstr>Netherlands National Profiles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Savage, Michael</cp:lastModifiedBy>
  <cp:revision>65</cp:revision>
  <dcterms:created xsi:type="dcterms:W3CDTF">2021-04-30T16:01:50Z</dcterms:created>
  <dcterms:modified xsi:type="dcterms:W3CDTF">2021-07-09T19:01:33Z</dcterms:modified>
</cp:coreProperties>
</file>