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3"/>
  </p:notesMasterIdLst>
  <p:sldIdLst>
    <p:sldId id="256" r:id="rId2"/>
    <p:sldId id="282" r:id="rId3"/>
    <p:sldId id="1343" r:id="rId4"/>
    <p:sldId id="1347" r:id="rId5"/>
    <p:sldId id="1349" r:id="rId6"/>
    <p:sldId id="1348" r:id="rId7"/>
    <p:sldId id="1344" r:id="rId8"/>
    <p:sldId id="1345" r:id="rId9"/>
    <p:sldId id="311" r:id="rId10"/>
    <p:sldId id="298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45F0F-FDE8-48B2-9906-EF60D1FA60F3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F3D8B-F330-4A9D-929B-7C222D072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HL7 Can - Cov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C467D0-D409-4248-A48A-67B17CE6C422}"/>
              </a:ext>
            </a:extLst>
          </p:cNvPr>
          <p:cNvSpPr/>
          <p:nvPr/>
        </p:nvSpPr>
        <p:spPr>
          <a:xfrm>
            <a:off x="762000" y="143838"/>
            <a:ext cx="3431569" cy="173413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762000" y="2022764"/>
            <a:ext cx="4318000" cy="155448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733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2000" y="4247129"/>
            <a:ext cx="4318000" cy="209983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 sz="2133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C79EAFE0-671A-4AB5-9421-FBBCE1866F06}"/>
              </a:ext>
            </a:extLst>
          </p:cNvPr>
          <p:cNvSpPr txBox="1">
            <a:spLocks noGrp="1"/>
          </p:cNvSpPr>
          <p:nvPr>
            <p:ph type="body" sz="quarter" idx="10"/>
          </p:nvPr>
        </p:nvSpPr>
        <p:spPr>
          <a:xfrm>
            <a:off x="762000" y="3722031"/>
            <a:ext cx="4318000" cy="5996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66CEDD20-670F-4A47-AB1C-1D4115FE89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089" y="1658112"/>
            <a:ext cx="6540647" cy="5181600"/>
          </a:xfrm>
          <a:prstGeom prst="rect">
            <a:avLst/>
          </a:prstGeom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51B6545E-4D06-4830-AC22-3FF3955130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695" y="353904"/>
            <a:ext cx="2706178" cy="140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85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326F0D-4633-44B6-A39B-9B846E9C336D}" type="datetimeFigureOut">
              <a:rPr lang="en-CA" smtClean="0"/>
              <a:t>2021-03-16</a:t>
            </a:fld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02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504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55" y="165721"/>
            <a:ext cx="10689805" cy="5232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3286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49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HL7 Can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8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 anchor="t">
            <a:noAutofit/>
          </a:bodyPr>
          <a:lstStyle>
            <a:lvl1pPr marL="253994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400">
                <a:solidFill>
                  <a:schemeClr val="tx1"/>
                </a:solidFill>
              </a:defRPr>
            </a:lvl1pPr>
            <a:lvl2pPr marL="571486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133">
                <a:solidFill>
                  <a:schemeClr val="tx1"/>
                </a:solidFill>
              </a:defRPr>
            </a:lvl2pPr>
            <a:lvl3pPr marL="888978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3pPr>
            <a:lvl4pPr marL="1206470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4pPr>
            <a:lvl5pPr marL="1523962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/>
          <p:nvPr/>
        </p:nvCxnSpPr>
        <p:spPr>
          <a:xfrm>
            <a:off x="-1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887647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 i="0" u="none" strike="noStrike" cap="none" spc="0" baseline="0" dirty="0">
                <a:ln>
                  <a:noFill/>
                </a:ln>
                <a:solidFill>
                  <a:schemeClr val="tx1"/>
                </a:solidFill>
                <a:uFillTx/>
                <a:latin typeface="+mj-lt"/>
                <a:ea typeface="+mn-ea"/>
                <a:cs typeface="+mn-cs"/>
                <a:sym typeface="Helvetica Neue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21B22-0792-4CA5-806B-00E245A923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899" y="1780032"/>
            <a:ext cx="8839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06479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o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BAF308-C86B-CE47-827A-05668AB3021A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D7E6D6-2F0B-D944-BAB2-C2BEFC37C8CC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5812C-D12C-4B79-B7B0-47A61E42D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17492" indent="0">
              <a:buNone/>
              <a:defRPr sz="2133">
                <a:solidFill>
                  <a:schemeClr val="tx1"/>
                </a:solidFill>
              </a:defRPr>
            </a:lvl2pPr>
            <a:lvl3pPr marL="634984" indent="0">
              <a:buNone/>
              <a:defRPr sz="1867">
                <a:solidFill>
                  <a:schemeClr val="tx1"/>
                </a:solidFill>
              </a:defRPr>
            </a:lvl3pPr>
            <a:lvl4pPr marL="952476" indent="0">
              <a:buNone/>
              <a:defRPr sz="1867">
                <a:solidFill>
                  <a:schemeClr val="tx1"/>
                </a:solidFill>
              </a:defRPr>
            </a:lvl4pPr>
            <a:lvl5pPr marL="1269968" indent="0">
              <a:buNone/>
              <a:defRPr sz="1867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209941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umbers and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39" name="Body Level One…"/>
          <p:cNvSpPr txBox="1">
            <a:spLocks noGrp="1"/>
          </p:cNvSpPr>
          <p:nvPr>
            <p:ph type="body" idx="1"/>
          </p:nvPr>
        </p:nvSpPr>
        <p:spPr>
          <a:xfrm>
            <a:off x="977900" y="2324635"/>
            <a:ext cx="8839200" cy="3796764"/>
          </a:xfrm>
          <a:prstGeom prst="rect">
            <a:avLst/>
          </a:prstGeom>
        </p:spPr>
        <p:txBody>
          <a:bodyPr anchor="t">
            <a:noAutofit/>
          </a:bodyPr>
          <a:lstStyle>
            <a:lvl1pPr marL="613818" indent="-613818">
              <a:lnSpc>
                <a:spcPct val="130000"/>
              </a:lnSpc>
              <a:spcBef>
                <a:spcPts val="0"/>
              </a:spcBef>
              <a:buClr>
                <a:srgbClr val="E02D3A"/>
              </a:buClr>
              <a:buSzTx/>
              <a:buFont typeface="+mj-lt"/>
              <a:buAutoNum type="arabicPeriod"/>
              <a:defRPr sz="2400">
                <a:solidFill>
                  <a:schemeClr val="tx1"/>
                </a:solidFill>
                <a:latin typeface="+mn-lt"/>
              </a:defRPr>
            </a:lvl1pPr>
            <a:lvl2pPr marL="912261" indent="-298443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2133">
                <a:solidFill>
                  <a:schemeClr val="tx1"/>
                </a:solidFill>
                <a:latin typeface="+mn-lt"/>
              </a:defRPr>
            </a:lvl2pPr>
            <a:lvl3pPr marL="1219170" indent="-298443" defTabSz="431789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867">
                <a:solidFill>
                  <a:schemeClr val="tx1"/>
                </a:solidFill>
                <a:latin typeface="+mn-lt"/>
              </a:defRPr>
            </a:lvl3pPr>
            <a:lvl4pPr marL="609585" indent="342891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77E06B-7596-5742-AA46-8415603C4B4C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B100E4-654F-EE48-9E30-E40953827AC5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BAA267D-646B-42C6-A9CD-6BAFDA882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5446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317492" indent="0">
              <a:buNone/>
              <a:defRPr/>
            </a:lvl2pPr>
            <a:lvl3pPr marL="634984" indent="0">
              <a:buNone/>
              <a:defRPr/>
            </a:lvl3pPr>
            <a:lvl4pPr marL="952476" indent="0">
              <a:buNone/>
              <a:defRPr/>
            </a:lvl4pPr>
            <a:lvl5pPr marL="126996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40029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wo All Content Withou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148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513A0F-B87B-F040-951E-36E3B08C0606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FBA60D-7AB2-F643-B44B-85E4302FA7D8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3F9C-2B95-4EB4-B43D-897CDCBE0D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901" y="1778001"/>
            <a:ext cx="4144433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109F0-8496-4318-80EF-A444125651B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69280" y="1778000"/>
            <a:ext cx="4267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9992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itle Only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343194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31028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39789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7923894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hank you With Black Backgrou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52D56-48F0-469B-9E80-F128E40663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624" y="1888323"/>
            <a:ext cx="5025768" cy="905933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317492" indent="0">
              <a:buNone/>
              <a:defRPr/>
            </a:lvl2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9ADFD2E0-1988-4932-A29A-AB888B12065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409226" y="6008847"/>
            <a:ext cx="492783" cy="341376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solidFill>
                  <a:schemeClr val="bg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89913B-715D-482D-BEB3-C0F23DB23D40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55E878-3A9C-49A4-8469-E27C7C081E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92624" y="2799130"/>
            <a:ext cx="5025768" cy="1426763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EA88E50-AE25-4065-9F8C-7BF38F9C67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4093736" cy="324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233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3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05E6A-587B-465C-94D9-65A931B8C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5360" y="1780032"/>
            <a:ext cx="88392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3FDA71F7-7D51-4BE9-B156-666A1B36595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09227" y="6008847"/>
            <a:ext cx="32060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1DBFBF-AE61-4C5B-B0F3-78ED90AFB589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©2018 Canada Health Infoway">
            <a:extLst>
              <a:ext uri="{FF2B5EF4-FFF2-40B4-BE49-F238E27FC236}">
                <a16:creationId xmlns:a16="http://schemas.microsoft.com/office/drawing/2014/main" id="{DC8229DB-C643-4C6E-A4BB-33D5C2A79B9B}"/>
              </a:ext>
            </a:extLst>
          </p:cNvPr>
          <p:cNvSpPr txBox="1"/>
          <p:nvPr/>
        </p:nvSpPr>
        <p:spPr>
          <a:xfrm>
            <a:off x="9949863" y="6426504"/>
            <a:ext cx="1946216" cy="194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r" defTabSz="457200">
              <a:defRPr sz="2100" b="0" cap="none">
                <a:solidFill>
                  <a:srgbClr val="000000"/>
                </a:solidFill>
              </a:defRPr>
            </a:lvl1pPr>
          </a:lstStyle>
          <a:p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©20</a:t>
            </a:r>
            <a:r>
              <a:rPr lang="en-CA"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21</a:t>
            </a:r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Canada Health Infoway</a:t>
            </a:r>
          </a:p>
        </p:txBody>
      </p:sp>
      <p:pic>
        <p:nvPicPr>
          <p:cNvPr id="8" name="Access-Logo.png" descr="Access-Logo.png">
            <a:extLst>
              <a:ext uri="{FF2B5EF4-FFF2-40B4-BE49-F238E27FC236}">
                <a16:creationId xmlns:a16="http://schemas.microsoft.com/office/drawing/2014/main" id="{21765214-42C5-473D-AB75-A587B2BF8AA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E8C24C-B99F-460F-AFDE-8F1A66E4F75B}"/>
              </a:ext>
            </a:extLst>
          </p:cNvPr>
          <p:cNvSpPr/>
          <p:nvPr/>
        </p:nvSpPr>
        <p:spPr>
          <a:xfrm>
            <a:off x="11030633" y="1034918"/>
            <a:ext cx="1068513" cy="63398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795FEA3-6745-4C1A-8C9D-5BFA69E5EAB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806" y="1125868"/>
            <a:ext cx="869952" cy="45208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899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3" r:id="rId10"/>
    <p:sldLayoutId id="2147483714" r:id="rId11"/>
    <p:sldLayoutId id="2147483715" r:id="rId12"/>
    <p:sldLayoutId id="2147483716" r:id="rId13"/>
  </p:sldLayoutIdLst>
  <p:transition spd="slow">
    <p:fade/>
  </p:transition>
  <p:txStyles>
    <p:titleStyle>
      <a:lvl1pPr marL="0" marR="0" indent="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 dirty="0">
          <a:ln>
            <a:noFill/>
          </a:ln>
          <a:solidFill>
            <a:schemeClr val="tx1"/>
          </a:solidFill>
          <a:uFillTx/>
          <a:latin typeface="+mj-lt"/>
          <a:ea typeface="+mn-ea"/>
          <a:cs typeface="+mn-cs"/>
          <a:sym typeface="Helvetica Neue"/>
        </a:defRPr>
      </a:lvl1pPr>
      <a:lvl2pPr marL="0" marR="0" indent="11429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228594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342891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457189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571486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685783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80008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91437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256026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400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573010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133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889994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1206978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1523962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CA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1746207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6pPr>
      <a:lvl7pPr marL="2063699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7pPr>
      <a:lvl8pPr marL="2381191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8pPr>
      <a:lvl9pPr marL="2698683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29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594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891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189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486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783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08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37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hl7.org/display/HL7/How+to+Guide+for+Balloting+using+Jira" TargetMode="External"/><Relationship Id="rId2" Type="http://schemas.openxmlformats.org/officeDocument/2006/relationships/hyperlink" Target="https://www.hl7.org/documentcenter/public/procedures/ds-Howtocreateanaccount-120917-1159-96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hlms.com/hl7/courses/26417" TargetMode="External"/><Relationship Id="rId2" Type="http://schemas.openxmlformats.org/officeDocument/2006/relationships/hyperlink" Target="https://jira.hl7.org/secure/Dashboard.jspa?selectPageId=1100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fluence.hl7.org/display/HL7/How+to+Guide+for+Balloting+using+Jir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D90EC-0D29-4D0F-AF17-B0014C9E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HL7 Canada Council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D52C2-7BEF-4B83-A347-A5FE8B7549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1999" y="4213959"/>
            <a:ext cx="4832465" cy="1554479"/>
          </a:xfrm>
        </p:spPr>
        <p:txBody>
          <a:bodyPr/>
          <a:lstStyle/>
          <a:p>
            <a:r>
              <a:rPr lang="en-CA" dirty="0"/>
              <a:t>Monthly meeting Mar 16</a:t>
            </a:r>
            <a:r>
              <a:rPr lang="en-CA" baseline="30000" dirty="0"/>
              <a:t>th</a:t>
            </a:r>
            <a:r>
              <a:rPr lang="en-CA" dirty="0"/>
              <a:t>, 2021</a:t>
            </a:r>
          </a:p>
          <a:p>
            <a:r>
              <a:rPr lang="en-CA" dirty="0"/>
              <a:t>1:00 PM EDT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8365267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6585-AB08-42FA-9F7F-DAB85FFB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E0441-E3A9-464F-8C5E-175BF8E33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CA" dirty="0"/>
              <a:t>Apr 6</a:t>
            </a:r>
            <a:r>
              <a:rPr lang="en-CA" baseline="30000" dirty="0"/>
              <a:t>th</a:t>
            </a:r>
            <a:r>
              <a:rPr lang="en-CA" dirty="0"/>
              <a:t> – HL7 Intl Canada Community call</a:t>
            </a:r>
          </a:p>
          <a:p>
            <a:pPr lvl="1"/>
            <a:r>
              <a:rPr lang="en-US"/>
              <a:t>Apr </a:t>
            </a:r>
            <a:r>
              <a:rPr lang="en-US" dirty="0"/>
              <a:t>20</a:t>
            </a:r>
            <a:r>
              <a:rPr lang="en-US" baseline="30000" dirty="0"/>
              <a:t>th</a:t>
            </a:r>
            <a:r>
              <a:rPr lang="en-US" dirty="0"/>
              <a:t> –HL7 Canada Council Meeting Review</a:t>
            </a:r>
          </a:p>
        </p:txBody>
      </p:sp>
    </p:spTree>
    <p:extLst>
      <p:ext uri="{BB962C8B-B14F-4D97-AF65-F5344CB8AC3E}">
        <p14:creationId xmlns:p14="http://schemas.microsoft.com/office/powerpoint/2010/main" val="177610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907DD-AE55-49E1-9B73-D6406EFC5C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794454-E020-43DA-8DE3-DCE902017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A" dirty="0"/>
              <a:t>ron@parkerdhc.com</a:t>
            </a:r>
          </a:p>
        </p:txBody>
      </p:sp>
    </p:spTree>
    <p:extLst>
      <p:ext uri="{BB962C8B-B14F-4D97-AF65-F5344CB8AC3E}">
        <p14:creationId xmlns:p14="http://schemas.microsoft.com/office/powerpoint/2010/main" val="26992614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A0DA-0130-448C-B676-FF26B30B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5F742-3752-4ECD-84DD-DDF15B612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59" y="1780032"/>
            <a:ext cx="9091353" cy="4267200"/>
          </a:xfrm>
        </p:spPr>
        <p:txBody>
          <a:bodyPr>
            <a:normAutofit fontScale="92500" lnSpcReduction="20000"/>
          </a:bodyPr>
          <a:lstStyle/>
          <a:p>
            <a:pPr marL="459232" indent="-457200">
              <a:buFont typeface="+mj-lt"/>
              <a:buAutoNum type="arabicPeriod"/>
            </a:pPr>
            <a:r>
              <a:rPr lang="en-CA" dirty="0"/>
              <a:t>Welcome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Ballot Cycles and Issues</a:t>
            </a:r>
          </a:p>
          <a:p>
            <a:pPr lvl="1"/>
            <a:r>
              <a:rPr lang="en-CA" dirty="0"/>
              <a:t>FHIR R4B</a:t>
            </a:r>
          </a:p>
          <a:p>
            <a:pPr lvl="1"/>
            <a:r>
              <a:rPr lang="en-CA" dirty="0"/>
              <a:t>May 2021 Ballot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Board Organizational Refresh </a:t>
            </a:r>
          </a:p>
          <a:p>
            <a:pPr lvl="1"/>
            <a:r>
              <a:rPr lang="en-CA" dirty="0"/>
              <a:t>Internal Structure Task Group</a:t>
            </a:r>
          </a:p>
          <a:p>
            <a:pPr lvl="1"/>
            <a:r>
              <a:rPr lang="en-US" dirty="0"/>
              <a:t>Affiliates Task Group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Other business?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Next meeting and adjournment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7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AFBD4-5D45-4FCB-893A-B7138296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FHIR R4B Ballots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D7FDD-8CC9-438C-BF1F-FC13FA831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CA" dirty="0"/>
              <a:t>R4B Ballot is currently open for voting</a:t>
            </a:r>
          </a:p>
          <a:p>
            <a:pPr>
              <a:lnSpc>
                <a:spcPct val="100000"/>
              </a:lnSpc>
            </a:pPr>
            <a:r>
              <a:rPr lang="en-CA" dirty="0"/>
              <a:t>Voting will be done using HL7 Jira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Each voter must have an HL7 Confluence/Jira Account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If you have a Confluence account you can use the same identity for HL7 JIRA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If you do not, see instructions </a:t>
            </a:r>
            <a:r>
              <a:rPr lang="en-CA" dirty="0">
                <a:hlinkClick r:id="rId2"/>
              </a:rPr>
              <a:t>here</a:t>
            </a:r>
            <a:endParaRPr lang="en-CA" dirty="0"/>
          </a:p>
          <a:p>
            <a:pPr lvl="2">
              <a:lnSpc>
                <a:spcPct val="100000"/>
              </a:lnSpc>
            </a:pPr>
            <a:r>
              <a:rPr lang="en-CA" dirty="0"/>
              <a:t>For instructions on how to use Jira for balloting go to the HL7 Confluence Section </a:t>
            </a:r>
            <a:r>
              <a:rPr lang="en-CA" dirty="0">
                <a:hlinkClick r:id="rId3"/>
              </a:rPr>
              <a:t>here</a:t>
            </a:r>
            <a:endParaRPr lang="en-CA" dirty="0"/>
          </a:p>
          <a:p>
            <a:pPr lvl="1">
              <a:lnSpc>
                <a:spcPct val="100000"/>
              </a:lnSpc>
            </a:pPr>
            <a:r>
              <a:rPr lang="en-CA" dirty="0"/>
              <a:t>There is only one item to vote on for FHIR R4B and one comment spreadsheet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Gathering and submitting comments will be a challenge</a:t>
            </a:r>
          </a:p>
        </p:txBody>
      </p:sp>
    </p:spTree>
    <p:extLst>
      <p:ext uri="{BB962C8B-B14F-4D97-AF65-F5344CB8AC3E}">
        <p14:creationId xmlns:p14="http://schemas.microsoft.com/office/powerpoint/2010/main" val="6837034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AB451-FC60-41AD-9A98-392EEC89F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Ballot Commenting in Jira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67A2A-E07F-4BB2-AE34-D9D92DE48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Discussion Item for HL7 Canada Council</a:t>
            </a:r>
          </a:p>
          <a:p>
            <a:pPr marL="0" indent="0">
              <a:buNone/>
            </a:pPr>
            <a:r>
              <a:rPr lang="en-US" sz="2000" dirty="0"/>
              <a:t>There are 3 possible methods for voting by organizations and affiliates</a:t>
            </a:r>
          </a:p>
          <a:p>
            <a:pPr marL="774692" lvl="1" indent="-457200">
              <a:buFont typeface="+mj-lt"/>
              <a:buAutoNum type="arabicPeriod"/>
            </a:pPr>
            <a:r>
              <a:rPr lang="en-US" sz="2000" dirty="0"/>
              <a:t>Submission of consolidated comment spreadsheets through a bulk load (not available for this ballot – has been very </a:t>
            </a:r>
            <a:r>
              <a:rPr lang="en-US" sz="2000" dirty="0" err="1"/>
              <a:t>labour</a:t>
            </a:r>
            <a:r>
              <a:rPr lang="en-US" sz="2000" dirty="0"/>
              <a:t> intensive)</a:t>
            </a:r>
          </a:p>
          <a:p>
            <a:pPr marL="774692" lvl="1" indent="-457200">
              <a:buFont typeface="+mj-lt"/>
              <a:buAutoNum type="arabicPeriod"/>
            </a:pPr>
            <a:r>
              <a:rPr lang="en-US" sz="2000" dirty="0"/>
              <a:t>Each commenter obtains an HL7 Jira login to enter comments on ballot items.  Voters then vote and refer to the comments created by the original commenters (preferred)</a:t>
            </a:r>
          </a:p>
          <a:p>
            <a:pPr marL="774692" lvl="1" indent="-457200">
              <a:buFont typeface="+mj-lt"/>
              <a:buAutoNum type="arabicPeriod"/>
            </a:pPr>
            <a:r>
              <a:rPr lang="en-US" sz="2000" dirty="0"/>
              <a:t>Organizations consolidate comment spreadsheets, one voter submits the comment and votes, and then other voters “link-to” the submitters identity (not encouraged, but will happen all the same) 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6563177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13C38-6E13-4764-903B-6AC55E7F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Jira Balloting Dashboard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55FF4-AF40-4ADC-95B4-7AADF4A01C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quick tour </a:t>
            </a:r>
            <a:r>
              <a:rPr lang="en-US" dirty="0">
                <a:hlinkClick r:id="rId2"/>
              </a:rPr>
              <a:t>here</a:t>
            </a:r>
            <a:endParaRPr lang="en-US" dirty="0"/>
          </a:p>
          <a:p>
            <a:r>
              <a:rPr lang="en-CA" dirty="0"/>
              <a:t>Online slide deck and webinar video </a:t>
            </a:r>
            <a:r>
              <a:rPr lang="en-CA" dirty="0">
                <a:hlinkClick r:id="rId3"/>
              </a:rPr>
              <a:t>here</a:t>
            </a:r>
            <a:endParaRPr lang="en-CA" dirty="0"/>
          </a:p>
          <a:p>
            <a:r>
              <a:rPr lang="en-CA" dirty="0"/>
              <a:t>Confluence How-To guide </a:t>
            </a:r>
            <a:r>
              <a:rPr lang="en-CA" dirty="0">
                <a:hlinkClick r:id="rId4"/>
              </a:rPr>
              <a:t>here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14213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33657-17BC-4872-9FA7-F98D8852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May 2021 Ballot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93765-168C-4E10-8492-CB961776C6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Ballot Consensus Group sign up is now available until April 15</a:t>
            </a:r>
            <a:r>
              <a:rPr lang="en-US" baseline="30000" dirty="0"/>
              <a:t>th</a:t>
            </a:r>
            <a:endParaRPr lang="en-US" dirty="0"/>
          </a:p>
          <a:p>
            <a:r>
              <a:rPr lang="en-US" dirty="0"/>
              <a:t>Ballot open for voting April 16</a:t>
            </a:r>
            <a:r>
              <a:rPr lang="en-US" baseline="30000" dirty="0"/>
              <a:t>th</a:t>
            </a:r>
            <a:r>
              <a:rPr lang="en-US" dirty="0"/>
              <a:t> to May 21st</a:t>
            </a:r>
          </a:p>
          <a:p>
            <a:r>
              <a:rPr lang="en-CA" dirty="0"/>
              <a:t>29 Items (excluding HL7 FHIR R4B)</a:t>
            </a:r>
          </a:p>
          <a:p>
            <a:r>
              <a:rPr lang="en-CA" dirty="0"/>
              <a:t>Not sure if this will be done with Jira</a:t>
            </a:r>
          </a:p>
        </p:txBody>
      </p:sp>
    </p:spTree>
    <p:extLst>
      <p:ext uri="{BB962C8B-B14F-4D97-AF65-F5344CB8AC3E}">
        <p14:creationId xmlns:p14="http://schemas.microsoft.com/office/powerpoint/2010/main" val="428507641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D2E13-7E1E-4400-A583-37BA26BC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HL7 Re-Visioning Internal Structure Task Group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A6591-0666-4ED4-8BEE-B55FD2281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Three divisions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SCD: Standards Core Division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ISD: Implementation Support Division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GO: Global Outreach Division</a:t>
            </a:r>
          </a:p>
          <a:p>
            <a:r>
              <a:rPr lang="en-CA" dirty="0"/>
              <a:t>Issues: </a:t>
            </a:r>
          </a:p>
          <a:p>
            <a:pPr lvl="1"/>
            <a:r>
              <a:rPr lang="en-CA" dirty="0"/>
              <a:t>ISD: Will the creation of this division disperse expertise?</a:t>
            </a:r>
          </a:p>
          <a:p>
            <a:pPr lvl="1"/>
            <a:r>
              <a:rPr lang="en-CA" dirty="0"/>
              <a:t>US Realm wants all IG’s to be balloted as International Standards</a:t>
            </a:r>
          </a:p>
          <a:p>
            <a:pPr lvl="2"/>
            <a:r>
              <a:rPr lang="en-CA" dirty="0"/>
              <a:t>Rather than implementation guidance contextualized for a particular realm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A19F4-9A8F-4832-A4DD-CF2BE70D9AA6}"/>
              </a:ext>
            </a:extLst>
          </p:cNvPr>
          <p:cNvSpPr txBox="1"/>
          <p:nvPr/>
        </p:nvSpPr>
        <p:spPr>
          <a:xfrm>
            <a:off x="1346200" y="6178281"/>
            <a:ext cx="8468360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CA" sz="1400" b="0" cap="none" dirty="0">
                <a:solidFill>
                  <a:srgbClr val="C00000"/>
                </a:solidFill>
              </a:rPr>
              <a:t>*Note: all of this material is a notional starting point – not developed or decided</a:t>
            </a:r>
          </a:p>
        </p:txBody>
      </p:sp>
    </p:spTree>
    <p:extLst>
      <p:ext uri="{BB962C8B-B14F-4D97-AF65-F5344CB8AC3E}">
        <p14:creationId xmlns:p14="http://schemas.microsoft.com/office/powerpoint/2010/main" val="273651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DB7B-5AC4-4595-9FE0-B9BCE9B54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HL7 Re-Visioning Affiliates Task Group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A19D0-C9E3-49FB-BB1B-DBA00D743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</a:t>
            </a:r>
            <a:r>
              <a:rPr lang="en-US" dirty="0" err="1"/>
              <a:t>Activites</a:t>
            </a:r>
            <a:endParaRPr lang="en-US" dirty="0"/>
          </a:p>
          <a:p>
            <a:r>
              <a:rPr lang="en-US" dirty="0"/>
              <a:t>HL7 Affiliates Current State</a:t>
            </a:r>
          </a:p>
          <a:p>
            <a:r>
              <a:rPr lang="en-US" dirty="0"/>
              <a:t>HL7 Affiliates Maturity Model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1601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C3EC3-D2B2-43AA-93D6-C57E4B587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B3E3-53CA-4596-95B9-8BBCC5A74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2184807"/>
      </p:ext>
    </p:extLst>
  </p:cSld>
  <p:clrMapOvr>
    <a:masterClrMapping/>
  </p:clrMapOvr>
</p:sld>
</file>

<file path=ppt/theme/theme1.xml><?xml version="1.0" encoding="utf-8"?>
<a:theme xmlns:a="http://schemas.openxmlformats.org/drawingml/2006/main" name="HL7 Canada - Infoway">
  <a:themeElements>
    <a:clrScheme name="Access Health 2019">
      <a:dk1>
        <a:srgbClr val="000000"/>
      </a:dk1>
      <a:lt1>
        <a:srgbClr val="FFFFFF"/>
      </a:lt1>
      <a:dk2>
        <a:srgbClr val="E02E3B"/>
      </a:dk2>
      <a:lt2>
        <a:srgbClr val="D8D8D8"/>
      </a:lt2>
      <a:accent1>
        <a:srgbClr val="A3232C"/>
      </a:accent1>
      <a:accent2>
        <a:srgbClr val="610210"/>
      </a:accent2>
      <a:accent3>
        <a:srgbClr val="0A3E3F"/>
      </a:accent3>
      <a:accent4>
        <a:srgbClr val="326D6B"/>
      </a:accent4>
      <a:accent5>
        <a:srgbClr val="1F305B"/>
      </a:accent5>
      <a:accent6>
        <a:srgbClr val="4C5E84"/>
      </a:accent6>
      <a:hlink>
        <a:srgbClr val="E02E3B"/>
      </a:hlink>
      <a:folHlink>
        <a:srgbClr val="E02E3B"/>
      </a:folHlink>
    </a:clrScheme>
    <a:fontScheme name="Canada Health Infoway 2019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 algn="l">
          <a:defRPr dirty="0"/>
        </a:defPPr>
      </a:lst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600" b="0" cap="none" dirty="0" smtClean="0"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2019-03-05 Agenda HL7 Canada Community Call</Template>
  <TotalTime>4860</TotalTime>
  <Words>413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Helvetica Neue Light</vt:lpstr>
      <vt:lpstr>HelveticaNeueLT Std</vt:lpstr>
      <vt:lpstr>HelveticaNeueLT Std Lt</vt:lpstr>
      <vt:lpstr>HL7 Canada - Infoway</vt:lpstr>
      <vt:lpstr>HL7 Canada Council</vt:lpstr>
      <vt:lpstr>Agenda</vt:lpstr>
      <vt:lpstr>FHIR R4B Ballots</vt:lpstr>
      <vt:lpstr>HL7 Ballot Commenting in Jira</vt:lpstr>
      <vt:lpstr>HL7 Jira Balloting Dashboard</vt:lpstr>
      <vt:lpstr>HL7 May 2021 Ballot</vt:lpstr>
      <vt:lpstr>HL7 Re-Visioning Internal Structure Task Group</vt:lpstr>
      <vt:lpstr>HL7 Re-Visioning Affiliates Task Group</vt:lpstr>
      <vt:lpstr>Other Business?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HL7 Canada Community</dc:title>
  <dc:creator>Ron Parker</dc:creator>
  <cp:lastModifiedBy>Ron</cp:lastModifiedBy>
  <cp:revision>180</cp:revision>
  <dcterms:created xsi:type="dcterms:W3CDTF">2018-08-07T12:31:32Z</dcterms:created>
  <dcterms:modified xsi:type="dcterms:W3CDTF">2021-03-16T18:00:18Z</dcterms:modified>
</cp:coreProperties>
</file>