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5.xml" ContentType="application/vnd.openxmlformats-officedocument.presentationml.comments+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7" r:id="rId3"/>
    <p:sldId id="283" r:id="rId4"/>
    <p:sldId id="287" r:id="rId5"/>
    <p:sldId id="288" r:id="rId6"/>
    <p:sldId id="289" r:id="rId7"/>
    <p:sldId id="291" r:id="rId8"/>
    <p:sldId id="293" r:id="rId9"/>
    <p:sldId id="295" r:id="rId10"/>
    <p:sldId id="296" r:id="rId11"/>
    <p:sldId id="294" r:id="rId12"/>
    <p:sldId id="290" r:id="rId13"/>
    <p:sldId id="292" r:id="rId14"/>
    <p:sldId id="284" r:id="rId15"/>
    <p:sldId id="285" r:id="rId16"/>
    <p:sldId id="278" r:id="rId17"/>
    <p:sldId id="256" r:id="rId18"/>
    <p:sldId id="267" r:id="rId19"/>
    <p:sldId id="279" r:id="rId20"/>
    <p:sldId id="275" r:id="rId21"/>
    <p:sldId id="272" r:id="rId22"/>
    <p:sldId id="273" r:id="rId23"/>
    <p:sldId id="268" r:id="rId24"/>
    <p:sldId id="276" r:id="rId25"/>
    <p:sldId id="269" r:id="rId26"/>
    <p:sldId id="270" r:id="rId27"/>
    <p:sldId id="271"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5"/>
            <p14:sldId id="296"/>
            <p14:sldId id="294"/>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3" autoAdjust="0"/>
    <p:restoredTop sz="95934" autoAdjust="0"/>
  </p:normalViewPr>
  <p:slideViewPr>
    <p:cSldViewPr snapToGrid="0">
      <p:cViewPr>
        <p:scale>
          <a:sx n="122" d="100"/>
          <a:sy n="122" d="100"/>
        </p:scale>
        <p:origin x="6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Savage" userId="a3bb1c66-df38-47ec-981d-e6eb5e896fe7" providerId="ADAL" clId="{13E1DE34-AB4A-4468-A43D-EEA3138FD16A}"/>
    <pc:docChg chg="custSel modSld">
      <pc:chgData name="Michael Savage" userId="a3bb1c66-df38-47ec-981d-e6eb5e896fe7" providerId="ADAL" clId="{13E1DE34-AB4A-4468-A43D-EEA3138FD16A}" dt="2021-07-21T19:25:00.419" v="438" actId="13926"/>
      <pc:docMkLst>
        <pc:docMk/>
      </pc:docMkLst>
      <pc:sldChg chg="modSp mod modNotesTx">
        <pc:chgData name="Michael Savage" userId="a3bb1c66-df38-47ec-981d-e6eb5e896fe7" providerId="ADAL" clId="{13E1DE34-AB4A-4468-A43D-EEA3138FD16A}" dt="2021-07-21T19:25:00.419" v="438" actId="13926"/>
        <pc:sldMkLst>
          <pc:docMk/>
          <pc:sldMk cId="2519977460" sldId="293"/>
        </pc:sldMkLst>
        <pc:graphicFrameChg chg="modGraphic">
          <ac:chgData name="Michael Savage" userId="a3bb1c66-df38-47ec-981d-e6eb5e896fe7" providerId="ADAL" clId="{13E1DE34-AB4A-4468-A43D-EEA3138FD16A}" dt="2021-07-21T19:25:00.419" v="438" actId="13926"/>
          <ac:graphicFrameMkLst>
            <pc:docMk/>
            <pc:sldMk cId="2519977460" sldId="293"/>
            <ac:graphicFrameMk id="4" creationId="{B40E0CFF-E618-47C7-972F-C15609B36950}"/>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4EB85D49-A575-4566-8E6A-97E36CA364AA}" srcId="{CC9C352B-9CD3-479A-876E-EF2D5EEEFB1A}" destId="{9E9D45A0-CE15-4CBF-BEDF-7C5B18C2DB3F}" srcOrd="0" destOrd="0" parTransId="{D8EBD1A7-0AC6-42F3-BD14-3617E9A25414}" sibTransId="{D1007924-80A8-41C5-B22F-F558E1E6C364}"/>
    <dgm:cxn modelId="{C7ADDE4B-9E21-4A9F-8292-E0522AC2EA6E}" type="presOf" srcId="{2D5A519E-C7A1-457A-821D-8583B1B71652}" destId="{DF93836A-6231-42A7-A24A-305825175DCF}" srcOrd="0" destOrd="0" presId="urn:microsoft.com/office/officeart/2005/8/layout/lProcess2"/>
    <dgm:cxn modelId="{D9E76C55-296C-4542-85C0-3F8C1B4BFD09}" srcId="{591E978A-C8CD-454C-B05C-50A3B59B5091}" destId="{D83D238F-91E1-4367-B824-653AB18B4961}" srcOrd="9" destOrd="0" parTransId="{8BD001A3-BA58-4291-832C-6CD584A4D62F}" sibTransId="{453EFB59-BA8E-4D7C-BD59-747B21F20CAF}"/>
    <dgm:cxn modelId="{AAF4CE56-ABA6-4E86-B6CE-3A75E38EB9FD}" type="presOf" srcId="{2959F2CC-CA0D-42A6-9A80-523D9B9455DB}" destId="{57D2AF6B-F1B6-4C73-96E9-057A3DB3B526}" srcOrd="1"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D48F6369-6DDE-4938-A3CD-7D0C725D1D0D}" type="presOf" srcId="{0331C5C0-A81F-4A31-A025-A354AACF9747}" destId="{0391E41E-8207-4750-8824-F3DE72A4266C}"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3CAAC54E-CAAF-4780-A3F8-8DDE0E5F53ED}" type="presOf" srcId="{252BA49B-175A-4495-A14B-48A242163AB7}" destId="{F93DA1AE-E389-4A9D-A9BE-8A7B0FCE1A66}" srcOrd="0" destOrd="0" presId="urn:microsoft.com/office/officeart/2005/8/layout/cycle6"/>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3CAAC54E-CAAF-4780-A3F8-8DDE0E5F53ED}" type="presOf" srcId="{252BA49B-175A-4495-A14B-48A242163AB7}" destId="{F93DA1AE-E389-4A9D-A9BE-8A7B0FCE1A66}" srcOrd="0" destOrd="0" presId="urn:microsoft.com/office/officeart/2005/8/layout/cycle6"/>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2021-07-23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17</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18</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20</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11</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13</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15</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16</a:t>
            </a:fld>
            <a:endParaRPr lang="en-US"/>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7/23/21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7/23/21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2021-07-23</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comments" Target="../comments/comment5.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lstStyle/>
          <a:p>
            <a:pPr marL="0" lvl="0" indent="0">
              <a:buNone/>
            </a:pPr>
            <a:endParaRPr lang="en-US" dirty="0">
              <a:solidFill>
                <a:prstClr val="black"/>
              </a:solidFill>
            </a:endParaRPr>
          </a:p>
          <a:p>
            <a:pPr lvl="0"/>
            <a:r>
              <a:rPr lang="en-US" dirty="0">
                <a:solidFill>
                  <a:prstClr val="black"/>
                </a:solidFill>
              </a:rPr>
              <a:t>used=direct implementation (using CA Baseline for exchanging data) </a:t>
            </a:r>
          </a:p>
          <a:p>
            <a:pPr lvl="0"/>
            <a:r>
              <a:rPr lang="en-US" dirty="0"/>
              <a:t>*demonstrated could mean </a:t>
            </a:r>
          </a:p>
          <a:p>
            <a:pPr marL="914400" lvl="1" indent="-457200">
              <a:buFont typeface="+mj-lt"/>
              <a:buAutoNum type="arabicPeriod"/>
            </a:pPr>
            <a:r>
              <a:rPr lang="en-US" dirty="0"/>
              <a:t>profiles formally derive from the baseline using the </a:t>
            </a:r>
            <a:r>
              <a:rPr lang="en-US" dirty="0" err="1"/>
              <a:t>baseDefinition</a:t>
            </a:r>
            <a:r>
              <a:rPr lang="en-US" dirty="0"/>
              <a:t> element and show no conformance errors , OR </a:t>
            </a:r>
          </a:p>
          <a:p>
            <a:pPr marL="914400" lvl="1" indent="-457200">
              <a:buFont typeface="+mj-lt"/>
              <a:buAutoNum type="arabicPeriod"/>
            </a:pPr>
            <a:r>
              <a:rPr lang="en-US" dirty="0"/>
              <a:t>conformant data to can be pointed to </a:t>
            </a:r>
            <a:r>
              <a:rPr lang="en-US" dirty="0" err="1"/>
              <a:t>meta.profile</a:t>
            </a:r>
            <a:r>
              <a:rPr lang="en-US" dirty="0"/>
              <a:t>: {</a:t>
            </a:r>
            <a:r>
              <a:rPr lang="en-US" dirty="0" err="1"/>
              <a:t>BaselineProfileURL</a:t>
            </a:r>
            <a:r>
              <a:rPr lang="en-US" dirty="0"/>
              <a:t>] and is conformance (produces no errors)</a:t>
            </a:r>
            <a:r>
              <a:rPr lang="en-US" dirty="0" err="1"/>
              <a:t>nd</a:t>
            </a:r>
            <a:r>
              <a:rPr lang="en-US" dirty="0"/>
              <a:t>/or conformant profile derivation can be demonstrated </a:t>
            </a: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679577461"/>
              </p:ext>
            </p:extLst>
          </p:nvPr>
        </p:nvGraphicFramePr>
        <p:xfrm>
          <a:off x="371669" y="1051184"/>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p>
                      <a:endParaRPr lang="en-CA"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967904811"/>
              </p:ext>
            </p:extLst>
          </p:nvPr>
        </p:nvGraphicFramePr>
        <p:xfrm>
          <a:off x="371670" y="1051184"/>
          <a:ext cx="10834594" cy="424180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a:t>
                      </a:r>
                      <a:r>
                        <a:rPr lang="en-US" sz="1100" u="none" dirty="0" err="1"/>
                        <a:t>tbd</a:t>
                      </a:r>
                      <a:r>
                        <a:rPr lang="en-US" sz="1100" u="none" dirty="0"/>
                        <a:t>] across at least three jurisdictions</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endParaRPr lang="en-CA" sz="1100" dirty="0"/>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1681969906"/>
              </p:ext>
            </p:extLst>
          </p:nvPr>
        </p:nvGraphicFramePr>
        <p:xfrm>
          <a:off x="371669" y="1051184"/>
          <a:ext cx="11389070" cy="340360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77500" lnSpcReduction="20000"/>
          </a:bodyPr>
          <a:lstStyle/>
          <a:p>
            <a:pPr marL="0" indent="0">
              <a:buNone/>
            </a:pPr>
            <a:r>
              <a:rPr lang="en-US" b="1" dirty="0"/>
              <a:t>Approaches:</a:t>
            </a:r>
          </a:p>
          <a:p>
            <a:r>
              <a:rPr lang="en-US" dirty="0"/>
              <a:t>Point to URLs socialized in other guides (may/may not resolve)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a:t>
            </a:r>
          </a:p>
          <a:p>
            <a:pPr lvl="1"/>
            <a:r>
              <a:rPr lang="en-US" sz="2000" dirty="0"/>
              <a:t>Host value sets with validation capabilities </a:t>
            </a:r>
          </a:p>
          <a:p>
            <a:pPr lvl="1"/>
            <a:endParaRPr lang="en-US" sz="2000" dirty="0"/>
          </a:p>
          <a:p>
            <a:pPr marL="0" indent="0">
              <a:buNone/>
            </a:pPr>
            <a:r>
              <a:rPr lang="en-US" b="1" dirty="0"/>
              <a:t>Challenge:</a:t>
            </a:r>
          </a:p>
          <a:p>
            <a:r>
              <a:rPr lang="en-US" dirty="0"/>
              <a:t>Most value sets that the CA Baseline points to are authored by other organizations that may change the value sets over time</a:t>
            </a:r>
          </a:p>
          <a:p>
            <a:endParaRPr lang="en-US" dirty="0"/>
          </a:p>
          <a:p>
            <a:pPr marL="0" indent="0">
              <a:buNone/>
            </a:pPr>
            <a:r>
              <a:rPr lang="en-US" dirty="0"/>
              <a:t>Does approach change based on original publisher, size of value set, etc.?</a:t>
            </a:r>
          </a:p>
        </p:txBody>
      </p:sp>
    </p:spTree>
    <p:extLst>
      <p:ext uri="{BB962C8B-B14F-4D97-AF65-F5344CB8AC3E}">
        <p14:creationId xmlns:p14="http://schemas.microsoft.com/office/powerpoint/2010/main" val="176962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a:bodyPr>
          <a:lstStyle/>
          <a:p>
            <a:pPr marL="0" indent="0">
              <a:buNone/>
            </a:pPr>
            <a:endParaRPr lang="en-US" dirty="0"/>
          </a:p>
        </p:txBody>
      </p:sp>
    </p:spTree>
    <p:extLst>
      <p:ext uri="{BB962C8B-B14F-4D97-AF65-F5344CB8AC3E}">
        <p14:creationId xmlns:p14="http://schemas.microsoft.com/office/powerpoint/2010/main" val="309929686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1008</TotalTime>
  <Words>6347</Words>
  <Application>Microsoft Macintosh PowerPoint</Application>
  <PresentationFormat>Widescreen</PresentationFormat>
  <Paragraphs>595</Paragraphs>
  <Slides>27</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Terminology Expectations</vt:lpstr>
      <vt:lpstr>Feedback/Change Management </vt:lpstr>
      <vt:lpstr>Use/Derivation Expectations</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76</cp:revision>
  <dcterms:created xsi:type="dcterms:W3CDTF">2021-04-30T16:01:50Z</dcterms:created>
  <dcterms:modified xsi:type="dcterms:W3CDTF">2021-07-23T19:08:04Z</dcterms:modified>
</cp:coreProperties>
</file>